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06" r:id="rId5"/>
    <p:sldId id="305" r:id="rId6"/>
    <p:sldId id="296" r:id="rId7"/>
    <p:sldId id="259" r:id="rId8"/>
    <p:sldId id="311" r:id="rId9"/>
    <p:sldId id="312" r:id="rId10"/>
    <p:sldId id="314" r:id="rId11"/>
    <p:sldId id="307" r:id="rId12"/>
    <p:sldId id="309" r:id="rId13"/>
    <p:sldId id="294" r:id="rId14"/>
    <p:sldId id="310" r:id="rId15"/>
    <p:sldId id="316" r:id="rId16"/>
  </p:sldIdLst>
  <p:sldSz cx="12192000" cy="6858000"/>
  <p:notesSz cx="6858000" cy="9144000"/>
  <p:defaultTextStyle>
    <a:defPPr rtl="0">
      <a:defRPr lang="ru-MO"/>
    </a:defPPr>
    <a:lvl1pPr marL="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D3D9"/>
    <a:srgbClr val="180B5B"/>
    <a:srgbClr val="A9D7D9"/>
    <a:srgbClr val="AAD6FF"/>
    <a:srgbClr val="B2C8CD"/>
    <a:srgbClr val="CCD8D6"/>
    <a:srgbClr val="4F5945"/>
    <a:srgbClr val="73292A"/>
    <a:srgbClr val="7F867A"/>
    <a:srgbClr val="A65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879" autoAdjust="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>
        <p:guide orient="horz" pos="3385"/>
        <p:guide pos="3840"/>
        <p:guide orient="horz" pos="157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2" d="100"/>
          <a:sy n="72" d="100"/>
        </p:scale>
        <p:origin x="35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49852A6-C536-198B-0B36-808C24FAAF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40B29C-E84A-E4D1-8998-1A961EC23B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pPr rtl="0"/>
            <a:fld id="{D874E27E-5D1F-488F-8842-2EE4665658AB}" type="datetime1">
              <a:rPr lang="ru-RU" smtClean="0"/>
              <a:t>12.11.2023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CE4DE7-ED89-D264-F004-38F2DF4879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F7E8591-FF54-5A00-A703-95ABC16B78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17369B77-94AB-0344-9EBF-9DB9EE8D3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974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fld id="{B1CC0895-195D-42AE-A25E-8485D1B75B8A}" type="datetime1">
              <a:rPr lang="ru-RU" noProof="0" smtClean="0"/>
              <a:pPr/>
              <a:t>12.11.2023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MO"/>
            </a:defPPr>
          </a:lstStyle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0775476F-A808-1F46-A368-07984F6DA22E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14252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47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83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0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70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44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32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121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382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5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03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391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, содержащее текст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A26D6E84-B5BE-5F3E-8B3F-1A46C7F307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10" y="0"/>
            <a:ext cx="8392026" cy="6858000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F0A7E03F-5776-960D-3CA6-7CE62AC96693}"/>
              </a:ext>
            </a:extLst>
          </p:cNvPr>
          <p:cNvSpPr/>
          <p:nvPr userDrawn="1"/>
        </p:nvSpPr>
        <p:spPr>
          <a:xfrm>
            <a:off x="3300284" y="654912"/>
            <a:ext cx="5591432" cy="55914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6A7464AF-3FD6-6193-CC95-A941ECE17B9D}"/>
              </a:ext>
            </a:extLst>
          </p:cNvPr>
          <p:cNvCxnSpPr>
            <a:cxnSpLocks/>
          </p:cNvCxnSpPr>
          <p:nvPr userDrawn="1"/>
        </p:nvCxnSpPr>
        <p:spPr>
          <a:xfrm>
            <a:off x="4359876" y="4300155"/>
            <a:ext cx="347224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5214731-3110-8D76-56DF-6335371041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61" y="4157464"/>
            <a:ext cx="972078" cy="285381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id="{516369FF-9501-1944-3E3F-46CBFD515D8D}"/>
              </a:ext>
            </a:extLst>
          </p:cNvPr>
          <p:cNvSpPr/>
          <p:nvPr userDrawn="1"/>
        </p:nvSpPr>
        <p:spPr>
          <a:xfrm>
            <a:off x="3447535" y="807312"/>
            <a:ext cx="5296930" cy="529693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AB1576B0-66ED-3F92-2AF8-4EF965E4E3F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38" y="4814449"/>
            <a:ext cx="1668775" cy="162143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E576603-B88C-9F7F-98A5-E94BD2C23E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77" y="1164252"/>
            <a:ext cx="818801" cy="8455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9296" y="2660904"/>
            <a:ext cx="6693408" cy="1088136"/>
          </a:xfrm>
        </p:spPr>
        <p:txBody>
          <a:bodyPr rtlCol="0" anchor="b">
            <a:noAutofit/>
          </a:bodyPr>
          <a:lstStyle>
            <a:lvl1pPr algn="ctr">
              <a:defRPr lang="ru-MO" sz="4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384" y="2267712"/>
            <a:ext cx="2999232" cy="438912"/>
          </a:xfrm>
        </p:spPr>
        <p:txBody>
          <a:bodyPr rtlCol="0"/>
          <a:lstStyle>
            <a:lvl1pPr marL="0" indent="0" algn="ctr">
              <a:buNone/>
              <a:defRPr lang="ru-MO" sz="2400"/>
            </a:lvl1pPr>
            <a:lvl2pPr marL="457200" indent="0" algn="ctr">
              <a:buNone/>
              <a:defRPr lang="ru-MO" sz="2000"/>
            </a:lvl2pPr>
            <a:lvl3pPr marL="914400" indent="0" algn="ctr">
              <a:buNone/>
              <a:defRPr lang="ru-MO" sz="1800"/>
            </a:lvl3pPr>
            <a:lvl4pPr marL="1371600" indent="0" algn="ctr">
              <a:buNone/>
              <a:defRPr lang="ru-MO" sz="1600"/>
            </a:lvl4pPr>
            <a:lvl5pPr marL="1828800" indent="0" algn="ctr">
              <a:buNone/>
              <a:defRPr lang="ru-MO" sz="1600"/>
            </a:lvl5pPr>
            <a:lvl6pPr marL="2286000" indent="0" algn="ctr">
              <a:buNone/>
              <a:defRPr lang="ru-MO" sz="1600"/>
            </a:lvl6pPr>
            <a:lvl7pPr marL="2743200" indent="0" algn="ctr">
              <a:buNone/>
              <a:defRPr lang="ru-MO" sz="1600"/>
            </a:lvl7pPr>
            <a:lvl8pPr marL="3200400" indent="0" algn="ctr">
              <a:buNone/>
              <a:defRPr lang="ru-MO" sz="1600"/>
            </a:lvl8pPr>
            <a:lvl9pPr marL="3657600" indent="0" algn="ctr">
              <a:buNone/>
              <a:defRPr lang="ru-MO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контен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EB05881-FB11-43E8-CCDD-8C12CDB4FE47}"/>
              </a:ext>
            </a:extLst>
          </p:cNvPr>
          <p:cNvSpPr/>
          <p:nvPr userDrawn="1"/>
        </p:nvSpPr>
        <p:spPr>
          <a:xfrm>
            <a:off x="838199" y="196052"/>
            <a:ext cx="10515601" cy="1686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9" name="Рисунок 8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4941BBB-13FC-2ACE-1A50-C0F465531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14950" y="-64113"/>
            <a:ext cx="1562100" cy="43942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8BE9E36-E9D5-3FA6-EE22-A6E5CE13C462}"/>
              </a:ext>
            </a:extLst>
          </p:cNvPr>
          <p:cNvSpPr/>
          <p:nvPr userDrawn="1"/>
        </p:nvSpPr>
        <p:spPr>
          <a:xfrm>
            <a:off x="995423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479E4054-0885-457B-35B3-A9B26ED9360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9421" y="459092"/>
            <a:ext cx="749300" cy="27559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632"/>
            <a:ext cx="10515600" cy="1133856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990088"/>
            <a:ext cx="10515600" cy="347472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C6C79F3B-6B68-BA3C-6CBE-C26E339E4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9D503431-982D-5D35-88BF-09474F76D6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1044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068407D-A1C4-B842-0C34-B2DE8AD312D3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AE7FB-DFC0-DCDA-47AD-6ED81A6427FA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7A4DFCBA-879E-D6C9-9F81-B4F9225423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62BF3-1BFC-6948-02E0-8A1C121C3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58D7F8-0920-52BA-580D-0724912287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6611EB-89A4-4C55-4032-4D0C418398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C6963F99-41C3-5ED4-AAD8-B904145CC7E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75360" y="2615184"/>
            <a:ext cx="10241280" cy="3319272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8034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2F7EB7A-F5B6-E308-68EE-3065E2B039A6}"/>
              </a:ext>
            </a:extLst>
          </p:cNvPr>
          <p:cNvSpPr/>
          <p:nvPr userDrawn="1"/>
        </p:nvSpPr>
        <p:spPr>
          <a:xfrm>
            <a:off x="0" y="0"/>
            <a:ext cx="4873752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36" name="Рисунок 35" descr="Дерево крупным планом&#10;&#10;Описание создано автоматически со средней степенью достоверности">
            <a:extLst>
              <a:ext uri="{FF2B5EF4-FFF2-40B4-BE49-F238E27FC236}">
                <a16:creationId xmlns:a16="http://schemas.microsoft.com/office/drawing/2014/main" id="{FED57607-56F6-9FD5-F0A8-DE0BCFE89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6459" flipH="1">
            <a:off x="2282032" y="1589693"/>
            <a:ext cx="970220" cy="22361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072" y="978408"/>
            <a:ext cx="4974336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DEF26CDF-94D4-BA22-7D14-8D3289040C9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1072" y="2322576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Объект 3">
            <a:extLst>
              <a:ext uri="{FF2B5EF4-FFF2-40B4-BE49-F238E27FC236}">
                <a16:creationId xmlns:a16="http://schemas.microsoft.com/office/drawing/2014/main" id="{0017BF0C-B2B7-932F-A9AE-5BFAE4AB5C4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89612" y="2770632"/>
            <a:ext cx="5065776" cy="1554480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1" name="Текст 4">
            <a:extLst>
              <a:ext uri="{FF2B5EF4-FFF2-40B4-BE49-F238E27FC236}">
                <a16:creationId xmlns:a16="http://schemas.microsoft.com/office/drawing/2014/main" id="{DEAB8B47-DF86-7C9F-F027-2D4D22B2EA5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9612" y="4361688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9612" y="4791456"/>
            <a:ext cx="5065776" cy="1408176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38" name="Рисунок 37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5B08C513-7071-2499-7E9D-CFD5A027C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9083" y="2260473"/>
            <a:ext cx="1245309" cy="2314810"/>
          </a:xfrm>
          <a:prstGeom prst="rect">
            <a:avLst/>
          </a:prstGeom>
        </p:spPr>
      </p:pic>
      <p:sp>
        <p:nvSpPr>
          <p:cNvPr id="34" name="Текст 33">
            <a:extLst>
              <a:ext uri="{FF2B5EF4-FFF2-40B4-BE49-F238E27FC236}">
                <a16:creationId xmlns:a16="http://schemas.microsoft.com/office/drawing/2014/main" id="{BD46E6E9-39FE-B605-0786-F7F7E656F9B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344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Сравнени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88546F5-5752-9595-980A-9978EC65B179}"/>
              </a:ext>
            </a:extLst>
          </p:cNvPr>
          <p:cNvSpPr/>
          <p:nvPr userDrawn="1"/>
        </p:nvSpPr>
        <p:spPr>
          <a:xfrm>
            <a:off x="491679" y="319214"/>
            <a:ext cx="11208641" cy="585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88B1DFD-B7E9-D65B-0A47-8D442617B0D0}"/>
              </a:ext>
            </a:extLst>
          </p:cNvPr>
          <p:cNvCxnSpPr>
            <a:cxnSpLocks/>
          </p:cNvCxnSpPr>
          <p:nvPr userDrawn="1"/>
        </p:nvCxnSpPr>
        <p:spPr>
          <a:xfrm>
            <a:off x="837235" y="1767119"/>
            <a:ext cx="10516564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4190CCC3-E5E8-9E96-318B-F3F62E232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8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24712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4712" y="2629116"/>
            <a:ext cx="3200400" cy="3320861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8848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8848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F270D939-D128-D431-82CE-9C15D5A7AA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09560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Объект 5">
            <a:extLst>
              <a:ext uri="{FF2B5EF4-FFF2-40B4-BE49-F238E27FC236}">
                <a16:creationId xmlns:a16="http://schemas.microsoft.com/office/drawing/2014/main" id="{4AAE69C6-BB37-BC70-8424-BC928D19C91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09560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69908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E0606CB6-3E28-F128-51B5-3786D74048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64BBC1B-7DD9-DA00-15CC-B446DA472005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C88A03B2-8C41-A023-CB90-5F79A1F01A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pic>
        <p:nvPicPr>
          <p:cNvPr id="10" name="Рисунок 9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9EA6110C-517A-C447-DB03-9A264F112F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09" y="1695833"/>
            <a:ext cx="1155700" cy="4318000"/>
          </a:xfrm>
          <a:prstGeom prst="rect">
            <a:avLst/>
          </a:prstGeom>
        </p:spPr>
      </p:pic>
      <p:pic>
        <p:nvPicPr>
          <p:cNvPr id="12" name="Рисунок 11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C4249CD-2B45-A435-5B21-CFA7042138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49" y="381916"/>
            <a:ext cx="1155700" cy="43180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7568A0-F819-551E-4780-20A651246990}"/>
              </a:ext>
            </a:extLst>
          </p:cNvPr>
          <p:cNvSpPr/>
          <p:nvPr userDrawn="1"/>
        </p:nvSpPr>
        <p:spPr>
          <a:xfrm>
            <a:off x="1024128" y="2162946"/>
            <a:ext cx="3794760" cy="2536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711D903-56F9-B09B-0443-A76786804823}"/>
              </a:ext>
            </a:extLst>
          </p:cNvPr>
          <p:cNvSpPr/>
          <p:nvPr userDrawn="1"/>
        </p:nvSpPr>
        <p:spPr>
          <a:xfrm>
            <a:off x="1131655" y="2264499"/>
            <a:ext cx="3585549" cy="2335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D91551-9B41-0ACF-0BE6-9D174E695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184" y="2889504"/>
            <a:ext cx="2852928" cy="1088136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545D3FB1-678F-0A9A-CCB6-435CE57DA0F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11312" y="2011680"/>
            <a:ext cx="2999232" cy="2843784"/>
          </a:xfrm>
        </p:spPr>
        <p:txBody>
          <a:bodyPr rtlCol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lang="ru-MO" sz="2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l">
              <a:lnSpc>
                <a:spcPct val="150000"/>
              </a:lnSpc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8246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D362110-9E75-C1E6-F3D3-769A27CB658B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0E61109-4A99-6337-9E7D-6AE0370E2A33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3B4663F-72DF-CD37-DE9D-C35DFB37E8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48BE494-2D3C-A618-4422-6EA949698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19B248-9F11-0A11-E6AF-776D371E14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5EFD48A-F270-E4EE-7C35-F4304F3DD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A7DEB86-4C56-EB31-FEEE-EC8AA99FB456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3C19EDA-96E7-C255-DFF9-F36A187EBACD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7" name="Рисунок 6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FAD938FE-3B63-4832-B610-64346C069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38128B-385C-B928-A4A8-BD98929D3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ru-MO" sz="3200"/>
            </a:lvl1pPr>
            <a:lvl2pPr>
              <a:defRPr lang="ru-MO" sz="2800"/>
            </a:lvl2pPr>
            <a:lvl3pPr>
              <a:defRPr lang="ru-MO" sz="2400"/>
            </a:lvl3pPr>
            <a:lvl4pPr>
              <a:defRPr lang="ru-MO" sz="2000"/>
            </a:lvl4pPr>
            <a:lvl5pPr>
              <a:defRPr lang="ru-MO" sz="2000"/>
            </a:lvl5pPr>
            <a:lvl6pPr>
              <a:defRPr lang="ru-MO" sz="2000"/>
            </a:lvl6pPr>
            <a:lvl7pPr>
              <a:defRPr lang="ru-MO" sz="2000"/>
            </a:lvl7pPr>
            <a:lvl8pPr>
              <a:defRPr lang="ru-MO" sz="2000"/>
            </a:lvl8pPr>
            <a:lvl9pPr>
              <a:defRPr lang="ru-MO"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AEF53B-C85C-47DB-ADE4-C1D9FA68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D4FD38-14E5-4C36-B948-8BF3F794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lang="ru-MO" sz="3200"/>
            </a:lvl1pPr>
            <a:lvl2pPr marL="457200" indent="0">
              <a:buNone/>
              <a:defRPr lang="ru-MO" sz="2800"/>
            </a:lvl2pPr>
            <a:lvl3pPr marL="914400" indent="0">
              <a:buNone/>
              <a:defRPr lang="ru-MO" sz="2400"/>
            </a:lvl3pPr>
            <a:lvl4pPr marL="1371600" indent="0">
              <a:buNone/>
              <a:defRPr lang="ru-MO" sz="2000"/>
            </a:lvl4pPr>
            <a:lvl5pPr marL="1828800" indent="0">
              <a:buNone/>
              <a:defRPr lang="ru-MO" sz="2000"/>
            </a:lvl5pPr>
            <a:lvl6pPr marL="2286000" indent="0">
              <a:buNone/>
              <a:defRPr lang="ru-MO" sz="2000"/>
            </a:lvl6pPr>
            <a:lvl7pPr marL="2743200" indent="0">
              <a:buNone/>
              <a:defRPr lang="ru-MO" sz="2000"/>
            </a:lvl7pPr>
            <a:lvl8pPr marL="3200400" indent="0">
              <a:buNone/>
              <a:defRPr lang="ru-MO" sz="2000"/>
            </a:lvl8pPr>
            <a:lvl9pPr marL="3657600" indent="0">
              <a:buNone/>
              <a:defRPr lang="ru-MO"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DA4DA3-10C7-48A6-9B15-38222B8C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84E7EE-5B3B-427E-9807-020AEF8C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AD6905-AD97-1EAF-A4A3-D0BB13B128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3BCB4CA-03FB-81F4-F8A2-FA9C0DBDEB11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138EDBF7-FA56-2BF9-ECFA-6C39FEE8F8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9852" flipH="1">
            <a:off x="1760954" y="2048834"/>
            <a:ext cx="1230524" cy="22873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3880" y="978408"/>
            <a:ext cx="3749040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8183880" y="2194560"/>
            <a:ext cx="3749040" cy="4306824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Clr>
                <a:srgbClr val="73292A"/>
              </a:buClr>
              <a:buNone/>
              <a:defRPr lang="ru-MO" sz="2400"/>
            </a:lvl1pPr>
            <a:lvl2pPr marL="228600">
              <a:buClr>
                <a:srgbClr val="73292A"/>
              </a:buClr>
              <a:defRPr lang="ru-MO" sz="2000"/>
            </a:lvl2pPr>
            <a:lvl3pPr marL="685800">
              <a:buClr>
                <a:srgbClr val="73292A"/>
              </a:buClr>
              <a:defRPr lang="ru-MO" sz="1800"/>
            </a:lvl3pPr>
            <a:lvl4pPr marL="1143000">
              <a:buClr>
                <a:srgbClr val="73292A"/>
              </a:buClr>
              <a:defRPr lang="ru-MO" sz="1600"/>
            </a:lvl4pPr>
            <a:lvl5pPr marL="1600200">
              <a:buClr>
                <a:srgbClr val="73292A"/>
              </a:buClr>
              <a:defRPr lang="ru-MO"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6" name="Рисунок 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0FE36A83-31CF-DF76-5708-55ED9FB707E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sp>
        <p:nvSpPr>
          <p:cNvPr id="11" name="Текст 33">
            <a:extLst>
              <a:ext uri="{FF2B5EF4-FFF2-40B4-BE49-F238E27FC236}">
                <a16:creationId xmlns:a16="http://schemas.microsoft.com/office/drawing/2014/main" id="{5BF6365E-74A9-6D7B-5F20-7C29F29017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5296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953980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содержимо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B4DE27-1913-8274-9943-46641EA0DAB7}"/>
              </a:ext>
            </a:extLst>
          </p:cNvPr>
          <p:cNvSpPr/>
          <p:nvPr userDrawn="1"/>
        </p:nvSpPr>
        <p:spPr>
          <a:xfrm>
            <a:off x="1174276" y="-756"/>
            <a:ext cx="9843449" cy="569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901AB4A-AE17-BFA4-697C-75EC6407E147}"/>
              </a:ext>
            </a:extLst>
          </p:cNvPr>
          <p:cNvSpPr/>
          <p:nvPr userDrawn="1"/>
        </p:nvSpPr>
        <p:spPr>
          <a:xfrm>
            <a:off x="1604189" y="-13446"/>
            <a:ext cx="8983623" cy="52577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C7F01FE-99A8-35BD-05A1-6D93A2578E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33" y="5110810"/>
            <a:ext cx="1207554" cy="3545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66660DF-FD7A-4340-E854-B4680A6B88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2474" y="-1953000"/>
            <a:ext cx="1485900" cy="53721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028" y="1389888"/>
            <a:ext cx="8695944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23516" y="2651760"/>
            <a:ext cx="7744968" cy="2697480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ctr">
              <a:lnSpc>
                <a:spcPct val="100000"/>
              </a:lnSpc>
              <a:defRPr lang="ru-MO" sz="18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2F05D25C-B703-1868-603E-D468EF44D7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D8FDB2CC-A975-BC07-042A-228D387E5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0268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ADFA29-47E3-2E16-12B7-D8031DC04C0D}"/>
              </a:ext>
            </a:extLst>
          </p:cNvPr>
          <p:cNvSpPr/>
          <p:nvPr userDrawn="1"/>
        </p:nvSpPr>
        <p:spPr>
          <a:xfrm>
            <a:off x="0" y="3377183"/>
            <a:ext cx="12192000" cy="2326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Растение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373DB44-C887-96AC-D32D-B7656F28F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87322" y="3187511"/>
            <a:ext cx="1422400" cy="5283200"/>
          </a:xfrm>
          <a:prstGeom prst="rect">
            <a:avLst/>
          </a:prstGeom>
        </p:spPr>
      </p:pic>
      <p:pic>
        <p:nvPicPr>
          <p:cNvPr id="9" name="Рисунок 8" descr="Изображение постельного белья, ткани&#10;&#10;Автоматически созданное описание">
            <a:extLst>
              <a:ext uri="{FF2B5EF4-FFF2-40B4-BE49-F238E27FC236}">
                <a16:creationId xmlns:a16="http://schemas.microsoft.com/office/drawing/2014/main" id="{6A080FF9-A96B-AA38-428D-5F2CF533D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00022" y="287485"/>
            <a:ext cx="1485900" cy="5372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5150280-02E2-686D-A130-65EBDA15EF13}"/>
              </a:ext>
            </a:extLst>
          </p:cNvPr>
          <p:cNvSpPr/>
          <p:nvPr userDrawn="1"/>
        </p:nvSpPr>
        <p:spPr>
          <a:xfrm>
            <a:off x="232651" y="3633264"/>
            <a:ext cx="11740896" cy="17897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pic>
        <p:nvPicPr>
          <p:cNvPr id="15" name="Рисунок 14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3DD4D68C-6665-333E-98E8-785116A05A7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0193">
            <a:off x="6957396" y="5090392"/>
            <a:ext cx="856832" cy="832525"/>
          </a:xfrm>
          <a:prstGeom prst="rect">
            <a:avLst/>
          </a:prstGeom>
        </p:spPr>
      </p:pic>
      <p:pic>
        <p:nvPicPr>
          <p:cNvPr id="17" name="Рисунок 16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7E0939A-D971-0D79-9B6D-834913C959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79" y="3252854"/>
            <a:ext cx="1206427" cy="62135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153668" y="3977640"/>
            <a:ext cx="9884664" cy="731520"/>
          </a:xfrm>
        </p:spPr>
        <p:txBody>
          <a:bodyPr rtlCol="0" anchor="b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1153668" y="4700016"/>
            <a:ext cx="9884664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70832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 (зеленый цвет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0"/>
            <a:ext cx="10972800" cy="457200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25109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2F45E1C-47F6-0AF9-7468-BA613D681E1D}"/>
              </a:ext>
            </a:extLst>
          </p:cNvPr>
          <p:cNvSpPr/>
          <p:nvPr userDrawn="1"/>
        </p:nvSpPr>
        <p:spPr>
          <a:xfrm>
            <a:off x="0" y="1533950"/>
            <a:ext cx="12192000" cy="379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9E0D8B-7031-366D-884B-EB3FABD78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56236" y="-1772981"/>
            <a:ext cx="2147050" cy="6039669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859314F-DCEF-A5A7-C5D9-F0D39AAC9FFA}"/>
              </a:ext>
            </a:extLst>
          </p:cNvPr>
          <p:cNvSpPr/>
          <p:nvPr userDrawn="1"/>
        </p:nvSpPr>
        <p:spPr>
          <a:xfrm>
            <a:off x="225552" y="1796143"/>
            <a:ext cx="11740896" cy="326571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6" name="Рисунок 1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DAAE5EB8-5B6B-6FA6-E6E7-D2F58FDFB4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07543" y="-287017"/>
            <a:ext cx="1051334" cy="3866771"/>
          </a:xfrm>
          <a:prstGeom prst="rect">
            <a:avLst/>
          </a:prstGeom>
        </p:spPr>
      </p:pic>
      <p:pic>
        <p:nvPicPr>
          <p:cNvPr id="19" name="Рисунок 18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BB1368FF-AA1B-4423-30B1-BE082E6F19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22" y="492338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56" y="2404872"/>
            <a:ext cx="8705088" cy="2002536"/>
          </a:xfrm>
        </p:spPr>
        <p:txBody>
          <a:bodyPr rtlCol="0" anchor="t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43454" y="3964517"/>
            <a:ext cx="8705089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accent3"/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7" name="Текст 24">
            <a:extLst>
              <a:ext uri="{FF2B5EF4-FFF2-40B4-BE49-F238E27FC236}">
                <a16:creationId xmlns:a16="http://schemas.microsoft.com/office/drawing/2014/main" id="{F5E2B84E-B4F2-ED93-8084-ECFC3B9C3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49667" y="3189069"/>
            <a:ext cx="945473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”</a:t>
            </a:r>
          </a:p>
        </p:txBody>
      </p:sp>
      <p:sp>
        <p:nvSpPr>
          <p:cNvPr id="28" name="Текст 24">
            <a:extLst>
              <a:ext uri="{FF2B5EF4-FFF2-40B4-BE49-F238E27FC236}">
                <a16:creationId xmlns:a16="http://schemas.microsoft.com/office/drawing/2014/main" id="{FDD82133-EB75-7E07-A9CE-730CB7F6CD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3184" y="2136567"/>
            <a:ext cx="941832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178703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375868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6173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28309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3828270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63663" y="3926721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65799" y="4286611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280672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16065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18201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733074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66331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68467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19687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68136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424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6424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6" name="Рисунок 17">
            <a:extLst>
              <a:ext uri="{FF2B5EF4-FFF2-40B4-BE49-F238E27FC236}">
                <a16:creationId xmlns:a16="http://schemas.microsoft.com/office/drawing/2014/main" id="{B23EF08B-7D0C-7D96-413D-71C22E3F74D0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168136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5" name="Текст 19">
            <a:extLst>
              <a:ext uri="{FF2B5EF4-FFF2-40B4-BE49-F238E27FC236}">
                <a16:creationId xmlns:a16="http://schemas.microsoft.com/office/drawing/2014/main" id="{A6866782-6675-4F37-E5D2-68CB0191C1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06424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4" name="Текст 19">
            <a:extLst>
              <a:ext uri="{FF2B5EF4-FFF2-40B4-BE49-F238E27FC236}">
                <a16:creationId xmlns:a16="http://schemas.microsoft.com/office/drawing/2014/main" id="{9F53AB27-DDFA-AA5D-8253-546C9BBA9CE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6424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22675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312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39312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Рисунок 17">
            <a:extLst>
              <a:ext uri="{FF2B5EF4-FFF2-40B4-BE49-F238E27FC236}">
                <a16:creationId xmlns:a16="http://schemas.microsoft.com/office/drawing/2014/main" id="{DD9CE7E9-3BC2-0321-457B-61D363708B3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422675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3" name="Текст 19">
            <a:extLst>
              <a:ext uri="{FF2B5EF4-FFF2-40B4-BE49-F238E27FC236}">
                <a16:creationId xmlns:a16="http://schemas.microsoft.com/office/drawing/2014/main" id="{70DD1941-A469-A457-B987-E0E2C300A8A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639312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8" name="Текст 19">
            <a:extLst>
              <a:ext uri="{FF2B5EF4-FFF2-40B4-BE49-F238E27FC236}">
                <a16:creationId xmlns:a16="http://schemas.microsoft.com/office/drawing/2014/main" id="{D6B84B7D-A7EC-6FE1-9925-F78AF0DE230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39312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77214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72200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2200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Рисунок 17">
            <a:extLst>
              <a:ext uri="{FF2B5EF4-FFF2-40B4-BE49-F238E27FC236}">
                <a16:creationId xmlns:a16="http://schemas.microsoft.com/office/drawing/2014/main" id="{AA1AC2FE-336D-4E7F-2C86-6A8C29BA8F90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677214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7" name="Текст 19">
            <a:extLst>
              <a:ext uri="{FF2B5EF4-FFF2-40B4-BE49-F238E27FC236}">
                <a16:creationId xmlns:a16="http://schemas.microsoft.com/office/drawing/2014/main" id="{FA370BF1-09EC-DBE1-5118-8A92A0F90BC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19">
            <a:extLst>
              <a:ext uri="{FF2B5EF4-FFF2-40B4-BE49-F238E27FC236}">
                <a16:creationId xmlns:a16="http://schemas.microsoft.com/office/drawing/2014/main" id="{5089D72C-E865-F5D3-CB1E-050AEF68445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72200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17533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05088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705088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7" name="Рисунок 17">
            <a:extLst>
              <a:ext uri="{FF2B5EF4-FFF2-40B4-BE49-F238E27FC236}">
                <a16:creationId xmlns:a16="http://schemas.microsoft.com/office/drawing/2014/main" id="{4F7ECA98-24CD-8CC5-A3EC-BFF5E9B11748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9317533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2" name="Текст 19">
            <a:extLst>
              <a:ext uri="{FF2B5EF4-FFF2-40B4-BE49-F238E27FC236}">
                <a16:creationId xmlns:a16="http://schemas.microsoft.com/office/drawing/2014/main" id="{46CBECF2-D93E-3DF9-064C-CB4A3262B69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05088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1" name="Текст 19">
            <a:extLst>
              <a:ext uri="{FF2B5EF4-FFF2-40B4-BE49-F238E27FC236}">
                <a16:creationId xmlns:a16="http://schemas.microsoft.com/office/drawing/2014/main" id="{71E06E16-A083-B853-8155-7FF97AD1DE8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05088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2232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80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9" r:id="rId3"/>
    <p:sldLayoutId id="2147483651" r:id="rId4"/>
    <p:sldLayoutId id="2147483650" r:id="rId5"/>
    <p:sldLayoutId id="2147483663" r:id="rId6"/>
    <p:sldLayoutId id="2147483665" r:id="rId7"/>
    <p:sldLayoutId id="2147483660" r:id="rId8"/>
    <p:sldLayoutId id="2147483661" r:id="rId9"/>
    <p:sldLayoutId id="2147483662" r:id="rId10"/>
    <p:sldLayoutId id="2147483666" r:id="rId11"/>
    <p:sldLayoutId id="2147483653" r:id="rId12"/>
    <p:sldLayoutId id="2147483664" r:id="rId13"/>
    <p:sldLayoutId id="2147483667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MO" sz="4400" kern="1200">
          <a:solidFill>
            <a:schemeClr val="accent3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3292A"/>
        </a:buClr>
        <a:buFont typeface="Arial" panose="020B0604020202020204" pitchFamily="34" charset="0"/>
        <a:buChar char="•"/>
        <a:defRPr lang="ru-MO" sz="28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0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MO"/>
      </a:defPPr>
      <a:lvl1pPr marL="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6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02655-34DF-25F9-4640-B2CE5329A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911" y="1644650"/>
            <a:ext cx="9209061" cy="1325880"/>
          </a:xfrm>
        </p:spPr>
        <p:txBody>
          <a:bodyPr rtlCol="0">
            <a:normAutofit fontScale="90000"/>
          </a:bodyPr>
          <a:lstStyle>
            <a:defPPr>
              <a:defRPr lang="ru-MO"/>
            </a:defPPr>
          </a:lstStyle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образования, науки и молодежной политики Нижегородской области</a:t>
            </a:r>
            <a:br>
              <a:rPr lang="ru-RU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</a:t>
            </a:r>
            <a:br>
              <a:rPr lang="ru-RU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</a:t>
            </a:r>
            <a:br>
              <a:rPr lang="ru-RU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"Нижегородский Губернский колледж"</a:t>
            </a:r>
            <a:b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585715-2793-160B-269E-D9516C84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8028" y="2651760"/>
            <a:ext cx="8695944" cy="2697480"/>
          </a:xfrm>
        </p:spPr>
        <p:txBody>
          <a:bodyPr rtlCol="0">
            <a:normAutofit fontScale="85000" lnSpcReduction="20000"/>
          </a:bodyPr>
          <a:lstStyle>
            <a:defPPr>
              <a:defRPr lang="ru-MO"/>
            </a:defPPr>
          </a:lstStyle>
          <a:p>
            <a:pPr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  <a:p>
            <a:pPr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«Педагогическая деятельность </a:t>
            </a:r>
            <a:r>
              <a:rPr lang="ru-RU" sz="19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Л.Н.Толстого</a:t>
            </a: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r"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Долматова Ю.Ю.</a:t>
            </a:r>
          </a:p>
          <a:p>
            <a:pPr algn="r"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244з1</a:t>
            </a:r>
          </a:p>
          <a:p>
            <a:pPr algn="r"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Проверила:</a:t>
            </a:r>
          </a:p>
          <a:p>
            <a:pPr algn="r"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Подшивалова Е.А.</a:t>
            </a:r>
          </a:p>
          <a:p>
            <a:pPr rtl="0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 2023г</a:t>
            </a:r>
          </a:p>
          <a:p>
            <a:pPr rtl="0"/>
            <a:endParaRPr lang="ru-RU" sz="190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3609A75-5E9A-C165-5A1D-764F9E96B7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08060B-6C9E-CFFF-55DE-F0D645C094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99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25">
            <a:extLst>
              <a:ext uri="{FF2B5EF4-FFF2-40B4-BE49-F238E27FC236}">
                <a16:creationId xmlns:a16="http://schemas.microsoft.com/office/drawing/2014/main" id="{FAA80863-7DDD-E33E-7C2A-C806622CEF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F</a:t>
            </a:r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1CABBF9A-AC19-48D9-D218-D09928CE16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0394" y="3301247"/>
            <a:ext cx="1250823" cy="794641"/>
          </a:xfrm>
          <a:prstGeom prst="rect">
            <a:avLst/>
          </a:prstGeom>
        </p:spPr>
      </p:pic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486CE65B-C283-8A90-DF86-161AC356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FEDDE84F-33A7-1FC6-0912-6F42974F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10</a:t>
            </a:fld>
            <a:endParaRPr lang="ru-RU"/>
          </a:p>
        </p:txBody>
      </p:sp>
      <p:pic>
        <p:nvPicPr>
          <p:cNvPr id="21" name="Picture 2" descr="C:\Users\Эльвира Шамилевна\Desktop\152.jpg">
            <a:extLst>
              <a:ext uri="{FF2B5EF4-FFF2-40B4-BE49-F238E27FC236}">
                <a16:creationId xmlns:a16="http://schemas.microsoft.com/office/drawing/2014/main" id="{9F0BACB1-CE91-4605-AE8A-196A76512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10" y="136525"/>
            <a:ext cx="3682726" cy="240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AE37026C-E884-4E9C-B3F9-59203D820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351" y="2861813"/>
            <a:ext cx="2192649" cy="317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5BC2C7BC-8344-42CF-9728-0E6B1934B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7" y="102288"/>
            <a:ext cx="4314825" cy="287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301AFEFD-CCFF-482B-A0A7-C66D4A60F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575" y="3239637"/>
            <a:ext cx="4923749" cy="3515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364C51A3-2965-4E19-94A8-43D6C4127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119" y="3455582"/>
            <a:ext cx="4318089" cy="308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>
            <a:extLst>
              <a:ext uri="{FF2B5EF4-FFF2-40B4-BE49-F238E27FC236}">
                <a16:creationId xmlns:a16="http://schemas.microsoft.com/office/drawing/2014/main" id="{DBEEDBCC-D145-47D5-AA7A-1BFBF8CF1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064" y="319088"/>
            <a:ext cx="3666926" cy="26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610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54157-869F-9BBE-CFCF-717129CA6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028" y="981710"/>
            <a:ext cx="8695944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4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«Азбука» </a:t>
            </a:r>
            <a:r>
              <a:rPr lang="ru-RU" sz="4400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Л.Н.Толстого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9AC05D-560D-1665-8879-549C0B4ED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507" y="1960775"/>
            <a:ext cx="8291130" cy="3388465"/>
          </a:xfrm>
        </p:spPr>
        <p:txBody>
          <a:bodyPr rtlCol="0"/>
          <a:lstStyle>
            <a:defPPr>
              <a:defRPr lang="ru-MO"/>
            </a:def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itchFamily="18" charset="0"/>
              </a:rPr>
              <a:t>Это была своеобразная энциклопедия знаний для первоначального этапа обучения. В популярной форме раскрывались понятия физики, химии, ботаники, зоологии.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itchFamily="18" charset="0"/>
              </a:rPr>
              <a:t>	 Многие рассказы имели проблемный характер, содержание научных понятий связывалось со знакомыми детям явлениями. Л.Н. Толстой в своих рассказах избрал своеобразную форму воздействия на чувства детей: плачущие, страдающие растения, разговаривающие животные.</a:t>
            </a:r>
          </a:p>
          <a:p>
            <a:pPr marL="0" indent="0" rtl="0">
              <a:lnSpc>
                <a:spcPct val="100000"/>
              </a:lnSpc>
              <a:buNone/>
            </a:pPr>
            <a:endParaRPr lang="ru-RU" dirty="0">
              <a:solidFill>
                <a:srgbClr val="93D3D9"/>
              </a:solidFill>
              <a:cs typeface="Calibri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EF088D1-E89A-FD55-EB44-4941177453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026A48-6EF8-D4D0-2C6E-1F96935EA5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70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EB5DC-8C2B-5750-6E12-9A35C0FFB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Спасибо!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AAF5CF3F-E5EF-5769-3F83-24ADB4412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Долматова Ю.Ю.</a:t>
            </a:r>
          </a:p>
          <a:p>
            <a:pPr rtl="0"/>
            <a:r>
              <a:rPr lang="ru-RU" dirty="0"/>
              <a:t>Группа 244з1</a:t>
            </a:r>
          </a:p>
        </p:txBody>
      </p:sp>
    </p:spTree>
    <p:extLst>
      <p:ext uri="{BB962C8B-B14F-4D97-AF65-F5344CB8AC3E}">
        <p14:creationId xmlns:p14="http://schemas.microsoft.com/office/powerpoint/2010/main" val="279025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4180B-35BA-C28E-820F-59C84FBDD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3880" y="148849"/>
            <a:ext cx="3749040" cy="13258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b="1" dirty="0" err="1">
                <a:solidFill>
                  <a:srgbClr val="00B050"/>
                </a:solidFill>
              </a:rPr>
              <a:t>Л.Н.Толстой</a:t>
            </a:r>
            <a:br>
              <a:rPr lang="ru-RU" dirty="0"/>
            </a:br>
            <a:r>
              <a:rPr lang="ru-RU" sz="1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( 28 августа 1828 — 7  ноября 1910)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FD618E-3D39-4E73-A312-2CCB85005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83880" y="1474729"/>
            <a:ext cx="3749040" cy="523442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Родился в аристократической графской семье. Получил домашнее образование и воспитание.</a:t>
            </a:r>
            <a:endParaRPr lang="en-US" sz="26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>
              <a:buNone/>
            </a:pPr>
            <a:r>
              <a:rPr lang="ru-RU" sz="26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Один из наиболее широко известных русских писателей, мыслителей и педагогических деятелей.</a:t>
            </a:r>
            <a:r>
              <a:rPr lang="en-US" sz="26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 </a:t>
            </a:r>
            <a:endParaRPr lang="ru-RU" sz="26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C313455A-B5D3-49B9-B676-BDF4FFBC4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257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18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1823" y="74394"/>
            <a:ext cx="4523452" cy="576055"/>
          </a:xfrm>
        </p:spPr>
        <p:txBody>
          <a:bodyPr rtlCol="0">
            <a:normAutofit fontScale="90000"/>
          </a:bodyPr>
          <a:lstStyle>
            <a:defPPr>
              <a:defRPr lang="ru-MO"/>
            </a:defPPr>
          </a:lstStyle>
          <a:p>
            <a:pPr rtl="0"/>
            <a:r>
              <a:rPr lang="ru-RU" b="1" dirty="0">
                <a:solidFill>
                  <a:srgbClr val="FFC000"/>
                </a:solidFill>
              </a:rPr>
              <a:t>Деятельность</a:t>
            </a:r>
            <a:endParaRPr lang="ru-RU" b="1" dirty="0">
              <a:solidFill>
                <a:srgbClr val="FFC000"/>
              </a:solidFill>
              <a:cs typeface="Times New Roman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A</a:t>
            </a:r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1654192" y="3058939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260" y="2342954"/>
            <a:ext cx="1791038" cy="2033695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145518" y="503824"/>
            <a:ext cx="4523452" cy="5397355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>
            <a:defPPr>
              <a:defRPr lang="ru-MO"/>
            </a:defPPr>
          </a:lstStyle>
          <a:p>
            <a:pPr fontAlgn="ctr">
              <a:buNone/>
            </a:pPr>
            <a:r>
              <a:rPr lang="ru-RU" sz="8000" b="1" dirty="0">
                <a:solidFill>
                  <a:srgbClr val="FF0000"/>
                </a:solidFill>
                <a:latin typeface="Gabriola" panose="04040605051002020D02" pitchFamily="82" charset="0"/>
                <a:cs typeface="Arial" panose="020B0604020202020204" pitchFamily="34" charset="0"/>
              </a:rPr>
              <a:t>1844 г.</a:t>
            </a:r>
            <a:r>
              <a:rPr lang="ru-RU" sz="8000" b="1" dirty="0">
                <a:latin typeface="Gabriola" panose="04040605051002020D02" pitchFamily="82" charset="0"/>
              </a:rPr>
              <a:t> </a:t>
            </a: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- поступает в Казанский университет на факультет восточных языков, затем учится на юридическом факультете.</a:t>
            </a:r>
          </a:p>
          <a:p>
            <a:pPr fontAlgn="ctr">
              <a:buNone/>
            </a:pPr>
            <a:r>
              <a:rPr lang="ru-RU" sz="8000" b="1" dirty="0">
                <a:solidFill>
                  <a:srgbClr val="FF0000"/>
                </a:solidFill>
                <a:latin typeface="Gabriola" panose="04040605051002020D02" pitchFamily="82" charset="0"/>
                <a:cs typeface="Arial" panose="020B0604020202020204" pitchFamily="34" charset="0"/>
              </a:rPr>
              <a:t>1847 г. </a:t>
            </a:r>
            <a:r>
              <a:rPr lang="ru-RU" sz="7200" b="1" dirty="0">
                <a:latin typeface="Gabriola" panose="04040605051002020D02" pitchFamily="82" charset="0"/>
              </a:rPr>
              <a:t>- не окончив курс, уходит из университета и               приезжает в Ясную Поляну, полученную им в собственность по разделу отцовского наследства.. </a:t>
            </a:r>
          </a:p>
          <a:p>
            <a:pPr fontAlgn="ctr">
              <a:buNone/>
            </a:pPr>
            <a:r>
              <a:rPr lang="ru-RU" sz="8000" b="1" dirty="0">
                <a:solidFill>
                  <a:srgbClr val="FF0000"/>
                </a:solidFill>
                <a:latin typeface="Gabriola" panose="04040605051002020D02" pitchFamily="82" charset="0"/>
                <a:cs typeface="Arial" panose="020B0604020202020204" pitchFamily="34" charset="0"/>
              </a:rPr>
              <a:t>1851 г. </a:t>
            </a: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- осознав бесцельность своего существования и глубоко презирая самого себя, отправился на Кавказ в действующую армию. Там он стал работать над своим первым романом "Детство. Отрочество. Юность". Через год, когда роман опубликовали, Толстой стал литературной знаменитостью. </a:t>
            </a:r>
          </a:p>
          <a:p>
            <a:pPr fontAlgn="ctr">
              <a:buNone/>
            </a:pPr>
            <a:r>
              <a:rPr lang="ru-RU" sz="8000" b="1" dirty="0">
                <a:solidFill>
                  <a:srgbClr val="FF0000"/>
                </a:solidFill>
                <a:latin typeface="Gabriola" panose="04040605051002020D02" pitchFamily="82" charset="0"/>
                <a:cs typeface="Arial" panose="020B0604020202020204" pitchFamily="34" charset="0"/>
              </a:rPr>
              <a:t>1862 г</a:t>
            </a:r>
            <a:r>
              <a:rPr lang="ru-RU" sz="7200" b="1" dirty="0">
                <a:solidFill>
                  <a:srgbClr val="FF0000"/>
                </a:solidFill>
                <a:latin typeface="Gabriola" panose="04040605051002020D02" pitchFamily="82" charset="0"/>
                <a:cs typeface="Arial" panose="020B0604020202020204" pitchFamily="34" charset="0"/>
              </a:rPr>
              <a:t>. </a:t>
            </a:r>
            <a:r>
              <a:rPr lang="ru-RU" sz="7200" b="1" dirty="0">
                <a:latin typeface="Gabriola" panose="04040605051002020D02" pitchFamily="82" charset="0"/>
              </a:rPr>
              <a:t>- Толстой женился на Софье Берс, восемнадцатилетней девушке из дворянской семьи. В течение первых 10—12 лет после женитьбы он создает «Войну и мир» и «Анну Каренину». </a:t>
            </a:r>
          </a:p>
          <a:p>
            <a:pPr fontAlgn="ctr">
              <a:buNone/>
            </a:pPr>
            <a:r>
              <a:rPr lang="ru-RU" sz="7200" b="1" dirty="0">
                <a:solidFill>
                  <a:srgbClr val="FF0000"/>
                </a:solidFill>
                <a:latin typeface="Gabriola" panose="04040605051002020D02" pitchFamily="82" charset="0"/>
                <a:cs typeface="Arial" panose="020B0604020202020204" pitchFamily="34" charset="0"/>
              </a:rPr>
              <a:t>1910 г. </a:t>
            </a:r>
            <a:r>
              <a:rPr lang="ru-RU" sz="7200" b="1" dirty="0">
                <a:latin typeface="Gabriola" panose="04040605051002020D02" pitchFamily="82" charset="0"/>
              </a:rPr>
              <a:t>- выполняя свое решение прожить последние годы соответственно своим взглядам, тайно покинул Ясную Поляну, отрекшись от «круга богатых и ученых». Заболев в пути, умер. Был похоронен в Ясной Поляне.</a:t>
            </a:r>
          </a:p>
          <a:p>
            <a:pPr fontAlgn="ctr">
              <a:buNone/>
            </a:pPr>
            <a:r>
              <a:rPr lang="ru-RU" sz="7200" b="1" dirty="0">
                <a:latin typeface="Gabriola" panose="04040605051002020D02" pitchFamily="82" charset="0"/>
              </a:rPr>
              <a:t> </a:t>
            </a:r>
          </a:p>
          <a:p>
            <a:pPr marL="0" indent="0" rtl="0">
              <a:lnSpc>
                <a:spcPct val="150000"/>
              </a:lnSpc>
              <a:buNone/>
            </a:pPr>
            <a:endParaRPr lang="ru-RU" sz="2400" dirty="0">
              <a:solidFill>
                <a:schemeClr val="accent3"/>
              </a:solidFill>
              <a:latin typeface="Gill Sans Nova Light" panose="020B0302020104020203" pitchFamily="34" charset="0"/>
              <a:cs typeface="Gill Sans Light" panose="020B0302020104020203" pitchFamily="34" charset="-79"/>
            </a:endParaRPr>
          </a:p>
          <a:p>
            <a:pPr rtl="0"/>
            <a:endParaRPr lang="ru-RU" dirty="0">
              <a:solidFill>
                <a:schemeClr val="accent3"/>
              </a:solidFill>
              <a:latin typeface="Gill Sans Nova Light" panose="020B0302020104020203" pitchFamily="34" charset="0"/>
              <a:cs typeface="Calibri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t>3</a:t>
            </a:fld>
            <a:endParaRPr lang="ru-R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12F8A0-5A5E-42F7-8E52-FCFE0C22E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209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52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0295B-54B9-4937-90E3-BAB9CE69E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2145"/>
            <a:ext cx="5257800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b="1" dirty="0">
                <a:solidFill>
                  <a:srgbClr val="180B5B"/>
                </a:solidFill>
                <a:latin typeface="Monotype Corsiva" panose="03010101010201010101" pitchFamily="66" charset="0"/>
              </a:rPr>
              <a:t>Основные педагогические идеи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51A6D85-3837-435F-A342-5A3F98172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199"/>
            <a:ext cx="5923175" cy="5347355"/>
          </a:xfrm>
        </p:spPr>
        <p:txBody>
          <a:bodyPr rtlCol="0">
            <a:normAutofit fontScale="85000" lnSpcReduction="20000"/>
          </a:bodyPr>
          <a:lstStyle>
            <a:defPPr>
              <a:defRPr lang="ru-MO"/>
            </a:defPPr>
          </a:lstStyle>
          <a:p>
            <a:r>
              <a:rPr lang="ru-RU" sz="2800" b="1" i="1" dirty="0">
                <a:solidFill>
                  <a:srgbClr val="180B5B"/>
                </a:solidFill>
                <a:latin typeface="Monotype Corsiva" panose="03010101010201010101" pitchFamily="66" charset="0"/>
                <a:cs typeface="Times New Roman" pitchFamily="18" charset="0"/>
              </a:rPr>
              <a:t>Организация учебной деятельности в плане постижения единства и взаимосвязи всего живого;</a:t>
            </a:r>
          </a:p>
          <a:p>
            <a:r>
              <a:rPr lang="ru-RU" sz="2800" b="1" i="1" dirty="0">
                <a:solidFill>
                  <a:srgbClr val="180B5B"/>
                </a:solidFill>
                <a:latin typeface="Monotype Corsiva" panose="03010101010201010101" pitchFamily="66" charset="0"/>
                <a:cs typeface="Times New Roman" pitchFamily="18" charset="0"/>
              </a:rPr>
              <a:t>Создание условий для активного включения</a:t>
            </a:r>
            <a:r>
              <a:rPr lang="en-US" sz="2800" b="1" i="1" dirty="0">
                <a:solidFill>
                  <a:srgbClr val="180B5B"/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180B5B"/>
                </a:solidFill>
                <a:latin typeface="Monotype Corsiva" panose="03010101010201010101" pitchFamily="66" charset="0"/>
                <a:cs typeface="Times New Roman" pitchFamily="18" charset="0"/>
              </a:rPr>
              <a:t>детей в учебно-познавательную деятельность без принуждения со стороны учителя; </a:t>
            </a:r>
          </a:p>
          <a:p>
            <a:r>
              <a:rPr lang="ru-RU" sz="2800" b="1" i="1" dirty="0">
                <a:solidFill>
                  <a:srgbClr val="180B5B"/>
                </a:solidFill>
                <a:latin typeface="Monotype Corsiva" panose="03010101010201010101" pitchFamily="66" charset="0"/>
                <a:cs typeface="Times New Roman" pitchFamily="18" charset="0"/>
              </a:rPr>
              <a:t>Создание условий для проявления и развития в детях доброжелательности, любви к окружающему миру, для восприятия себя как частицы этого мира;</a:t>
            </a:r>
          </a:p>
          <a:p>
            <a:r>
              <a:rPr lang="ru-RU" sz="2800" b="1" i="1" dirty="0">
                <a:solidFill>
                  <a:srgbClr val="180B5B"/>
                </a:solidFill>
                <a:latin typeface="Monotype Corsiva" panose="03010101010201010101" pitchFamily="66" charset="0"/>
                <a:cs typeface="Times New Roman" pitchFamily="18" charset="0"/>
              </a:rPr>
              <a:t>Создание педагогической системы, в которой содержание, методы и формы обучения ориентируют ребёнка на нравственный идеал нации и человечества и способствуют формированию у него нравственного отношения к миру – способности улучшать жизнь в условиях сотрудничества, взаимопомощи.</a:t>
            </a:r>
          </a:p>
          <a:p>
            <a:pPr rtl="0"/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D4EFDBC-E680-48AC-BC41-E703E55B4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775" y="1688025"/>
            <a:ext cx="566119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797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>
            <a:extLst>
              <a:ext uri="{FF2B5EF4-FFF2-40B4-BE49-F238E27FC236}">
                <a16:creationId xmlns:a16="http://schemas.microsoft.com/office/drawing/2014/main" id="{7FA932A3-7E39-4919-B789-5D9BA5610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8227" y="839387"/>
            <a:ext cx="3855563" cy="4185099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FF0000"/>
                </a:solidFill>
                <a:latin typeface="Lucida Console" panose="020B0609040504020204" pitchFamily="49" charset="0"/>
                <a:cs typeface="Times New Roman" pitchFamily="18" charset="0"/>
              </a:rPr>
              <a:t>Л.Н. Толстой утверждал, что учителя не имеют права принудительно воспитывать детей в духе принятых принципов. В основу образования должна быть положена свобода выбора учащимися — чему и как они хотят учиться. Дело учителя — следовать и развивать природу ребенка.</a:t>
            </a:r>
            <a:endParaRPr lang="ru-RU" b="1" dirty="0">
              <a:solidFill>
                <a:srgbClr val="FF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1D9DF05-D04B-F9CE-FC13-DEDFBD7A95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D56BD15-0727-BBF1-FBD8-0228EA23C7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5CA5B2D-8F6D-4357-9EF8-F8577679A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895" y="678174"/>
            <a:ext cx="3689972" cy="403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015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EE3544C4-F704-46EF-B82A-244CD48B8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9" y="1172317"/>
            <a:ext cx="6081121" cy="475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50712D-83C9-7B91-F708-5D07E4C2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0"/>
            <a:ext cx="6026870" cy="9426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Яснополянская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школа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0F8B86A-A576-98F0-BAD4-3F0C0919C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9143C50-6937-DD3E-B402-4ABB2469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99C332-0A0E-4242-A446-E98B34C85C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743E2738-1312-49DC-BFB8-FDC6B0B8B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53287" y="782425"/>
            <a:ext cx="5079633" cy="5718959"/>
          </a:xfrm>
        </p:spPr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cs typeface="Times New Roman" pitchFamily="18" charset="0"/>
              </a:rPr>
              <a:t>В 1859 Толстой открыл в деревне школу для крестьянских детей, помог устроить более 20 школ в окрестностях Ясной Поляны.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cs typeface="Times New Roman" pitchFamily="18" charset="0"/>
              </a:rPr>
              <a:t>Единственный метод преподавания и воспитания, который он признавал, был тот, что никакого метода не надо. Всё в преподавании должно быть индивидуально — и учитель, и ученик, и их взаимные отношения. В яснополянской школе дети сидели, кто где хотел, кто сколько хотел и кто как хотел.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201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>
            <a:extLst>
              <a:ext uri="{FF2B5EF4-FFF2-40B4-BE49-F238E27FC236}">
                <a16:creationId xmlns:a16="http://schemas.microsoft.com/office/drawing/2014/main" id="{CB634FAD-36DD-9FB0-7030-266A29178C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”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00DF04A-29F8-41B3-AD94-34D0E8117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62427" cy="69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A13D5AC6-2332-407B-8767-A74807393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83880" y="207390"/>
            <a:ext cx="3749040" cy="6293994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C000"/>
                </a:solidFill>
                <a:latin typeface="Sylfaen" panose="010A0502050306030303" pitchFamily="18" charset="0"/>
                <a:cs typeface="Times New Roman" pitchFamily="18" charset="0"/>
              </a:rPr>
              <a:t>Никакой определенной программы преподавания не было. Единственная задача учителя заключалась в том, чтобы заинтересовать класс.</a:t>
            </a:r>
            <a:endParaRPr lang="ru-RU" sz="2800" b="1" i="1" dirty="0">
              <a:solidFill>
                <a:srgbClr val="FFC000"/>
              </a:solidFill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980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Заголовок 76">
            <a:extLst>
              <a:ext uri="{FF2B5EF4-FFF2-40B4-BE49-F238E27FC236}">
                <a16:creationId xmlns:a16="http://schemas.microsoft.com/office/drawing/2014/main" id="{D9A0AA8E-BE3B-E949-89DB-0208EE4A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3204" y="380999"/>
            <a:ext cx="6374582" cy="853912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b="1" dirty="0">
                <a:solidFill>
                  <a:srgbClr val="FF0000"/>
                </a:solidFill>
              </a:rPr>
              <a:t>«Азбука» </a:t>
            </a:r>
            <a:r>
              <a:rPr lang="ru-RU" b="1" dirty="0" err="1">
                <a:solidFill>
                  <a:srgbClr val="FF0000"/>
                </a:solidFill>
              </a:rPr>
              <a:t>Л.Н.Толстого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81227D3-F964-8FCA-9C7D-F5B249A2AA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753343-82B8-838D-9717-1489C68963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7A541A0-8B33-44BB-9685-92656C092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3204" y="1600200"/>
            <a:ext cx="6109195" cy="4572000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srgbClr val="FF0000"/>
                </a:solidFill>
                <a:cs typeface="Leelawadee" panose="020B0502040204020203" pitchFamily="34" charset="-34"/>
              </a:rPr>
              <a:t>В “Азбуке” Толстой рекомендовал учителям заставлять детей  не  только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srgbClr val="FF0000"/>
                </a:solidFill>
                <a:cs typeface="Leelawadee" panose="020B0502040204020203" pitchFamily="34" charset="-34"/>
              </a:rPr>
              <a:t>	рассказывать содержание, но и делать  выводы,  которые  вытекают  из  басни, притчи. Учитель   должен стремиться к тому, чтобы в результате рассказа у  детей  возникали  вопросы,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srgbClr val="FF0000"/>
                </a:solidFill>
                <a:cs typeface="Leelawadee" panose="020B0502040204020203" pitchFamily="34" charset="-34"/>
              </a:rPr>
              <a:t>	развивалась способность  высказывать  и отстаивать собственную точку зрения.</a:t>
            </a:r>
          </a:p>
          <a:p>
            <a:endParaRPr lang="ru-RU" dirty="0"/>
          </a:p>
        </p:txBody>
      </p:sp>
      <p:pic>
        <p:nvPicPr>
          <p:cNvPr id="23" name="Picture 2" descr="C:\Users\Эльвира Шамилевна\Desktop\5541_1283345768.jpg">
            <a:extLst>
              <a:ext uri="{FF2B5EF4-FFF2-40B4-BE49-F238E27FC236}">
                <a16:creationId xmlns:a16="http://schemas.microsoft.com/office/drawing/2014/main" id="{D91AF214-646B-495B-B49E-78DEBA3A7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990" y="136525"/>
            <a:ext cx="4713827" cy="297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FE0E30DC-101F-4920-871A-42E1AE0AB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89" y="3294994"/>
            <a:ext cx="4713827" cy="335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83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CDC4AE-C2C4-A814-CC59-BD002AEF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632"/>
            <a:ext cx="10515600" cy="663232"/>
          </a:xfrm>
        </p:spPr>
        <p:txBody>
          <a:bodyPr rtlCol="0">
            <a:normAutofit fontScale="90000"/>
          </a:bodyPr>
          <a:lstStyle>
            <a:defPPr>
              <a:defRPr lang="ru-MO"/>
            </a:defPPr>
          </a:lstStyle>
          <a:p>
            <a:pPr rtl="0"/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/>
              </a:rPr>
              <a:t> </a:t>
            </a:r>
            <a:r>
              <a:rPr lang="ru-RU" sz="4400" b="1" dirty="0">
                <a:solidFill>
                  <a:srgbClr val="FFC000"/>
                </a:solidFill>
              </a:rPr>
              <a:t>«Азбука» </a:t>
            </a:r>
            <a:r>
              <a:rPr lang="ru-RU" sz="4400" b="1" dirty="0" err="1">
                <a:solidFill>
                  <a:srgbClr val="FFC000"/>
                </a:solidFill>
              </a:rPr>
              <a:t>Л.Н.Толстого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2F00B7-F64B-BD9F-339A-EE343262F3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98664" y="6356350"/>
            <a:ext cx="4114800" cy="365125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67CEE5A-421C-AB04-0186-6EC7880701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67797" y="6356350"/>
            <a:ext cx="2743200" cy="365125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t>9</a:t>
            </a:fld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8B887198-AF45-44F2-B8A8-9F85CC30A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379" y="2881630"/>
            <a:ext cx="10515600" cy="3899680"/>
          </a:xfrm>
        </p:spPr>
        <p:txBody>
          <a:bodyPr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>
                <a:cs typeface="Times New Roman" pitchFamily="18" charset="0"/>
              </a:rPr>
              <a:t>«</a:t>
            </a:r>
            <a:r>
              <a:rPr lang="ru-RU" sz="28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Nova" panose="020B0602020104020203" pitchFamily="34" charset="0"/>
                <a:cs typeface="Times New Roman" pitchFamily="18" charset="0"/>
              </a:rPr>
              <a:t>Азбука» состояла из четырех книг.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Nova" panose="020B0602020104020203" pitchFamily="34" charset="0"/>
                <a:cs typeface="Times New Roman" pitchFamily="18" charset="0"/>
              </a:rPr>
              <a:t>	Первая книга включала собственно азбуку, т. е. букварь, тексты для первоначального чтения, славянские тексты, материалы для обучения счету, методические указания для учителя.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Nova" panose="020B0602020104020203" pitchFamily="34" charset="0"/>
                <a:cs typeface="Times New Roman" pitchFamily="18" charset="0"/>
              </a:rPr>
              <a:t>	Следующие три книги включали художественные и научно-популярные рассказы по истории, географии, физике, естествознанию. В каждой из них имелись тексты для изучения церковно-славянского языка и материалы по арифметике, содержание материалов усложнялось в соответствии с возрастом учащихся.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05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Custom 20">
      <a:dk1>
        <a:srgbClr val="000000"/>
      </a:dk1>
      <a:lt1>
        <a:srgbClr val="FFFFFF"/>
      </a:lt1>
      <a:dk2>
        <a:srgbClr val="CAD8D6"/>
      </a:dk2>
      <a:lt2>
        <a:srgbClr val="E7E6E6"/>
      </a:lt2>
      <a:accent1>
        <a:srgbClr val="7E8679"/>
      </a:accent1>
      <a:accent2>
        <a:srgbClr val="72292A"/>
      </a:accent2>
      <a:accent3>
        <a:srgbClr val="4A3A1C"/>
      </a:accent3>
      <a:accent4>
        <a:srgbClr val="E47D60"/>
      </a:accent4>
      <a:accent5>
        <a:srgbClr val="CEBBAF"/>
      </a:accent5>
      <a:accent6>
        <a:srgbClr val="E8DAC4"/>
      </a:accent6>
      <a:hlink>
        <a:srgbClr val="3968F6"/>
      </a:hlink>
      <a:folHlink>
        <a:srgbClr val="954F72"/>
      </a:folHlink>
    </a:clrScheme>
    <a:fontScheme name="Custom 23">
      <a:majorFont>
        <a:latin typeface="Baskerville Old Face"/>
        <a:ea typeface=""/>
        <a:cs typeface="Times New Roman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0995_TF56410444_Win32" id="{D0524A03-AA06-424F-8535-98963A5C8ECD}" vid="{C2754639-684A-4B5A-914E-EA25D6048473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13cd20-357b-48a5-aff4-3bb4b52aae3e" xsi:nil="true"/>
    <MediaServiceKeyPoints xmlns="4f0d45a2-344c-4fe0-9811-4277bf2c2e17" xsi:nil="true"/>
    <lcf76f155ced4ddcb4097134ff3c332f xmlns="4f0d45a2-344c-4fe0-9811-4277bf2c2e1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9CED55E8F8543BEFD54205924B97E" ma:contentTypeVersion="15" ma:contentTypeDescription="Create a new document." ma:contentTypeScope="" ma:versionID="7934cfc98febfa177962bc8a36be076c">
  <xsd:schema xmlns:xsd="http://www.w3.org/2001/XMLSchema" xmlns:xs="http://www.w3.org/2001/XMLSchema" xmlns:p="http://schemas.microsoft.com/office/2006/metadata/properties" xmlns:ns2="4f0d45a2-344c-4fe0-9811-4277bf2c2e17" xmlns:ns3="bb13cd20-357b-48a5-aff4-3bb4b52aae3e" targetNamespace="http://schemas.microsoft.com/office/2006/metadata/properties" ma:root="true" ma:fieldsID="aa190bc864bcebc737c679dbb323a16d" ns2:_="" ns3:_="">
    <xsd:import namespace="4f0d45a2-344c-4fe0-9811-4277bf2c2e17"/>
    <xsd:import namespace="bb13cd20-357b-48a5-aff4-3bb4b52aa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d45a2-344c-4fe0-9811-4277bf2c2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2cf434-6fa7-423d-b9b2-a30b23ae4b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cd20-357b-48a5-aff4-3bb4b52aae3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435a69-c5f6-4b2d-823a-b7e1eae613dc}" ma:internalName="TaxCatchAll" ma:showField="CatchAllData" ma:web="bb13cd20-357b-48a5-aff4-3bb4b52aa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CE2AAA-C718-435C-B4E6-95A08ACAC4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BB2F3B-6257-41BB-8B64-5AC7494F274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  <ds:schemaRef ds:uri="bb13cd20-357b-48a5-aff4-3bb4b52aae3e"/>
    <ds:schemaRef ds:uri="4f0d45a2-344c-4fe0-9811-4277bf2c2e17"/>
  </ds:schemaRefs>
</ds:datastoreItem>
</file>

<file path=customXml/itemProps3.xml><?xml version="1.0" encoding="utf-8"?>
<ds:datastoreItem xmlns:ds="http://schemas.openxmlformats.org/officeDocument/2006/customXml" ds:itemID="{5E81E8B4-8BDD-415B-94AB-2A31BADE7B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0d45a2-344c-4fe0-9811-4277bf2c2e17"/>
    <ds:schemaRef ds:uri="bb13cd20-357b-48a5-aff4-3bb4b52aa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{3FB53E8F-D199-496D-BB4D-1D8910195FD3}tf56410444_win32</Template>
  <TotalTime>134</TotalTime>
  <Words>768</Words>
  <Application>Microsoft Office PowerPoint</Application>
  <PresentationFormat>Широкоэкранный</PresentationFormat>
  <Paragraphs>74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6" baseType="lpstr">
      <vt:lpstr>Arial</vt:lpstr>
      <vt:lpstr>Baskerville</vt:lpstr>
      <vt:lpstr>Calibri</vt:lpstr>
      <vt:lpstr>Comic Sans MS</vt:lpstr>
      <vt:lpstr>Franklin Gothic Medium</vt:lpstr>
      <vt:lpstr>Gabriola</vt:lpstr>
      <vt:lpstr>Gill Sans Light</vt:lpstr>
      <vt:lpstr>Gill Sans Nova</vt:lpstr>
      <vt:lpstr>Gill Sans Nova Light</vt:lpstr>
      <vt:lpstr>Lucida Console</vt:lpstr>
      <vt:lpstr>Monotype Corsiva</vt:lpstr>
      <vt:lpstr>Sylfaen</vt:lpstr>
      <vt:lpstr>Times New Roman</vt:lpstr>
      <vt:lpstr>Тема Office</vt:lpstr>
      <vt:lpstr>Министерство образования, науки и молодежной политики Нижегородской области Государственное бюджетное профессиональное  образовательное учреждение "Нижегородский Губернский колледж" </vt:lpstr>
      <vt:lpstr>Л.Н.Толстой ( 28 августа 1828 — 7  ноября 1910)</vt:lpstr>
      <vt:lpstr>Деятельность</vt:lpstr>
      <vt:lpstr>Основные педагогические идеи </vt:lpstr>
      <vt:lpstr>Презентация PowerPoint</vt:lpstr>
      <vt:lpstr>Яснополянская школа</vt:lpstr>
      <vt:lpstr>Презентация PowerPoint</vt:lpstr>
      <vt:lpstr>«Азбука» Л.Н.Толстого</vt:lpstr>
      <vt:lpstr> «Азбука» Л.Н.Толстого</vt:lpstr>
      <vt:lpstr>Презентация PowerPoint</vt:lpstr>
      <vt:lpstr>«Азбука» Л.Н.Толстого </vt:lpstr>
      <vt:lpstr>Спасибо!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образования, науки и молодежной политики Нижегородской области Государственное бюджетное профессиональное  образовательное учреждение "Нижегородский Губернский колледж" </dc:title>
  <dc:creator>Пользователь</dc:creator>
  <cp:lastModifiedBy>Пользователь</cp:lastModifiedBy>
  <cp:revision>3</cp:revision>
  <dcterms:created xsi:type="dcterms:W3CDTF">2023-11-12T13:20:16Z</dcterms:created>
  <dcterms:modified xsi:type="dcterms:W3CDTF">2023-11-12T15:34:51Z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0x0101003AB9CED55E8F8543BEFD54205924B97E</vt:lpwstr>
  </property>
</Properties>
</file>