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4" r:id="rId13"/>
    <p:sldId id="266" r:id="rId14"/>
    <p:sldId id="268" r:id="rId15"/>
    <p:sldId id="269" r:id="rId16"/>
    <p:sldId id="267" r:id="rId17"/>
    <p:sldId id="270" r:id="rId18"/>
    <p:sldId id="271" r:id="rId19"/>
    <p:sldId id="272" r:id="rId20"/>
    <p:sldId id="273" r:id="rId21"/>
    <p:sldId id="274" r:id="rId22"/>
    <p:sldId id="275" r:id="rId23"/>
    <p:sldId id="283" r:id="rId24"/>
    <p:sldId id="276" r:id="rId25"/>
    <p:sldId id="277" r:id="rId26"/>
    <p:sldId id="278" r:id="rId27"/>
    <p:sldId id="279" r:id="rId28"/>
    <p:sldId id="28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B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7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="1" dirty="0" smtClean="0">
                <a:solidFill>
                  <a:schemeClr val="tx1"/>
                </a:solidFill>
              </a:rPr>
              <a:t>Возрастная структура населения</a:t>
            </a:r>
            <a:endParaRPr lang="ru-RU" b="1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Лист1!$A$2:$A$4</c:f>
              <c:strCache>
                <c:ptCount val="3"/>
                <c:pt idx="0">
                  <c:v>0-15 лет</c:v>
                </c:pt>
                <c:pt idx="1">
                  <c:v>15-65 лет</c:v>
                </c:pt>
                <c:pt idx="2">
                  <c:v>от 65 лет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0.45</c:v>
                </c:pt>
                <c:pt idx="1">
                  <c:v>0.52</c:v>
                </c:pt>
                <c:pt idx="2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0.34237</cdr:x>
      <cdr:y>0.46069</cdr:y>
    </cdr:from>
    <cdr:to>
      <cdr:x>0.47061</cdr:x>
      <cdr:y>0.55543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38029" y="1326926"/>
          <a:ext cx="576064" cy="2728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/>
            <a:t>52%</a:t>
          </a:r>
          <a:endParaRPr lang="ru-RU" sz="1400" b="1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BBA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gif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428868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a_AlbionicExp" pitchFamily="34" charset="-52"/>
              </a:rPr>
              <a:t>География населения и хозяйства Африки</a:t>
            </a:r>
            <a:endParaRPr lang="ru-RU" sz="4400" dirty="0">
              <a:solidFill>
                <a:srgbClr val="002060"/>
              </a:solidFill>
              <a:latin typeface="a_AlbionicExp" pitchFamily="34" charset="-5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49" y="4468379"/>
            <a:ext cx="4429156" cy="2214578"/>
          </a:xfrm>
          <a:prstGeom prst="rect">
            <a:avLst/>
          </a:prstGeom>
          <a:noFill/>
        </p:spPr>
      </p:pic>
      <p:pic>
        <p:nvPicPr>
          <p:cNvPr id="4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49" y="4468379"/>
            <a:ext cx="4429156" cy="2214578"/>
          </a:xfrm>
          <a:prstGeom prst="rect">
            <a:avLst/>
          </a:prstGeom>
          <a:noFill/>
        </p:spPr>
      </p:pic>
      <p:pic>
        <p:nvPicPr>
          <p:cNvPr id="5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49" y="4468379"/>
            <a:ext cx="4429156" cy="2214578"/>
          </a:xfrm>
          <a:prstGeom prst="rect">
            <a:avLst/>
          </a:prstGeom>
          <a:noFill/>
        </p:spPr>
      </p:pic>
      <p:pic>
        <p:nvPicPr>
          <p:cNvPr id="6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49" y="4468379"/>
            <a:ext cx="4429156" cy="2214578"/>
          </a:xfrm>
          <a:prstGeom prst="rect">
            <a:avLst/>
          </a:prstGeom>
          <a:noFill/>
        </p:spPr>
      </p:pic>
      <p:pic>
        <p:nvPicPr>
          <p:cNvPr id="7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49" y="4468379"/>
            <a:ext cx="4429156" cy="2214578"/>
          </a:xfrm>
          <a:prstGeom prst="rect">
            <a:avLst/>
          </a:prstGeom>
          <a:noFill/>
        </p:spPr>
      </p:pic>
      <p:pic>
        <p:nvPicPr>
          <p:cNvPr id="8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49" y="4468379"/>
            <a:ext cx="4429156" cy="2214578"/>
          </a:xfrm>
          <a:prstGeom prst="rect">
            <a:avLst/>
          </a:prstGeom>
          <a:noFill/>
        </p:spPr>
      </p:pic>
      <p:pic>
        <p:nvPicPr>
          <p:cNvPr id="9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49" y="4468379"/>
            <a:ext cx="4429156" cy="2214578"/>
          </a:xfrm>
          <a:prstGeom prst="rect">
            <a:avLst/>
          </a:prstGeom>
          <a:noFill/>
        </p:spPr>
      </p:pic>
      <p:pic>
        <p:nvPicPr>
          <p:cNvPr id="10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49" y="4468379"/>
            <a:ext cx="4429156" cy="2214578"/>
          </a:xfrm>
          <a:prstGeom prst="rect">
            <a:avLst/>
          </a:prstGeom>
          <a:noFill/>
        </p:spPr>
      </p:pic>
      <p:pic>
        <p:nvPicPr>
          <p:cNvPr id="11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49" y="4468379"/>
            <a:ext cx="4429156" cy="221457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48" y="4468379"/>
            <a:ext cx="450059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Африка обладает крупными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водными ресурсами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но по территории они распределены неравномерно. 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Большая их часть сосредоточена в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приэкваториальных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районах, в тропических широтах вынуждены сооружать водохранилища.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000498" cy="1071570"/>
          </a:xfrm>
          <a:prstGeom prst="rect">
            <a:avLst/>
          </a:prstGeom>
          <a:noFill/>
        </p:spPr>
      </p:pic>
      <p:pic>
        <p:nvPicPr>
          <p:cNvPr id="4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000498" cy="1071570"/>
          </a:xfrm>
          <a:prstGeom prst="rect">
            <a:avLst/>
          </a:prstGeom>
          <a:noFill/>
        </p:spPr>
      </p:pic>
      <p:pic>
        <p:nvPicPr>
          <p:cNvPr id="5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000498" cy="1071570"/>
          </a:xfrm>
          <a:prstGeom prst="rect">
            <a:avLst/>
          </a:prstGeom>
          <a:noFill/>
        </p:spPr>
      </p:pic>
      <p:pic>
        <p:nvPicPr>
          <p:cNvPr id="6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000498" cy="1071570"/>
          </a:xfrm>
          <a:prstGeom prst="rect">
            <a:avLst/>
          </a:prstGeom>
          <a:noFill/>
        </p:spPr>
      </p:pic>
      <p:pic>
        <p:nvPicPr>
          <p:cNvPr id="7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000498" cy="1071570"/>
          </a:xfrm>
          <a:prstGeom prst="rect">
            <a:avLst/>
          </a:prstGeom>
          <a:noFill/>
        </p:spPr>
      </p:pic>
      <p:pic>
        <p:nvPicPr>
          <p:cNvPr id="8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000498" cy="1071570"/>
          </a:xfrm>
          <a:prstGeom prst="rect">
            <a:avLst/>
          </a:prstGeom>
          <a:noFill/>
        </p:spPr>
      </p:pic>
      <p:pic>
        <p:nvPicPr>
          <p:cNvPr id="9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000498" cy="1071570"/>
          </a:xfrm>
          <a:prstGeom prst="rect">
            <a:avLst/>
          </a:prstGeom>
          <a:noFill/>
        </p:spPr>
      </p:pic>
      <p:pic>
        <p:nvPicPr>
          <p:cNvPr id="10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000498" cy="1071570"/>
          </a:xfrm>
          <a:prstGeom prst="rect">
            <a:avLst/>
          </a:prstGeom>
          <a:noFill/>
        </p:spPr>
      </p:pic>
      <p:pic>
        <p:nvPicPr>
          <p:cNvPr id="11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4000498" cy="107157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628" y="214290"/>
            <a:ext cx="39290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приэкваториальных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широтах Африки сосредоточены крупные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лесные ресурсы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458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Рекреационные. 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Огромны.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Объекты всемирного природного наследия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национальные парки-резерваты: Серенгети (Танзания),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Маунт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-Кения (Кения) и др. Драконовы горы (ЮАР), скалы </a:t>
            </a:r>
            <a:r>
              <a:rPr lang="ru-RU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Бандиагагара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(Мали) и др.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Объекты всемирного культурного наследия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памятники цивилизации Древнего Египта, наскальные рисунки древних жителей Сахары (Алжир) и др.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028" y="2492896"/>
            <a:ext cx="3333750" cy="21907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78" y="2717926"/>
            <a:ext cx="4762500" cy="3171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281" y="4689196"/>
            <a:ext cx="2857500" cy="1905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162" y="4683646"/>
            <a:ext cx="3250332" cy="203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35309"/>
      </p:ext>
    </p:extLst>
  </p:cSld>
  <p:clrMapOvr>
    <a:masterClrMapping/>
  </p:clrMapOvr>
  <p:transition spd="med">
    <p:spli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286380" y="357166"/>
            <a:ext cx="385762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Население.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Численность населения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Африки 965 млн. человек.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Население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размещено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неравномерно. Средняя плотность населения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22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чел/км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Максимальная плотность населения в долине и дельте Нила – 1850 чел/км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 пустынных районах – до 1 чел/км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2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99364" cy="6858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03-28-2013centralafric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3776" y="4043385"/>
            <a:ext cx="4020224" cy="267176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spli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876" y="0"/>
            <a:ext cx="44291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Население Африки характеризуется разнообразным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расовым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этническим составом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Северной Африке преобладают арабы (европеоидная раса),</a:t>
            </a: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Тропической Африке – представители негроидной расы,</a:t>
            </a: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некоторых странах – смешанные типы: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негроиды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европеоиды (Эфиопия, Сомали), монголоиды 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австролоиды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(Мадагаскар),</a:t>
            </a: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Намибии, Ботсване, частично ЮАР – бушмены и готтентоты (отдельная расовая группа).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Kenya-safari-trib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4357694"/>
            <a:ext cx="4167175" cy="250030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 descr="madagaskarskaya_kuhnya_i_napitki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65567"/>
            <a:ext cx="4786314" cy="319243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naselennya-yegiptu-chiselnst-naselennya-yegiptu-naselennya-starodavnogo-yegiptu_673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748262" cy="317455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spli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924" y="980728"/>
            <a:ext cx="42862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Религиозный состав: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северных районах распространен ислам, в центральной и южной части - традиционные верования, на юге - христианство (протестантизм).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Africa_child_pr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121" y="10262"/>
            <a:ext cx="5022912" cy="33473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isla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3257548"/>
            <a:ext cx="5000628" cy="360045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 descr="supercoolpics_01_260820121136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4071"/>
            <a:ext cx="4286248" cy="267998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spli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02-4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648" y="2910610"/>
            <a:ext cx="5346352" cy="394739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Maasai-pastoralists-livin-0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4" y="0"/>
            <a:ext cx="5072066" cy="337668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13828"/>
            <a:ext cx="41433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Воспроизводство населения.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Регион отличается высокими уровнями рождаемости и смертности, низким показателем естественного прироста.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76" y="1645044"/>
            <a:ext cx="385762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продолжительность жизни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составляет здесь 51 год (в Северной Африке - 69 лет, в Тропической Африке - 46 лет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ctr"/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793552606"/>
              </p:ext>
            </p:extLst>
          </p:nvPr>
        </p:nvGraphicFramePr>
        <p:xfrm>
          <a:off x="-490940" y="3368566"/>
          <a:ext cx="4922405" cy="3278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"/>
          <p:cNvSpPr txBox="1"/>
          <p:nvPr/>
        </p:nvSpPr>
        <p:spPr>
          <a:xfrm>
            <a:off x="2195736" y="4747861"/>
            <a:ext cx="576064" cy="27288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/>
              <a:t>45</a:t>
            </a:r>
            <a:r>
              <a:rPr lang="ru-RU" sz="1400" b="1" dirty="0" smtClean="0"/>
              <a:t>%</a:t>
            </a:r>
            <a:endParaRPr lang="ru-RU" sz="1400" b="1" dirty="0"/>
          </a:p>
        </p:txBody>
      </p:sp>
      <p:sp>
        <p:nvSpPr>
          <p:cNvPr id="12" name="TextBox 1"/>
          <p:cNvSpPr txBox="1"/>
          <p:nvPr/>
        </p:nvSpPr>
        <p:spPr>
          <a:xfrm>
            <a:off x="1619672" y="3856567"/>
            <a:ext cx="576064" cy="27288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/>
              <a:t>3</a:t>
            </a:r>
            <a:r>
              <a:rPr lang="ru-RU" sz="1400" b="1" dirty="0" smtClean="0"/>
              <a:t>%</a:t>
            </a:r>
            <a:endParaRPr lang="ru-RU" sz="1400" b="1" dirty="0"/>
          </a:p>
        </p:txBody>
      </p:sp>
    </p:spTree>
  </p:cSld>
  <p:clrMapOvr>
    <a:masterClrMapping/>
  </p:clrMapOvr>
  <p:transition spd="med">
    <p:spli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247708"/>
            <a:ext cx="42862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Урбанизация.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Северной Африке в городах проживает 51% населения, в Южной Африке - 56%, в Западной - 45%, в Восточной - 22%, в Центральной - 40%.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регионе свыше 40 агломераций-миллионеров. Сверхгорода - агломерации Лагоса и Каира с населением более 10 млн человек.</a:t>
            </a:r>
          </a:p>
        </p:txBody>
      </p:sp>
      <p:pic>
        <p:nvPicPr>
          <p:cNvPr id="3" name="Рисунок 2" descr="1241623565_kair-grjaznoe-solnce-pustyni_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4929190" cy="369689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Etiopia_-_Merca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36190"/>
            <a:ext cx="4294366" cy="322181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market-vendors-lagos-nigeria_87488_990x74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340" y="3110030"/>
            <a:ext cx="5000660" cy="374797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spli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4"/>
            <a:ext cx="9144000" cy="20818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4"/>
            <a:ext cx="9144000" cy="20818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5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4"/>
            <a:ext cx="9144000" cy="20818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6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4"/>
            <a:ext cx="9144000" cy="20818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7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4"/>
            <a:ext cx="9144000" cy="20818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4"/>
            <a:ext cx="9144000" cy="20818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9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4"/>
            <a:ext cx="9144000" cy="20818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4"/>
            <a:ext cx="9144000" cy="2081868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1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24"/>
            <a:ext cx="9144000" cy="208186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0" y="10142"/>
            <a:ext cx="9144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Хозяйство. Отрасли международной специализации.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Африка – наименее экономически развитый регион мира.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большинстве африканских стран основная часть ВВП производится в сфере услуг, в некоторых странах – в промышленности, в нескольких (наиболее экономически отсталых) – в сельском хозяйстве. При этом основная часть населения большинства стран занята в сельском хозяйстве.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" y="0"/>
            <a:ext cx="414337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Отрасли первичной сферы: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Ведущая отрасль большинства стран – сельское хозяйство. занято до 90% населения.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Растениеводство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Тропическое и субтропическое земледелие экспортного направления, определяющее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монокультурную специализацию.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каждой стране выращивают, как правило, одну культуру:</a:t>
            </a:r>
          </a:p>
          <a:p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кофе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Кот-д’Ивуаре, Камеруне, Эфиопии, Уганде;</a:t>
            </a:r>
          </a:p>
          <a:p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арахис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Сенегале, Гамбии;</a:t>
            </a:r>
          </a:p>
          <a:p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чай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Кении;</a:t>
            </a:r>
          </a:p>
          <a:p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табак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Малави;</a:t>
            </a:r>
          </a:p>
          <a:p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сизаль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Танзании;</a:t>
            </a:r>
          </a:p>
          <a:p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хлопок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Судане, Буркина-Фасо, Мали, Чаде;</a:t>
            </a:r>
          </a:p>
          <a:p>
            <a:r>
              <a:rPr lang="ru-RU" sz="20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какао-бобы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 Кот-д’Ивуаре, Гане, Нигерии, Камеруне, Сан-Томе, Принсипи.</a:t>
            </a:r>
          </a:p>
        </p:txBody>
      </p:sp>
      <p:pic>
        <p:nvPicPr>
          <p:cNvPr id="4" name="Рисунок 3" descr="0001bbd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4745" y="2362567"/>
            <a:ext cx="4279186" cy="2852383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0017abr1_186_78_1734_11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8207" y="-10221"/>
            <a:ext cx="4275793" cy="279627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 descr="Africa-agriculture-pineapple-farmer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190" y="4048127"/>
            <a:ext cx="4214810" cy="2809873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spli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-34618" y="332656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5429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Особенности географического положения региона.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История формирования политической карты.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Характерные черты природно-ресурсного потенциала.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Население.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Хозяйство. Отрасли международной специализации.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Интеграционные группировки.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43702" y="3286124"/>
            <a:ext cx="250029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животноводстве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Африки преобладают:</a:t>
            </a:r>
          </a:p>
          <a:p>
            <a:pPr lvl="0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Крупный рогатый скот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Судан, Эфиопия, Танзания.</a:t>
            </a:r>
          </a:p>
          <a:p>
            <a:pPr lvl="0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Овцы и козы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Судан, ЮАР, Нигерия.</a:t>
            </a:r>
          </a:p>
          <a:p>
            <a:pPr lvl="0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Свиньи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Нигерия.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Верблюды – Сомали.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amelos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623" y="0"/>
            <a:ext cx="5831377" cy="328612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 descr="00211778-648b042dd33f6542ca9fea9de161590e-arc614x376-w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788733"/>
            <a:ext cx="6643703" cy="406926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-76133" y="319623"/>
            <a:ext cx="34289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Животноводство. 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Играет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второстепенную роль и отличается низкой продуктивностью.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28" y="83272"/>
            <a:ext cx="41433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 развивается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лесозаготовка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Эфиопии, ДРК, Нигерии. Большая часть древесины используется в качестве дров, остальная часть экспортируется.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8" y="142852"/>
            <a:ext cx="42862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Горнодобывающая промышленность.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Африке добывается большое количество нефти, каменного угля, железных руд, руды цветных металлов, золота, алмазов.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Африка – крупный экспортер сырья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notready100473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6220"/>
            <a:ext cx="4929190" cy="329023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 descr="1291023307_sierra_leone-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3562066"/>
            <a:ext cx="5572132" cy="329593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6d0bd7c4d6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258" y="0"/>
            <a:ext cx="4849742" cy="3214686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spli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6552728"/>
          </a:xfrm>
        </p:spPr>
        <p:txBody>
          <a:bodyPr>
            <a:normAutofit fontScale="32500" lnSpcReduction="20000"/>
          </a:bodyPr>
          <a:lstStyle/>
          <a:p>
            <a:pPr marL="0" indent="0" algn="ctr">
              <a:buNone/>
            </a:pPr>
            <a:r>
              <a:rPr lang="ru-RU" sz="6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Горнодобывающие районы</a:t>
            </a:r>
            <a:r>
              <a:rPr lang="ru-RU" sz="6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buNone/>
            </a:pPr>
            <a:endParaRPr lang="ru-RU" sz="6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 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Сахарский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нефтегазоносный бассейн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 Египетский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горнопромышленный район (нефть, природный газ, железные и титановые руды, фосфориты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 район </a:t>
            </a:r>
            <a:r>
              <a:rPr lang="ru-RU" sz="6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Атласских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гор (железные, марганцевые, полиметаллические руды; крупнейший в мире фосфоритный пояс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 </a:t>
            </a:r>
            <a:r>
              <a:rPr lang="ru-RU" sz="6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Заирско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-Замбийский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(медный пояс с залежами высококачественной меди, месторождения кобальта, цинка, свинца, кадмия, германия, золота и серебра). Заир - мировой производитель и экспортер кобальта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 на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побережье Гвинейского залива выделяют два района - западно-гвинейский (золото, железные руды, бокситы) и восточно-гвинейский (нефть, газ, руды черных и цветных металлов, уран, золото</a:t>
            </a: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endParaRPr lang="ru-RU" sz="6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 горнопромышленный </a:t>
            </a:r>
            <a:r>
              <a:rPr lang="ru-RU" sz="6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в пределах Зимбабве, Ботсваны и ЮАР (добываются практически все виды топливных, рудных и нерудных ископаемых, за исключением нефти, газов и бокситов).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7369431"/>
      </p:ext>
    </p:extLst>
  </p:cSld>
  <p:clrMapOvr>
    <a:masterClrMapping/>
  </p:clrMapOvr>
  <p:transition spd="med">
    <p:spli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29256" y="214290"/>
            <a:ext cx="371477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трасли вторичной сферы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Энергетика.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Велика доля топлива биологического происхождения (дрова, хворост). Мощные ГЭС сооружены в Мозамбике, Замбии, Египте. В ЮАР и Египте есть АЭС. Доля ТЭС велика в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нефте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 газодобывающих странах.</a:t>
            </a:r>
          </a:p>
        </p:txBody>
      </p:sp>
      <p:pic>
        <p:nvPicPr>
          <p:cNvPr id="3" name="Рисунок 2" descr="KMO_079384_00002_1_t2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391" y="3500438"/>
            <a:ext cx="4486610" cy="335756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 descr="10-11-11-dams-lar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5334003" cy="4000503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8" y="4071942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Металлургия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производит концентраты и выплавляет металлы в основном на экспорт.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Развивается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машиностроение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тяжелое (ЮАР), автосборочные заводы, производство бытовых электроприборов (Египет, Тунис, Алжир, Марокко).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57232"/>
            <a:ext cx="41433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Развивается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химическая промышленность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ЮАР, страны Северной Африки.</a:t>
            </a:r>
          </a:p>
        </p:txBody>
      </p:sp>
      <p:pic>
        <p:nvPicPr>
          <p:cNvPr id="3" name="Рисунок 2" descr="04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764" y="0"/>
            <a:ext cx="5046236" cy="335756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 descr="Morocco_200801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14620"/>
            <a:ext cx="6193900" cy="414338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286512" y="3643314"/>
            <a:ext cx="28574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Легкая промышленность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одна из ведущих отраслей. Выделяются текстильная, швейная и обувная промышленности (Египет, Марокко, Кабо-Верде).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8" y="-24"/>
            <a:ext cx="4572000" cy="69557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Отрасли третичной сферы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отстают в развитии. </a:t>
            </a:r>
          </a:p>
          <a:p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Транспорт.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Транспортная система Африки неразвита, формировалась для вывоза полезных ископаемых и сельскохозяйственной продукции из мест производства; построены порты. 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Трубопроводный.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Крупные 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нефте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и газопроводы в Ливии и Алжире.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Автомобильный.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Основные магистрали: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Магрибская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Рабат (Марокко) - Каир (Египет), проходит вдоль побережья Средиземного моря;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Транссахарская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Алжир (Алжир) - Лагос (Нигерия);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Транссахельская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Дакар (Сенегал) - Нджамена (Чад);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Трансафриканская: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Каир - Габороне (Ботсвана) и др.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Морской.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Крупнейшие порты Африки: Лагос, Момбаса, Александрия, Дакар, Алжир.</a:t>
            </a:r>
          </a:p>
          <a:p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Авиационный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Активно развивается в настоящее время.</a:t>
            </a:r>
          </a:p>
        </p:txBody>
      </p:sp>
      <p:pic>
        <p:nvPicPr>
          <p:cNvPr id="3" name="Рисунок 2" descr="3CDy_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2" y="0"/>
            <a:ext cx="4714878" cy="314325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8673" name="Picture 1" descr="C:\Documents and Settings\Admin\Рабочий стол\Новая папка\claude-barutel-trucking-niger-africa-sahara-desert-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5910" y="3071810"/>
            <a:ext cx="4948090" cy="378619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spli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49291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Туризм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одна из быстро растущих отраслей африканской экономики.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4165725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3869345"/>
            <a:ext cx="4500562" cy="29886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 descr="org_1246870490_94078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714356"/>
            <a:ext cx="5000628" cy="333375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 descr="piramidy-v-pustyn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4572000" cy="257175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 descr="1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286256"/>
            <a:ext cx="4649482" cy="257174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 descr="ceny-na-otdyh-v-zambabve-opravdany-ved-tolko-zdes-mozhno-ispytat-nastolko-nezabyvaemye-emocii-7-57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43372" y="2214554"/>
            <a:ext cx="3429024" cy="2571768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ransition spd="med">
    <p:spli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Интеграционные группировки.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1963 г. была образована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Организация африканского единства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которая в 2002 г. преобразовалась 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Африканский союз (АС)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все независимые государства региона, кроме Марокко.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ЭКОВАС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(Экономическое сообщество стран Западной Африки).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САДК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(Сообщество развития Юга Африки).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САКУ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(Южно-Африканский таможенный союз).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КОМЕСА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(Общий рынок Восточной и Южной Африки).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Sacu-logo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571744"/>
            <a:ext cx="4572000" cy="1809750"/>
          </a:xfrm>
          <a:prstGeom prst="rect">
            <a:avLst/>
          </a:prstGeom>
        </p:spPr>
      </p:pic>
      <p:pic>
        <p:nvPicPr>
          <p:cNvPr id="6" name="Рисунок 5" descr="482741_html_m121226b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560" y="4517136"/>
            <a:ext cx="2377440" cy="2340864"/>
          </a:xfrm>
          <a:prstGeom prst="rect">
            <a:avLst/>
          </a:prstGeom>
        </p:spPr>
      </p:pic>
      <p:pic>
        <p:nvPicPr>
          <p:cNvPr id="7" name="Рисунок 6" descr="6366018-960146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4581570"/>
            <a:ext cx="2888221" cy="2276430"/>
          </a:xfrm>
          <a:prstGeom prst="rect">
            <a:avLst/>
          </a:prstGeom>
        </p:spPr>
      </p:pic>
      <p:pic>
        <p:nvPicPr>
          <p:cNvPr id="8" name="Рисунок 7" descr="d185e55778ecefa1d691cc67256a80afAFRUIAK ITTIFAQI 3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14744" y="4572008"/>
            <a:ext cx="2786082" cy="1857388"/>
          </a:xfrm>
          <a:prstGeom prst="rect">
            <a:avLst/>
          </a:prstGeom>
        </p:spPr>
      </p:pic>
      <p:pic>
        <p:nvPicPr>
          <p:cNvPr id="9" name="Рисунок 8" descr="kollaj-mali-flag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8620" y="2571744"/>
            <a:ext cx="3035380" cy="1768439"/>
          </a:xfrm>
          <a:prstGeom prst="rect">
            <a:avLst/>
          </a:prstGeom>
        </p:spPr>
      </p:pic>
    </p:spTree>
  </p:cSld>
  <p:clrMapOvr>
    <a:masterClrMapping/>
  </p:clrMapOvr>
  <p:transition spd="med">
    <p:spli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0"/>
            <a:ext cx="392905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Особенности географического положения региона.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Африка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крупный регион мира. Доля площади территории – 22,6% мировой обитаемой суши.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Доля численности населения – 13,9%.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Границы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на севере – Средиземным морем от Зарубежной Европы. На северо-востоке – с Зарубежной Азией. На востоке регион омывают воды Индийского океана, на западе – Атлантического океана.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878647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5242" y="0"/>
            <a:ext cx="5288758" cy="6858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 descr="77709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647904"/>
            <a:ext cx="3929058" cy="2210096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3610744" cy="5447928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состав Африки входит 58 стран, из которых 54 – независимые государства, а четыре - зависимые государственные образования </a:t>
            </a:r>
            <a:endParaRPr lang="ru-RU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Реюньон - заморский департамент Франции,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Майотта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ее ассоциированный департамент,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Мелилья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Сеута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владения Испании).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32656"/>
            <a:ext cx="47244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173373"/>
      </p:ext>
    </p:extLst>
  </p:cSld>
  <p:clrMapOvr>
    <a:masterClrMapping/>
  </p:clrMapOvr>
  <p:transition spd="med">
    <p:spli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23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461664"/>
            <a:ext cx="385762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История формирования политической карты.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Современная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политическая карта Африки начала формироваться с 1950 года, когда африканские колонии начали приобретать независимость.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1960 год – «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Африки», стали независимыми сразу 17 колоний.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6_afrika_politicheskaja_kart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30324" y="0"/>
            <a:ext cx="5313676" cy="6858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 descr="Colonial-Africa-by-Cartocacoeth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000480"/>
            <a:ext cx="2857520" cy="285752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spli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0" y="260648"/>
            <a:ext cx="474655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7188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54 независимых государств Африки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51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имеют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республиканскую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 правления, и только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являются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монархиями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Марокко, Лесото и Свазиленд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7188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Федеративные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государства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Африки: Нигерия, Эфиопия, ЮАР, Коморские острова. Все остальные –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унитарные государства.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3261_6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3643314"/>
            <a:ext cx="4286248" cy="321468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 descr="afrique-sud-province-car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743201"/>
            <a:ext cx="4572000" cy="41148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Morroco+Ki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000496" cy="274319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spli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79512" y="0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Характерные черты природно-ресурсного потенциала.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Африка очень богата природными ресурсами.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Минеральные 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ресурсы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разнообразны. Имеются крупные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запасы: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золото и алмазы (ЮАР и страны Западной Африки);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медные руды (Заир, Замбия);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железная руда (Либерия, Мавритания, Гвинея, Габон);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марганцевые и урановые руды (Габон, Нигер);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бокситы (Гвинея, Камерун);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фосфориты (Науру);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нефть и газ (Ливия, Алжир, Нигерия).</a:t>
            </a:r>
          </a:p>
        </p:txBody>
      </p:sp>
      <p:pic>
        <p:nvPicPr>
          <p:cNvPr id="3" name="Рисунок 2" descr="0_10c910_4b97d497_or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3170099"/>
            <a:ext cx="5736735" cy="3687901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spli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4286250" cy="1571636"/>
          </a:xfrm>
          <a:prstGeom prst="rect">
            <a:avLst/>
          </a:prstGeom>
          <a:noFill/>
        </p:spPr>
      </p:pic>
      <p:pic>
        <p:nvPicPr>
          <p:cNvPr id="5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4286250" cy="1571636"/>
          </a:xfrm>
          <a:prstGeom prst="rect">
            <a:avLst/>
          </a:prstGeom>
          <a:noFill/>
        </p:spPr>
      </p:pic>
      <p:pic>
        <p:nvPicPr>
          <p:cNvPr id="6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4286250" cy="1571636"/>
          </a:xfrm>
          <a:prstGeom prst="rect">
            <a:avLst/>
          </a:prstGeom>
          <a:noFill/>
        </p:spPr>
      </p:pic>
      <p:pic>
        <p:nvPicPr>
          <p:cNvPr id="7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4286250" cy="1571636"/>
          </a:xfrm>
          <a:prstGeom prst="rect">
            <a:avLst/>
          </a:prstGeom>
          <a:noFill/>
        </p:spPr>
      </p:pic>
      <p:pic>
        <p:nvPicPr>
          <p:cNvPr id="8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4286250" cy="1571636"/>
          </a:xfrm>
          <a:prstGeom prst="rect">
            <a:avLst/>
          </a:prstGeom>
          <a:noFill/>
        </p:spPr>
      </p:pic>
      <p:pic>
        <p:nvPicPr>
          <p:cNvPr id="9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4286250" cy="1571636"/>
          </a:xfrm>
          <a:prstGeom prst="rect">
            <a:avLst/>
          </a:prstGeom>
          <a:noFill/>
        </p:spPr>
      </p:pic>
      <p:pic>
        <p:nvPicPr>
          <p:cNvPr id="10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4286250" cy="1571636"/>
          </a:xfrm>
          <a:prstGeom prst="rect">
            <a:avLst/>
          </a:prstGeom>
          <a:noFill/>
        </p:spPr>
      </p:pic>
      <p:pic>
        <p:nvPicPr>
          <p:cNvPr id="11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4286250" cy="1571636"/>
          </a:xfrm>
          <a:prstGeom prst="rect">
            <a:avLst/>
          </a:prstGeom>
          <a:noFill/>
        </p:spPr>
      </p:pic>
      <p:pic>
        <p:nvPicPr>
          <p:cNvPr id="12" name="Picture 1" descr="C:\Documents and Settings\Admin\Рабочий стол\Новая папка\commentb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857760"/>
            <a:ext cx="4286250" cy="157163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4786322"/>
            <a:ext cx="42862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Благоприятные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агроклиматические ресурсы.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различных частях Африки можно выращивать все виды тропических и субтропических культур.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1364</Words>
  <Application>Microsoft Office PowerPoint</Application>
  <PresentationFormat>Экран (4:3)</PresentationFormat>
  <Paragraphs>117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a_AlbionicExp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Надежда Борисова</cp:lastModifiedBy>
  <cp:revision>64</cp:revision>
  <dcterms:modified xsi:type="dcterms:W3CDTF">2019-04-07T08:08:41Z</dcterms:modified>
</cp:coreProperties>
</file>