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9"/>
  </p:notesMasterIdLst>
  <p:sldIdLst>
    <p:sldId id="266" r:id="rId2"/>
    <p:sldId id="267" r:id="rId3"/>
    <p:sldId id="268" r:id="rId4"/>
    <p:sldId id="257" r:id="rId5"/>
    <p:sldId id="258" r:id="rId6"/>
    <p:sldId id="259" r:id="rId7"/>
    <p:sldId id="260" r:id="rId8"/>
    <p:sldId id="261" r:id="rId9"/>
    <p:sldId id="262" r:id="rId10"/>
    <p:sldId id="273" r:id="rId11"/>
    <p:sldId id="275" r:id="rId12"/>
    <p:sldId id="276" r:id="rId13"/>
    <p:sldId id="269" r:id="rId14"/>
    <p:sldId id="270" r:id="rId15"/>
    <p:sldId id="271" r:id="rId16"/>
    <p:sldId id="272" r:id="rId17"/>
    <p:sldId id="26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223F06-EA22-44DE-8F2D-A38C72486343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18C9E8-96EC-4D10-B146-CFFD63578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E5AA2-52C9-462E-BF96-32FA39578D6E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151CA-DD2D-4720-ADD9-54A1ADDD0A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E5AA2-52C9-462E-BF96-32FA39578D6E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151CA-DD2D-4720-ADD9-54A1ADDD0A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E5AA2-52C9-462E-BF96-32FA39578D6E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151CA-DD2D-4720-ADD9-54A1ADDD0A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E5AA2-52C9-462E-BF96-32FA39578D6E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151CA-DD2D-4720-ADD9-54A1ADDD0A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E5AA2-52C9-462E-BF96-32FA39578D6E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151CA-DD2D-4720-ADD9-54A1ADDD0A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E5AA2-52C9-462E-BF96-32FA39578D6E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151CA-DD2D-4720-ADD9-54A1ADDD0A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E5AA2-52C9-462E-BF96-32FA39578D6E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151CA-DD2D-4720-ADD9-54A1ADDD0A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E5AA2-52C9-462E-BF96-32FA39578D6E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151CA-DD2D-4720-ADD9-54A1ADDD0A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E5AA2-52C9-462E-BF96-32FA39578D6E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151CA-DD2D-4720-ADD9-54A1ADDD0A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E5AA2-52C9-462E-BF96-32FA39578D6E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151CA-DD2D-4720-ADD9-54A1ADDD0A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E5AA2-52C9-462E-BF96-32FA39578D6E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151CA-DD2D-4720-ADD9-54A1ADDD0A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E5AA2-52C9-462E-BF96-32FA39578D6E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1151CA-DD2D-4720-ADD9-54A1ADDD0A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285750" y="228600"/>
            <a:ext cx="8678738" cy="25146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200" b="1" dirty="0" smtClean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5000" y="4786313"/>
            <a:ext cx="2971800" cy="1714500"/>
          </a:xfrm>
        </p:spPr>
        <p:txBody>
          <a:bodyPr>
            <a:normAutofit fontScale="47500" lnSpcReduction="20000"/>
          </a:bodyPr>
          <a:lstStyle/>
          <a:p>
            <a:pPr>
              <a:buFontTx/>
              <a:buNone/>
              <a:defRPr/>
            </a:pPr>
            <a: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  <a:t>Выполнила: преподаватель – организатор ОБЖ</a:t>
            </a:r>
          </a:p>
          <a:p>
            <a:pPr>
              <a:buFontTx/>
              <a:buNone/>
              <a:defRPr/>
            </a:pPr>
            <a: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  <a:t>МАОУ «Вахтанская средняя школа»</a:t>
            </a:r>
          </a:p>
          <a:p>
            <a:pPr>
              <a:buFontTx/>
              <a:buNone/>
              <a:defRPr/>
            </a:pPr>
            <a: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  <a:t>Малкова Ирина Борисовна.</a:t>
            </a:r>
          </a:p>
          <a:p>
            <a:pPr>
              <a:defRPr/>
            </a:pPr>
            <a:endParaRPr lang="ru-RU" b="1" dirty="0">
              <a:effectLst/>
            </a:endParaRPr>
          </a:p>
        </p:txBody>
      </p:sp>
      <p:sp>
        <p:nvSpPr>
          <p:cNvPr id="13317" name="Прямоугольник 4"/>
          <p:cNvSpPr>
            <a:spLocks noChangeArrowheads="1"/>
          </p:cNvSpPr>
          <p:nvPr/>
        </p:nvSpPr>
        <p:spPr bwMode="auto">
          <a:xfrm>
            <a:off x="228600" y="457201"/>
            <a:ext cx="83820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Основы безопасности жизнедеятельности.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Опасные проявления конфликтов и манипуляции. Действия в сложных </a:t>
            </a:r>
          </a:p>
          <a:p>
            <a:pPr algn="ctr"/>
            <a:r>
              <a:rPr lang="ru-RU" sz="32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ситуациях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9 класс</a:t>
            </a:r>
          </a:p>
          <a:p>
            <a:pPr algn="ctr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https://pobasenki.ru/wp-content/uploads/2020/01/8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996952"/>
            <a:ext cx="5062117" cy="353223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действовать при угрозах вымогателей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Помните, что вымогательство и шантаж – это не однократное действие, а длящееся преступление. Один раз добившись от жертвы желаемого, вымогатель будет делать это снова и снова.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Подталкивание к действиям, которые могут причинить вред здоровью и угрозу жизни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1774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1792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Picture 2" descr="https://cdn1.ozone.ru/s3/multimedia-c/62812800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420888"/>
            <a:ext cx="2497654" cy="3951288"/>
          </a:xfrm>
          <a:prstGeom prst="rect">
            <a:avLst/>
          </a:prstGeom>
          <a:noFill/>
        </p:spPr>
      </p:pic>
      <p:pic>
        <p:nvPicPr>
          <p:cNvPr id="31746" name="Picture 2" descr="https://azbukivedia.ru/wa-data/public/shop/products/18/50/25018/images/62987/62987.750x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204864"/>
            <a:ext cx="2544932" cy="4007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Американский рок-музыкант, вокалист, гитарист и автор песен. Наиболее известен как основатель и лидер рок-группы «Нирвана». В середине 1980-х годов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Курт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Кобейн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начал увлекаться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панк-роком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а в 1987 году вместе с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Кристом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Новоселичем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образовал группу «Нирвана».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22" name="Picture 2" descr="https://ustaliy.ru/wp-content/uploads/2021/08/test-chto-vy-znaete-o-kurte-kobejne-i-gruppe-nirvana-scal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708920"/>
            <a:ext cx="5472608" cy="3700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Характеристика вируса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Тайна, интригующая информация, обладание которой – удел избранных;</a:t>
            </a:r>
          </a:p>
          <a:p>
            <a:r>
              <a:rPr lang="ru-RU" dirty="0" smtClean="0"/>
              <a:t>Реально существующая опасность(намёк);</a:t>
            </a:r>
          </a:p>
          <a:p>
            <a:r>
              <a:rPr lang="ru-RU" dirty="0" smtClean="0"/>
              <a:t>Ссылка на легенду, на реальные (якобы) , факты.</a:t>
            </a:r>
            <a:endParaRPr lang="ru-RU" dirty="0"/>
          </a:p>
        </p:txBody>
      </p:sp>
      <p:pic>
        <p:nvPicPr>
          <p:cNvPr id="1026" name="Picture 2" descr="https://uploads-ssl.webflow.com/620252cf99d07346b52a4bf2/623ff818908dde3085ccf66c_623ecfcefaccfa243f8fa69a_d44REDaD4Uj2MXjIOpp4KYoGkh22RHxAXoskodPrwuEFFQ-8I9TJado7ClCA_GC31e8f3WHrw--MP3opLZbZdPLiNLnO9g-GnPgX8Iaqwp_L03YPS4n6flxwmsJ6y6VFj3T2NSMr%253Ds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4005064"/>
            <a:ext cx="3975442" cy="25330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avatars.dzeninfra.ru/get-zen_doc/1917783/pub_5ecb9ee5287cea156284e9fe_5edbc5b4cd79ba3f2f902ca2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16832"/>
            <a:ext cx="8064896" cy="453650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 защититься от манипуляции – подстрекательства к опасным действиям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856984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Стр.75.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Способы защиты от манипуляций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Пассивная</a:t>
            </a:r>
          </a:p>
          <a:p>
            <a:r>
              <a:rPr lang="ru-RU" dirty="0" smtClean="0"/>
              <a:t>Метод отсрочки («Простите, мне нужно отлучиться, Я, что-то плохо соображаю на ночь глядя, давай поговорим с утра);</a:t>
            </a:r>
          </a:p>
          <a:p>
            <a:r>
              <a:rPr lang="ru-RU" dirty="0" smtClean="0"/>
              <a:t>Метод предотвращения личного контакта (напишите мне, пожалуйста, на почту», «Давай я тебе чуть позже отвечу в </a:t>
            </a:r>
            <a:r>
              <a:rPr lang="ru-RU" dirty="0" err="1" smtClean="0"/>
              <a:t>смс</a:t>
            </a:r>
            <a:r>
              <a:rPr lang="ru-RU" dirty="0" smtClean="0"/>
              <a:t>»).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Способы защиты от манипуляций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Активное взаимодействие</a:t>
            </a:r>
          </a:p>
          <a:p>
            <a:r>
              <a:rPr lang="ru-RU" sz="2800" dirty="0" smtClean="0"/>
              <a:t>Умение сказать «НЕТ»</a:t>
            </a:r>
          </a:p>
          <a:p>
            <a:r>
              <a:rPr lang="ru-RU" sz="2800" dirty="0" smtClean="0"/>
              <a:t>Отказа – сожаление</a:t>
            </a:r>
            <a:r>
              <a:rPr lang="ru-RU" sz="2000" dirty="0" smtClean="0"/>
              <a:t> (Мне жаль, но у меня не получиться)</a:t>
            </a:r>
          </a:p>
          <a:p>
            <a:r>
              <a:rPr lang="ru-RU" sz="2000" dirty="0" smtClean="0"/>
              <a:t>Отказа – вынужденности («Увы, обстоятельства складываются таким образом, что у меня не получится)</a:t>
            </a:r>
          </a:p>
          <a:p>
            <a:r>
              <a:rPr lang="ru-RU" sz="2000" dirty="0" smtClean="0"/>
              <a:t>Отказа – опасения («Велика вероятность того, что у меня не получится до вас добраться)</a:t>
            </a:r>
          </a:p>
          <a:p>
            <a:r>
              <a:rPr lang="ru-RU" sz="2000" dirty="0" smtClean="0"/>
              <a:t>Спокойный аргумент (Ты хочешь, чтобы я помог тебе по алгебре, но если я сам не буду к ней готовиться, как я тебе помогу?</a:t>
            </a:r>
          </a:p>
          <a:p>
            <a:r>
              <a:rPr lang="ru-RU" sz="2000" dirty="0" err="1" smtClean="0">
                <a:solidFill>
                  <a:srgbClr val="FF0000"/>
                </a:solidFill>
              </a:rPr>
              <a:t>Контрманипуляция</a:t>
            </a:r>
            <a:r>
              <a:rPr lang="ru-RU" sz="2000" dirty="0" smtClean="0">
                <a:solidFill>
                  <a:srgbClr val="FF0000"/>
                </a:solidFill>
              </a:rPr>
              <a:t>.</a:t>
            </a:r>
            <a:endParaRPr lang="ru-RU" sz="2800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Вопросы: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571500" indent="-457200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Назовите опасные проявления манипуляции.</a:t>
            </a:r>
          </a:p>
          <a:p>
            <a:pPr marL="571500" indent="-457200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Что такое агрессия? Назовите формы агрессии?</a:t>
            </a:r>
          </a:p>
          <a:p>
            <a:pPr marL="571500" indent="-457200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Расскажите о способах подавления собственной агрессии.</a:t>
            </a:r>
          </a:p>
          <a:p>
            <a:pPr marL="571500" indent="-457200">
              <a:buFont typeface="+mj-lt"/>
              <a:buAutoNum type="arabicPeriod"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492180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Ситуация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редставьте себе такую ситуацию. Стоит длинная очередь, и вдруг появляется человек, который , никому  ничего не объясняя, бранясь и орудуя локтями, расталкивает людей и встаёт впереди всех.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5949280"/>
            <a:ext cx="8229600" cy="21602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8640"/>
            <a:ext cx="8229600" cy="4525963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 вы думаете, какое поведение демонстрирует этот человек?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Проявляет ли он агрессию?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 должны поступить в этой ситуации люди, стоящие в очереди?</a:t>
            </a:r>
          </a:p>
        </p:txBody>
      </p:sp>
      <p:pic>
        <p:nvPicPr>
          <p:cNvPr id="24578" name="Picture 2" descr="https://skazka-arkhyz.ru/wp-content/uploads/0/1/3/0136ff007c76f1b6b2995c7b4608389c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356992"/>
            <a:ext cx="4464496" cy="33483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Агрессия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11430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Намеренное насильственное нарушение прав другого человека, оскорбительные действия в отношении него, причинившие физический, моральный или психологический вред.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4959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3541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Агрессия может проявляться в форме: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7787208" cy="4800600"/>
          </a:xfrm>
        </p:spPr>
        <p:txBody>
          <a:bodyPr anchor="ctr"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Физического воздействия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(удары, пинки)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Вербального (словестного) воздействия,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наносящего психологические, моральные травмы (оскорбления, угрозы)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Инструментальную агрессию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(в её основе лежит желание показать и утвердить свою власть, добиться преимуществ)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Эмоциональную агрессию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(вызвана плохим настроением, усталостью, сильными негативными эмоциями).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1371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21014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справиться со своей агрессией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77500" lnSpcReduction="20000"/>
          </a:bodyPr>
          <a:lstStyle/>
          <a:p>
            <a:pPr marL="11430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Существуют специальные приёмы, направленные на регуляцию своих эмоций.</a:t>
            </a:r>
          </a:p>
          <a:p>
            <a:pPr marL="11430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Вот некоторые из них:</a:t>
            </a:r>
          </a:p>
          <a:p>
            <a:pPr marL="11430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Выяснить причину своего гнева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проанализировать, какие именно ситуации выводят вас из себя (сами рассуждения на эту тему помогут уменьшить гнев);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Развить чувство юмора,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которое помогает справиться даже с самым сильным гневом (если вы найдёте в сложившейся ситуации какие-нибудь забавные и смешные стороны, напряжение уменьшится само собой).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50954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620000" cy="706090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Буллинг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8136904" cy="5688632"/>
          </a:xfrm>
        </p:spPr>
        <p:txBody>
          <a:bodyPr anchor="ctr">
            <a:normAutofit fontScale="77500" lnSpcReduction="20000"/>
          </a:bodyPr>
          <a:lstStyle/>
          <a:p>
            <a:pPr marL="11430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Один из видов насилия, проявляющийся в агрессивном преследовании человека, который, как правило, не может постоять за себя. В ситуации травли действия обидчиков всегда имеют преднамеренный характер и направленны на то, чтобы вызвать страх и подчинить себе другого человека, причинить ему физический или психологический вред.</a:t>
            </a:r>
          </a:p>
          <a:p>
            <a:pPr marL="11430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11430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отличие от обычного конфликта, 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буллинга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нет конкретного предмета спора, цель травли-контроль и подчинение.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Буллинг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это намеренное и продуманное причинение вреда.</a:t>
            </a:r>
          </a:p>
          <a:p>
            <a:pPr marL="11430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11430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человек является свидетелем травли и не пытается её остановить, он становится участником этого злого действа.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85137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делать тем, кто стал жертвой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буллинга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противостоять этому в одиночку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Рассказать о такой ситуации родителям, учителю или старшему товарищу.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винить себя и не подстраиваться под требование обидчиков.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Попытки примирения могут раззадорить обидчиков, потому что бессилие жертвы доставляет им удовольствие, и даёт ощущение власти.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стоит отвечать на насилие насилием.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Таким способом это сделать невозможно, агрессоры будут находить новые поводы для нападок.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Сохранять чувство собственного достоинства и уверенность.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19864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Опасные проявления манипуляции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Мошенничество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хищение чужого имущества или приобретение права на чужое имущество путём обмана или  злоупотребления доверием.</a:t>
            </a:r>
          </a:p>
          <a:p>
            <a:pPr marL="114300" indent="0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Вымогательство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попытка получить нечто ценное (сведения, деньги, имущество) под угрозой нанесения морального или материального ущерба.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30458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</TotalTime>
  <Words>752</Words>
  <Application>Microsoft Office PowerPoint</Application>
  <PresentationFormat>Экран (4:3)</PresentationFormat>
  <Paragraphs>68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  </vt:lpstr>
      <vt:lpstr>Ситуация</vt:lpstr>
      <vt:lpstr>Слайд 3</vt:lpstr>
      <vt:lpstr>Агрессия</vt:lpstr>
      <vt:lpstr>Агрессия может проявляться в форме:</vt:lpstr>
      <vt:lpstr>Как справиться со своей агрессией</vt:lpstr>
      <vt:lpstr>Буллинг</vt:lpstr>
      <vt:lpstr>Что делать тем, кто стал жертвой буллинга</vt:lpstr>
      <vt:lpstr>Опасные проявления манипуляции</vt:lpstr>
      <vt:lpstr>Как действовать при угрозах вымогателей</vt:lpstr>
      <vt:lpstr>Подталкивание к действиям, которые могут причинить вред здоровью и угрозу жизни</vt:lpstr>
      <vt:lpstr>Американский рок-музыкант, вокалист, гитарист и автор песен. Наиболее известен как основатель и лидер рок-группы «Нирвана». В середине 1980-х годов  Курт Кобейн начал увлекаться панк-роком, а в 1987 году вместе с Кристом Новоселичем образовал группу «Нирвана».</vt:lpstr>
      <vt:lpstr>Характеристика вируса</vt:lpstr>
      <vt:lpstr>Как защититься от манипуляции – подстрекательства к опасным действиям</vt:lpstr>
      <vt:lpstr>Способы защиты от манипуляций</vt:lpstr>
      <vt:lpstr>Способы защиты от манипуляций</vt:lpstr>
      <vt:lpstr>Вопросы: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Опасные проявления конфликтов и манипуляции. Действия в сложных ситуациях</dc:title>
  <dc:creator>userr</dc:creator>
  <cp:lastModifiedBy>malkovai65@gmail.com</cp:lastModifiedBy>
  <cp:revision>21</cp:revision>
  <dcterms:created xsi:type="dcterms:W3CDTF">2022-11-03T11:40:18Z</dcterms:created>
  <dcterms:modified xsi:type="dcterms:W3CDTF">2023-11-13T17:46:42Z</dcterms:modified>
</cp:coreProperties>
</file>