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6" r:id="rId2"/>
    <p:sldId id="256" r:id="rId3"/>
    <p:sldId id="277" r:id="rId4"/>
    <p:sldId id="258" r:id="rId5"/>
    <p:sldId id="259" r:id="rId6"/>
    <p:sldId id="269" r:id="rId7"/>
    <p:sldId id="270" r:id="rId8"/>
    <p:sldId id="271" r:id="rId9"/>
    <p:sldId id="272" r:id="rId10"/>
    <p:sldId id="273" r:id="rId11"/>
    <p:sldId id="275" r:id="rId12"/>
    <p:sldId id="274" r:id="rId13"/>
    <p:sldId id="27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381" autoAdjust="0"/>
  </p:normalViewPr>
  <p:slideViewPr>
    <p:cSldViewPr>
      <p:cViewPr>
        <p:scale>
          <a:sx n="72" d="100"/>
          <a:sy n="72" d="100"/>
        </p:scale>
        <p:origin x="-924" y="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 flipV="1">
            <a:off x="1473795" y="6263600"/>
            <a:ext cx="7386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6" y="1340768"/>
            <a:ext cx="8424936" cy="4824536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/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Взаимодействие учителя начальных классов с учителем физкультуры, с целью активного участия в физкультурно-спортивной деятельности обучающихся</a:t>
            </a:r>
            <a:r>
              <a:rPr lang="ru-RU" sz="3600" dirty="0">
                <a:solidFill>
                  <a:srgbClr val="002060"/>
                </a:solidFill>
              </a:rPr>
              <a:t> с </a:t>
            </a:r>
            <a:r>
              <a:rPr lang="ru-RU" sz="3600" dirty="0" smtClean="0">
                <a:solidFill>
                  <a:srgbClr val="002060"/>
                </a:solidFill>
              </a:rPr>
              <a:t>ОВЗ. 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92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373216"/>
            <a:ext cx="546463" cy="1419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548680"/>
            <a:ext cx="8568952" cy="604867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Релаксация</a:t>
            </a:r>
          </a:p>
          <a:p>
            <a:pPr marL="45720" indent="0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Упражнения на восстановление равновесия между процессами возбуждения и торможения, снижения двигательного беспокойства.</a:t>
            </a:r>
          </a:p>
          <a:p>
            <a:pPr marL="45720" indent="0">
              <a:buNone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G:\1 б класс\1 класс фотки и видио\1б\релаксация\IMG_053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17032"/>
            <a:ext cx="3888432" cy="2664296"/>
          </a:xfrm>
          <a:prstGeom prst="rect">
            <a:avLst/>
          </a:prstGeom>
          <a:noFill/>
          <a:extLst/>
        </p:spPr>
      </p:pic>
      <p:pic>
        <p:nvPicPr>
          <p:cNvPr id="5" name="Picture 5" descr="G:\1 б класс\1 класс фотки и видио\1б\релаксация\IMG_052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17032"/>
            <a:ext cx="3600400" cy="2664296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374215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D:\РАБОЧИЙ СТОЛ\фотки\фото\школьная жизнь\122___03\IMG_1106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908720"/>
            <a:ext cx="3960440" cy="2736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:\РАБОЧИЙ СТОЛ\фотки\фото\школьная жизнь\122___03\IMG_110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3"/>
            <a:ext cx="3831298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Светлана\Desktop\фотки на технологию\IMG_109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933056"/>
            <a:ext cx="485269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96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D:\РАБОЧИЙ СТОЛ\фотки\2б кл 2015г\IMG_0630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4464496" cy="3096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:\РАБОЧИЙ СТОЛ\фотки\2б кл 2015г\IMG_063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429000"/>
            <a:ext cx="4392488" cy="32129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751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996952"/>
            <a:ext cx="7920879" cy="331236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Из всех показателей оценки  школ</a:t>
            </a:r>
            <a:r>
              <a:rPr lang="ru-RU" sz="3600" dirty="0" smtClean="0">
                <a:solidFill>
                  <a:schemeClr val="tx1"/>
                </a:solidFill>
              </a:rPr>
              <a:t>ы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главным следует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считать  самочувствие в ней человека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Школа хороша,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если в ней хорошо каждому ребёнку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и взрослому.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60648"/>
            <a:ext cx="3298652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734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924944"/>
            <a:ext cx="7200799" cy="36724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7992888" cy="2337440"/>
          </a:xfrm>
        </p:spPr>
        <p:txBody>
          <a:bodyPr>
            <a:normAutofit/>
          </a:bodyPr>
          <a:lstStyle/>
          <a:p>
            <a:pPr marL="4572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b="1" dirty="0">
                <a:latin typeface="Times New Roman"/>
                <a:ea typeface="Times New Roman"/>
                <a:cs typeface="Times New Roman"/>
              </a:rPr>
              <a:t>Я желаю вам беречь то, что нам дано свыше, и помогать сохранять и укреплять здоровье своих  учеников.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endParaRPr lang="ru-RU" sz="3600" dirty="0"/>
          </a:p>
        </p:txBody>
      </p:sp>
      <p:pic>
        <p:nvPicPr>
          <p:cNvPr id="2050" name="Picture 2" descr="C:\Users\Светлана\Desktop\фотки на технологию\IMG_11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708920"/>
            <a:ext cx="604867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28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352928" cy="2664296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sz="3100" dirty="0">
                <a:solidFill>
                  <a:srgbClr val="002060"/>
                </a:solidFill>
                <a:effectLst/>
              </a:rPr>
              <a:t> </a:t>
            </a:r>
            <a:r>
              <a:rPr lang="ru-RU" sz="31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«Интерес к учению появляется  только тогда,</a:t>
            </a:r>
            <a:br>
              <a:rPr lang="ru-RU" sz="31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 когда есть вдохновение, рождающееся от успеха».</a:t>
            </a:r>
            <a:br>
              <a:rPr lang="ru-RU" sz="31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В.А. Сухомлинский</a:t>
            </a:r>
            <a:r>
              <a:rPr lang="ru-RU" sz="28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дети с овз в школе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08920"/>
            <a:ext cx="7848872" cy="36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3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7920880" cy="5577800"/>
          </a:xfrm>
        </p:spPr>
        <p:txBody>
          <a:bodyPr/>
          <a:lstStyle/>
          <a:p>
            <a:pPr marL="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3200" b="1" dirty="0">
                <a:solidFill>
                  <a:srgbClr val="002060"/>
                </a:solidFill>
              </a:rPr>
              <a:t>Нарушение физического развития:</a:t>
            </a:r>
          </a:p>
          <a:p>
            <a:pPr marL="0" lvl="0" indent="0">
              <a:buClr>
                <a:srgbClr val="F14124">
                  <a:lumMod val="75000"/>
                </a:srgbClr>
              </a:buClr>
              <a:buNone/>
            </a:pPr>
            <a:endParaRPr lang="ru-RU" sz="3300" b="1" dirty="0">
              <a:solidFill>
                <a:srgbClr val="C00000"/>
              </a:solidFill>
            </a:endParaRPr>
          </a:p>
          <a:p>
            <a:pPr lvl="0"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Нарушения в развитии грудной клетки, уменьшенные показатели объёма жизненной ёмкости лёгких.</a:t>
            </a:r>
          </a:p>
          <a:p>
            <a:pPr lvl="0"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800" dirty="0">
                <a:solidFill>
                  <a:srgbClr val="002060"/>
                </a:solidFill>
              </a:rPr>
              <a:t>  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Отставание в весе и росте.</a:t>
            </a:r>
          </a:p>
          <a:p>
            <a:pPr lvl="0"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 Отставание в развитии костно-мышечного аппарата (двигательных способностей)</a:t>
            </a:r>
          </a:p>
          <a:p>
            <a:pPr lvl="0"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 Нарушение осанки (искривление позвоночника), сколиоз.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584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79512" y="980728"/>
            <a:ext cx="8812088" cy="5099397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Нарушение двигательных способностей:</a:t>
            </a:r>
          </a:p>
          <a:p>
            <a:pPr marL="0" indent="0" algn="ctr">
              <a:buNone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400" dirty="0" smtClean="0"/>
              <a:t>  </a:t>
            </a:r>
            <a:r>
              <a:rPr lang="ru-RU" sz="2800" dirty="0" smtClean="0"/>
              <a:t>Нарушение равновесия и пространственной ориентировки.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800" dirty="0" smtClean="0"/>
              <a:t>  Нарушение точности движений в пространстве и времени.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800" dirty="0" smtClean="0"/>
              <a:t>  Нарушение координации и ритма движений.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800" dirty="0" smtClean="0"/>
              <a:t>  Нарушение дифференцированных мышечных усилий.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6643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Статистика отставания в развитии основных физических качеств у детей с </a:t>
            </a:r>
            <a:r>
              <a:rPr lang="ru-RU" sz="2800" b="1" dirty="0" err="1" smtClean="0">
                <a:solidFill>
                  <a:srgbClr val="C00000"/>
                </a:solidFill>
              </a:rPr>
              <a:t>овз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2743" y="1711931"/>
            <a:ext cx="4248472" cy="25202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Отсутствие в развитии скоростно-силовых качеств на 15-25%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35996" y="1772816"/>
            <a:ext cx="4422474" cy="244942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Отставание в развитии быстроты на 10-25%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94381" y="4207195"/>
            <a:ext cx="4499992" cy="236514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Отсутствие в развитии гибкости в суставах на 25-35%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1911" y="4218114"/>
            <a:ext cx="4176464" cy="236514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Отставание в развитии выносливости на 15-35%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47864" y="3692151"/>
            <a:ext cx="2376264" cy="108012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ОТСУТСТВИЕ В РАЗВИТИИ СИЛЫ НА 15-30%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1911" y="260648"/>
            <a:ext cx="8626559" cy="129614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Особенности физического развития детей с ОВЗ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8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84784"/>
            <a:ext cx="8712968" cy="4968552"/>
          </a:xfrm>
        </p:spPr>
        <p:txBody>
          <a:bodyPr/>
          <a:lstStyle/>
          <a:p>
            <a:pPr marL="0" indent="0" algn="l">
              <a:buNone/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Физические упражнения поддерживают необходимый жизненный уровень организма, в значительной мере совершенствуют все его функции, развивают физические качества 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учеников. </a:t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    </a:t>
            </a:r>
            <a: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endParaRPr lang="ru-RU" sz="2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96928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>
                <a:solidFill>
                  <a:schemeClr val="tx1"/>
                </a:solidFill>
                <a:latin typeface="Times New Roman"/>
                <a:ea typeface="Times New Roman"/>
              </a:rPr>
              <a:t>Утренняя зарядка 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D:\РАБОЧИЙ СТОЛ\Все для 1 класса 2014г\1 класс фотки и видио\1б\физминутки\IMG_039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45024"/>
            <a:ext cx="3528392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:\РАБОЧИЙ СТОЛ\Все для 1 класса 2014г\1 класс фотки и видио\1б\физминутки\IMG_050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645024"/>
            <a:ext cx="3672408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391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556792"/>
            <a:ext cx="8640959" cy="4752528"/>
          </a:xfrm>
        </p:spPr>
        <p:txBody>
          <a:bodyPr/>
          <a:lstStyle/>
          <a:p>
            <a:pPr marL="0" indent="0" algn="l">
              <a:buClr>
                <a:srgbClr val="002060"/>
              </a:buClr>
              <a:buNone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332656"/>
            <a:ext cx="8784976" cy="619268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Физкультминутки</a:t>
            </a:r>
          </a:p>
          <a:p>
            <a:pPr marL="4572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Динамические паузы для профилактики переутомления на уроке.</a:t>
            </a:r>
          </a:p>
          <a:p>
            <a:pPr marL="4572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оздоровительные                           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-двигательно-речевые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изкультурно -спортивные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-когнитивные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-креативные         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РАБОЧИЙ СТОЛ\Все для 1 класса 2014г\1 класс фотки и видио\1б\физминутки\IMG_039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77072"/>
            <a:ext cx="3528392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D:\РАБОЧИЙ СТОЛ\Все для 1 класса 2014г\1 класс фотки и видио\1б\физминутки\IMG_055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514847"/>
            <a:ext cx="3559046" cy="2562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5" y="6381328"/>
            <a:ext cx="1440159" cy="720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731520"/>
            <a:ext cx="8568952" cy="586583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Подвижная игра 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Подвижная игра  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</a:rPr>
              <a:t>способствует закреплению и совершенствованию двигательных навыков и умений, предоставляет возможность развивать познавательный интерес, формирует умение ориентироваться в окружающей действительности, что так важно для приобретения 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детям с ОВЗ 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</a:rPr>
              <a:t>жизненного опыта. </a:t>
            </a:r>
            <a:endParaRPr lang="ru-RU" sz="28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РАБОЧИЙ СТОЛ\фотки\фото\школа\119___12\IMG_093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13411"/>
            <a:ext cx="3361055" cy="252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C:\Users\Светлана\Desktop\1 класс фотки и видио\1б\112___05\IMG_056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113411"/>
            <a:ext cx="3384376" cy="2633027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235057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6165304"/>
            <a:ext cx="864096" cy="3579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60648"/>
            <a:ext cx="8280920" cy="633670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latin typeface="Times New Roman"/>
                <a:ea typeface="Calibri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Игра—эстафета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Игра в команде воспитывает у детей с ОВЗ умение действовать в коллективе, воспитывает чувство взаимной выручки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8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            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45720" indent="0">
              <a:buNone/>
            </a:pPr>
            <a:endParaRPr lang="ru-RU" sz="3200" b="1" dirty="0" smtClean="0">
              <a:latin typeface="Times New Roman"/>
              <a:ea typeface="Calibri"/>
            </a:endParaRPr>
          </a:p>
          <a:p>
            <a:pPr marL="45720" indent="0">
              <a:buNone/>
            </a:pPr>
            <a:endParaRPr lang="ru-RU" sz="3200" dirty="0"/>
          </a:p>
        </p:txBody>
      </p:sp>
      <p:pic>
        <p:nvPicPr>
          <p:cNvPr id="5" name="Picture 4" descr="G:\1 б класс\1 класс фотки и видио\1б\уроки\IMG_061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84984"/>
            <a:ext cx="3888105" cy="302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Светлана\Desktop\фотки на технологию\IMG_05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261861"/>
            <a:ext cx="4032448" cy="302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98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1387</TotalTime>
  <Words>294</Words>
  <Application>Microsoft Office PowerPoint</Application>
  <PresentationFormat>Экран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 Взаимодействие учителя начальных классов с учителем физкультуры, с целью активного участия в физкультурно-спортивной деятельности обучающихся с ОВЗ. </vt:lpstr>
      <vt:lpstr> «Интерес к учению появляется  только тогда,  когда есть вдохновение, рождающееся от успеха». В.А. Сухомлинский </vt:lpstr>
      <vt:lpstr>Презентация PowerPoint</vt:lpstr>
      <vt:lpstr>Презентация PowerPoint</vt:lpstr>
      <vt:lpstr>Статистика отставания в развитии основных физических качеств у детей с овз</vt:lpstr>
      <vt:lpstr> Физические упражнения поддерживают необходимый жизненный уровень организма, в значительной мере совершенствуют все его функции, развивают физические качества учеников.                                                        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Из всех показателей оценки  школы главным следует считать  самочувствие в ней человека Школа хороша, если в ней хорошо каждому ребёнку и взрослому.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«Особенности физического воспитания детей с ОВЗ»</dc:title>
  <dc:creator>HOME</dc:creator>
  <cp:lastModifiedBy>Светлана</cp:lastModifiedBy>
  <cp:revision>42</cp:revision>
  <dcterms:created xsi:type="dcterms:W3CDTF">2016-12-18T16:39:52Z</dcterms:created>
  <dcterms:modified xsi:type="dcterms:W3CDTF">2019-01-21T22:01:33Z</dcterms:modified>
</cp:coreProperties>
</file>