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9" r:id="rId11"/>
    <p:sldId id="282" r:id="rId12"/>
    <p:sldId id="262" r:id="rId13"/>
    <p:sldId id="263" r:id="rId14"/>
    <p:sldId id="264" r:id="rId15"/>
    <p:sldId id="265" r:id="rId16"/>
    <p:sldId id="266" r:id="rId17"/>
    <p:sldId id="268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81" r:id="rId28"/>
    <p:sldId id="279" r:id="rId29"/>
    <p:sldId id="280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EB6A4-4666-4ACB-8C95-CB94588F8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E4790-25E0-46F1-8EB7-0D477C8FA0A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0182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EB6A4-4666-4ACB-8C95-CB94588F8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E4790-25E0-46F1-8EB7-0D477C8FA0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927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EB6A4-4666-4ACB-8C95-CB94588F8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E4790-25E0-46F1-8EB7-0D477C8FA0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027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EB6A4-4666-4ACB-8C95-CB94588F8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E4790-25E0-46F1-8EB7-0D477C8FA0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085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EB6A4-4666-4ACB-8C95-CB94588F8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E4790-25E0-46F1-8EB7-0D477C8FA0A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3529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EB6A4-4666-4ACB-8C95-CB94588F8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E4790-25E0-46F1-8EB7-0D477C8FA0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663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EB6A4-4666-4ACB-8C95-CB94588F8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E4790-25E0-46F1-8EB7-0D477C8FA0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031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EB6A4-4666-4ACB-8C95-CB94588F8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E4790-25E0-46F1-8EB7-0D477C8FA0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531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EB6A4-4666-4ACB-8C95-CB94588F8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E4790-25E0-46F1-8EB7-0D477C8FA0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258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42EB6A4-4666-4ACB-8C95-CB94588F8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F4E4790-25E0-46F1-8EB7-0D477C8FA0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610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EB6A4-4666-4ACB-8C95-CB94588F8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E4790-25E0-46F1-8EB7-0D477C8FA0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88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42EB6A4-4666-4ACB-8C95-CB94588F8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F4E4790-25E0-46F1-8EB7-0D477C8FA0AC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6440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Древнегреческий театр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97280" y="4573607"/>
            <a:ext cx="10058400" cy="1650212"/>
          </a:xfrm>
        </p:spPr>
        <p:txBody>
          <a:bodyPr>
            <a:normAutofit/>
          </a:bodyPr>
          <a:lstStyle/>
          <a:p>
            <a:r>
              <a:rPr lang="ru-RU" sz="1500" dirty="0" smtClean="0"/>
              <a:t>ПРЕЗЕНТАЦИЮ </a:t>
            </a:r>
            <a:r>
              <a:rPr lang="ru-RU" sz="1500" dirty="0" err="1" smtClean="0"/>
              <a:t>ПодготовилА</a:t>
            </a:r>
            <a:endParaRPr lang="ru-RU" sz="1500" dirty="0" smtClean="0"/>
          </a:p>
          <a:p>
            <a:r>
              <a:rPr lang="ru-RU" sz="1500" dirty="0" smtClean="0"/>
              <a:t>учитель истории и обществознания </a:t>
            </a:r>
          </a:p>
          <a:p>
            <a:r>
              <a:rPr lang="ru-RU" sz="1500" dirty="0" smtClean="0"/>
              <a:t>Корнеева М.С.  Моу «СОШ №3» Г. РЖЕВ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029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5769" y="1300044"/>
            <a:ext cx="4979055" cy="4835286"/>
          </a:xfrm>
        </p:spPr>
        <p:txBody>
          <a:bodyPr>
            <a:normAutofit/>
          </a:bodyPr>
          <a:lstStyle/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Софокл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(496/5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406 до н. э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ревнегреческий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 - драматург, один из трех великих представителей античной трагедии. </a:t>
            </a:r>
            <a:endParaRPr lang="ru-RU" sz="2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Софокл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великий драматург-трагик древней Греции. Уже в трагедии «Антигона»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Софокл ставит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проблему конфликта личности и государства, но не может его разрешить.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1740" y="328554"/>
            <a:ext cx="4277034" cy="5806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694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7783" y="1300043"/>
            <a:ext cx="5509997" cy="4510821"/>
          </a:xfrm>
        </p:spPr>
        <p:txBody>
          <a:bodyPr>
            <a:normAutofit/>
          </a:bodyPr>
          <a:lstStyle/>
          <a:p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Эсхил 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(525-456 г. до н. э.)</a:t>
            </a:r>
            <a:endParaRPr lang="ru-RU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Древнегреческий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 - драматург, «отец трагедии».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Перу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Эсхила принадлежало около 90 пьес, из которых до нас дошло лишь 7: «Персы», «Семеро против Фив», «Орестея», «Агамемнон », «Прикованный Прометей» и др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939" y="433823"/>
            <a:ext cx="3775741" cy="592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355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комедий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3"/>
            <a:ext cx="5996694" cy="4363337"/>
          </a:xfrm>
        </p:spPr>
        <p:txBody>
          <a:bodyPr/>
          <a:lstStyle/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Аристофан (ок.445 ок.385 до н. э.)</a:t>
            </a:r>
          </a:p>
          <a:p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Древнегреческий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комедиограф. Древние называли Аристофана просто «комиком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сорока написанных им комедий дошли одиннадцать пьес целиком и несколько десятков отрывков.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357" y="599037"/>
            <a:ext cx="3908323" cy="5610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4382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714307"/>
            <a:ext cx="10058400" cy="1450757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4551352" cy="4540318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«театр» по-гречески – место для зрелищ.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Греки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строили театры под открытым небом на склонах холмов.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рассчитана на хорошую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слышимость.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Каменные сиденья рядами спускались сверху вниз к специальной круглой площадке, на которой и давалось представление.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777" y="46848"/>
            <a:ext cx="5402827" cy="3131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946" y="3178799"/>
            <a:ext cx="4802487" cy="3601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558988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3758" y="503631"/>
            <a:ext cx="10058400" cy="4023360"/>
          </a:xfrm>
        </p:spPr>
        <p:txBody>
          <a:bodyPr>
            <a:normAutofit/>
          </a:bodyPr>
          <a:lstStyle/>
          <a:p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Античный театр вмещал огромное количество зрителей. У древнего театра не было крыши. Все представления шли под открытым небом.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851" y="1771188"/>
            <a:ext cx="7338858" cy="4614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7377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27" y="0"/>
            <a:ext cx="10707328" cy="6693054"/>
          </a:xfrm>
        </p:spPr>
      </p:pic>
    </p:spTree>
    <p:extLst>
      <p:ext uri="{BB962C8B-B14F-4D97-AF65-F5344CB8AC3E}">
        <p14:creationId xmlns:p14="http://schemas.microsoft.com/office/powerpoint/2010/main" val="30490908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684809"/>
            <a:ext cx="10058400" cy="1450757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Актёр древнегреческого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10273726" cy="1620137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ктеры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пользовались в Греции большим почетом и занимали высокое общественное положение. Актером мог быть только свободнорожденный мужчина.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026" y="2403987"/>
            <a:ext cx="7639664" cy="4321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812570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5734"/>
            <a:ext cx="4660490" cy="344893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обязательный элемент одеяния греческого актера. Каждая маска увеличивала черты лица и с помощью встроенного рупора усиливала звук. Маски были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цветными. Определенное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имела окраска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маски.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026" y="286603"/>
            <a:ext cx="4822721" cy="6084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79207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549" y="795730"/>
            <a:ext cx="3234321" cy="54989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Трагические актёры играли в масках, закрывавших лицо и всю голову.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Персонажи комедий должны были вызывать смех, поэтому комические маски имели приплюснутые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носы,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вытаращенные глаза.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594" y="280219"/>
            <a:ext cx="8155858" cy="6014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604140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Стоимость билета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Первоначально драматические представления были открыты для всякого желающего бесплатно;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впоследствии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установлена входная плата за место в театре в 2 обола, вносимая откупщику театра.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569" y="2754721"/>
            <a:ext cx="5650476" cy="355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21011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850201"/>
              </p:ext>
            </p:extLst>
          </p:nvPr>
        </p:nvGraphicFramePr>
        <p:xfrm>
          <a:off x="914397" y="147485"/>
          <a:ext cx="10663086" cy="5867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1543">
                  <a:extLst>
                    <a:ext uri="{9D8B030D-6E8A-4147-A177-3AD203B41FA5}">
                      <a16:colId xmlns:a16="http://schemas.microsoft.com/office/drawing/2014/main" val="382820040"/>
                    </a:ext>
                  </a:extLst>
                </a:gridCol>
                <a:gridCol w="5331543">
                  <a:extLst>
                    <a:ext uri="{9D8B030D-6E8A-4147-A177-3AD203B41FA5}">
                      <a16:colId xmlns:a16="http://schemas.microsoft.com/office/drawing/2014/main" val="1256276434"/>
                    </a:ext>
                  </a:extLst>
                </a:gridCol>
              </a:tblGrid>
              <a:tr h="712639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внеурочного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занятия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Древнегреческий театр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419591"/>
                  </a:ext>
                </a:extLst>
              </a:tr>
              <a:tr h="44224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122071"/>
                  </a:ext>
                </a:extLst>
              </a:tr>
              <a:tr h="44224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внеурочной деятельности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Познавательная деятельность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00553"/>
                  </a:ext>
                </a:extLst>
              </a:tr>
              <a:tr h="64294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внеурочной работы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Лекции и беседы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598922"/>
                  </a:ext>
                </a:extLst>
              </a:tr>
              <a:tr h="949379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</a:t>
                      </a:r>
                    </a:p>
                    <a:p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представления о греческом театре</a:t>
                      </a: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3452502"/>
                  </a:ext>
                </a:extLst>
              </a:tr>
              <a:tr h="181245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Изучить структуру древнегреческого театра и показать его роль в истории и культуре Древней Греции, познакомить с понятиями: скене, орхестра, места для зрителей, трагедия, комедия</a:t>
                      </a: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5442510"/>
                  </a:ext>
                </a:extLst>
              </a:tr>
              <a:tr h="661689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Оборудование</a:t>
                      </a: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Презентация, видеоролик</a:t>
                      </a: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3927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61842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2532" y="311902"/>
            <a:ext cx="10058400" cy="4023360"/>
          </a:xfrm>
        </p:spPr>
        <p:txBody>
          <a:bodyPr/>
          <a:lstStyle/>
          <a:p>
            <a:r>
              <a:rPr lang="ru-RU" dirty="0"/>
              <a:t>Представление в театре шло с рассвета до заката. </a:t>
            </a:r>
            <a:r>
              <a:rPr lang="ru-RU" dirty="0" smtClean="0"/>
              <a:t>Зрители там </a:t>
            </a:r>
            <a:r>
              <a:rPr lang="ru-RU" dirty="0"/>
              <a:t>же ели и пили. Горожане надевали лучшую </a:t>
            </a:r>
            <a:r>
              <a:rPr lang="ru-RU" dirty="0" smtClean="0"/>
              <a:t>одежду. </a:t>
            </a:r>
            <a:r>
              <a:rPr lang="ru-RU" dirty="0"/>
              <a:t>Пьесы представляли по жребию. Если зрителям представление нравилось, то они громко аплодировали и кричали. Если пьеса была неинтересной, то публика кричала, топала ногами и свистела. Актеров могли прогнать со сцены и забросать камнями.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754" y="1971858"/>
            <a:ext cx="4909371" cy="3927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7117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640564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ru-RU" dirty="0"/>
              <a:t>Греческие театры в настоящее время Греческий театр в Таормине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327" y="1737360"/>
            <a:ext cx="7642305" cy="4185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189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</a:t>
            </a:r>
            <a:r>
              <a:rPr lang="ru-RU" dirty="0"/>
              <a:t>Диониса в </a:t>
            </a:r>
            <a:r>
              <a:rPr lang="ru-RU" dirty="0" smtClean="0"/>
              <a:t>Афинах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239" y="1864289"/>
            <a:ext cx="7227990" cy="4504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362268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Греческий театр в Сиракузах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901" y="1737360"/>
            <a:ext cx="7549157" cy="4586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957918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Термины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Скене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в театре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Древней Греции и классической драме скене была структура позади сцены. Слово скене означает «палатка» или «хижина», и считается, что первоначальная конструкция для этих целей представляла собой палатку или легкое деревянное здание и была временной конструкцией.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Орхестра -  круглая площадка для выступлений актёров, хора и отдельных музыкантов.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зрителей - составляли один или два яруса; в Афинах 78 рядов были разделены на три яруса двумя широкими проходами, идущими от одного конца полукруга к другому параллельно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сиденьям.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Трагедия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древнейшая из известных форм трагедии. Происходит от ритуальных действ в честь Диониса. Участники этих действ надевали на себя маски с козлиными бородами и рогами, изображая спутников Диониса — сатиров. Ритуальные представления происходили во время Великих и Малых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Дионисий.</a:t>
            </a:r>
          </a:p>
          <a:p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Комедия - это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жанров древнегреческой драматургии. </a:t>
            </a:r>
          </a:p>
        </p:txBody>
      </p:sp>
    </p:spTree>
    <p:extLst>
      <p:ext uri="{BB962C8B-B14F-4D97-AF65-F5344CB8AC3E}">
        <p14:creationId xmlns:p14="http://schemas.microsoft.com/office/powerpoint/2010/main" val="23935673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видеоролика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184947"/>
            <a:ext cx="10058400" cy="402336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https://www.youtube.com/watch?v=J1VsHhV4GPE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0643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для закрепления темы: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Что такое трагедия и комедия?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Назовите авторов трагедий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Назовите авторов комедий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Что такое скена?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047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внеурочного занятия: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6101699"/>
              </p:ext>
            </p:extLst>
          </p:nvPr>
        </p:nvGraphicFramePr>
        <p:xfrm>
          <a:off x="1961536" y="1946786"/>
          <a:ext cx="8613057" cy="4144297"/>
        </p:xfrm>
        <a:graphic>
          <a:graphicData uri="http://schemas.openxmlformats.org/drawingml/2006/table">
            <a:tbl>
              <a:tblPr firstRow="1" firstCol="1" bandRow="1"/>
              <a:tblGrid>
                <a:gridCol w="2152590">
                  <a:extLst>
                    <a:ext uri="{9D8B030D-6E8A-4147-A177-3AD203B41FA5}">
                      <a16:colId xmlns:a16="http://schemas.microsoft.com/office/drawing/2014/main" val="636085968"/>
                    </a:ext>
                  </a:extLst>
                </a:gridCol>
                <a:gridCol w="2153489">
                  <a:extLst>
                    <a:ext uri="{9D8B030D-6E8A-4147-A177-3AD203B41FA5}">
                      <a16:colId xmlns:a16="http://schemas.microsoft.com/office/drawing/2014/main" val="4023729986"/>
                    </a:ext>
                  </a:extLst>
                </a:gridCol>
                <a:gridCol w="2153489">
                  <a:extLst>
                    <a:ext uri="{9D8B030D-6E8A-4147-A177-3AD203B41FA5}">
                      <a16:colId xmlns:a16="http://schemas.microsoft.com/office/drawing/2014/main" val="3920930755"/>
                    </a:ext>
                  </a:extLst>
                </a:gridCol>
                <a:gridCol w="2153489">
                  <a:extLst>
                    <a:ext uri="{9D8B030D-6E8A-4147-A177-3AD203B41FA5}">
                      <a16:colId xmlns:a16="http://schemas.microsoft.com/office/drawing/2014/main" val="2321542076"/>
                    </a:ext>
                  </a:extLst>
                </a:gridCol>
              </a:tblGrid>
              <a:tr h="3940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Этап урока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Приемы и методы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Время, мин.*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6114981"/>
                  </a:ext>
                </a:extLst>
              </a:tr>
              <a:tr h="7880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Организационный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Диалог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2304815"/>
                  </a:ext>
                </a:extLst>
              </a:tr>
              <a:tr h="15761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Основной: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Изучение нового материала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Объяснение нового материала, повествование, описание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4812557"/>
                  </a:ext>
                </a:extLst>
              </a:tr>
              <a:tr h="13860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Завершающий: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Закрепление нового материала 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Постановка вопросов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62458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5180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Древнегреческий театр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Древнегреческий театр один из древнейших театров на территории Европы. Он достиг своего расцвета в V в. до н. э.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796" y="2392469"/>
            <a:ext cx="6838950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547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512" y="592121"/>
            <a:ext cx="10058400" cy="402336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Первоначально театр служил видом чествования бога Диониса. Так как религия была тесно связана с государственной жизнью, спектакли рассказывали о праздниках Диониса и были предметом забот государственных властей. Дионис считался богом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виноделия.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449" y="1825113"/>
            <a:ext cx="3232048" cy="36802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9051" y="1666463"/>
            <a:ext cx="2907335" cy="39975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38516" y="5640099"/>
            <a:ext cx="2462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Дионис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757651" y="5690737"/>
            <a:ext cx="3015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Дионис с канфаром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0614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Трагедия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омедия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5672230" cy="5012266"/>
          </a:xfrm>
        </p:spPr>
        <p:txBody>
          <a:bodyPr/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празднеств, которые назывались великие Дионисии, выступали хоры наряженных в козьи шкуры певцов и исполняли особые гимны — дифирамбы.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этих гимнов родилась трагедия.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празднествах в честь Диониса исполнялись шуточные песни, которые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сопровождались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плясками — от них произошла комедия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1975" y="286603"/>
            <a:ext cx="3873705" cy="50730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38596" y="5359640"/>
            <a:ext cx="41295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Греческие актеры с театральными масками. Фрагмент росписи краснофигурной вазы. V в.</a:t>
            </a:r>
          </a:p>
        </p:txBody>
      </p:sp>
    </p:spTree>
    <p:extLst>
      <p:ext uri="{BB962C8B-B14F-4D97-AF65-F5344CB8AC3E}">
        <p14:creationId xmlns:p14="http://schemas.microsoft.com/office/powerpoint/2010/main" val="2308839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3254" y="724857"/>
            <a:ext cx="10058400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трагедиях происходило представление мифов, содержание которых было известно зрителям.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Комедии рассказывали о жизни простых людей. В них высмеивались пороки, плохие поступки. 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736537"/>
            <a:ext cx="6096000" cy="3762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79347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 делится на 4 группы, получает дополнительный материал, и каждая группа должна рассказать об древнегреческом авторе</a:t>
            </a:r>
          </a:p>
        </p:txBody>
      </p:sp>
    </p:spTree>
    <p:extLst>
      <p:ext uri="{BB962C8B-B14F-4D97-AF65-F5344CB8AC3E}">
        <p14:creationId xmlns:p14="http://schemas.microsoft.com/office/powerpoint/2010/main" val="988013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 трагедий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199695"/>
            <a:ext cx="5126539" cy="5012266"/>
          </a:xfrm>
        </p:spPr>
        <p:txBody>
          <a:bodyPr>
            <a:normAutofit/>
          </a:bodyPr>
          <a:lstStyle/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Еврипид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(480-е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406 до н.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э)</a:t>
            </a:r>
          </a:p>
          <a:p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Древнегреческий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драматург, крупнейший представитель классической афинской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трагедии.</a:t>
            </a:r>
          </a:p>
          <a:p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Написал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около 90 произведений, из которых до нас дошло 17 трагедий и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сатировская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драма «Киклоп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7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781" y="469951"/>
            <a:ext cx="4207899" cy="561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738492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2FA2C1365F3AE440834876ED348CF30D" ma:contentTypeVersion="2" ma:contentTypeDescription="Создание документа." ma:contentTypeScope="" ma:versionID="683284ed8deda94e31d025f938231186">
  <xsd:schema xmlns:xsd="http://www.w3.org/2001/XMLSchema" xmlns:xs="http://www.w3.org/2001/XMLSchema" xmlns:p="http://schemas.microsoft.com/office/2006/metadata/properties" xmlns:ns2="1aa3c188-39f5-4ad1-989f-5cce4bfbb396" targetNamespace="http://schemas.microsoft.com/office/2006/metadata/properties" ma:root="true" ma:fieldsID="5fb0bf4b47c6446ffc7a2671670c3e53" ns2:_="">
    <xsd:import namespace="1aa3c188-39f5-4ad1-989f-5cce4bfbb3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a3c188-39f5-4ad1-989f-5cce4bfbb3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11870F1-8461-4072-BE49-D9D5265D563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2D93C78-83B1-4ECD-8A84-5F00DB5F0F6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1AC1ECC-48E8-49E2-AD37-ACA008CC3E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a3c188-39f5-4ad1-989f-5cce4bfbb39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69</TotalTime>
  <Words>892</Words>
  <Application>Microsoft Office PowerPoint</Application>
  <PresentationFormat>Широкоэкранный</PresentationFormat>
  <Paragraphs>96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Calibri</vt:lpstr>
      <vt:lpstr>Calibri Light</vt:lpstr>
      <vt:lpstr>Times New Roman</vt:lpstr>
      <vt:lpstr>Wingdings</vt:lpstr>
      <vt:lpstr>Ретро</vt:lpstr>
      <vt:lpstr>Древнегреческий театр</vt:lpstr>
      <vt:lpstr>Презентация PowerPoint</vt:lpstr>
      <vt:lpstr>План внеурочного занятия:</vt:lpstr>
      <vt:lpstr>Древнегреческий театр</vt:lpstr>
      <vt:lpstr>Презентация PowerPoint</vt:lpstr>
      <vt:lpstr>Трагедия и комедия</vt:lpstr>
      <vt:lpstr>Презентация PowerPoint</vt:lpstr>
      <vt:lpstr>Задание</vt:lpstr>
      <vt:lpstr>Авторы трагедий</vt:lpstr>
      <vt:lpstr>Презентация PowerPoint</vt:lpstr>
      <vt:lpstr>Презентация PowerPoint</vt:lpstr>
      <vt:lpstr>Автор комедий</vt:lpstr>
      <vt:lpstr>Устройство театра </vt:lpstr>
      <vt:lpstr>Презентация PowerPoint</vt:lpstr>
      <vt:lpstr>Презентация PowerPoint</vt:lpstr>
      <vt:lpstr>Актёр древнегреческого театра </vt:lpstr>
      <vt:lpstr>Маски</vt:lpstr>
      <vt:lpstr>Презентация PowerPoint</vt:lpstr>
      <vt:lpstr>Стоимость билета</vt:lpstr>
      <vt:lpstr>Презентация PowerPoint</vt:lpstr>
      <vt:lpstr>Греческие театры в настоящее время Греческий театр в Таормине </vt:lpstr>
      <vt:lpstr>Театр Диониса в Афинах</vt:lpstr>
      <vt:lpstr>Греческий театр в Сиракузах </vt:lpstr>
      <vt:lpstr>Термины</vt:lpstr>
      <vt:lpstr>Просмотр видеоролика</vt:lpstr>
      <vt:lpstr>Вопросы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Древнегреческий театр</dc:title>
  <dc:creator>Марина</dc:creator>
  <cp:lastModifiedBy>User</cp:lastModifiedBy>
  <cp:revision>11</cp:revision>
  <dcterms:created xsi:type="dcterms:W3CDTF">2020-05-28T21:56:29Z</dcterms:created>
  <dcterms:modified xsi:type="dcterms:W3CDTF">2023-11-13T18:53:28Z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0x0101002FA2C1365F3AE440834876ED348CF30D</vt:lpwstr>
  </property>
</Properties>
</file>