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216" y="108"/>
      </p:cViewPr>
      <p:guideLst>
        <p:guide orient="horz" pos="222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690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215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523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883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13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973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177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95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541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179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075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BD9A7-3695-4A70-92E8-D567FBDE3C3E}" type="datetimeFigureOut">
              <a:rPr lang="ru-RU" smtClean="0"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D200-67BD-421B-8B96-B5BA4ACDFB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948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tm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tm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tmp"/><Relationship Id="rId4" Type="http://schemas.openxmlformats.org/officeDocument/2006/relationships/image" Target="../media/image40.tm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tmp"/><Relationship Id="rId4" Type="http://schemas.openxmlformats.org/officeDocument/2006/relationships/image" Target="../media/image45.tm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mp"/><Relationship Id="rId5" Type="http://schemas.openxmlformats.org/officeDocument/2006/relationships/image" Target="../media/image13.tmp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tm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tmp"/><Relationship Id="rId4" Type="http://schemas.openxmlformats.org/officeDocument/2006/relationships/image" Target="../media/image21.tm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microsoft.com/office/2007/relationships/hdphoto" Target="../media/hdphoto9.wdp"/><Relationship Id="rId7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5.png"/><Relationship Id="rId10" Type="http://schemas.microsoft.com/office/2007/relationships/hdphoto" Target="../media/hdphoto12.wdp"/><Relationship Id="rId4" Type="http://schemas.openxmlformats.org/officeDocument/2006/relationships/image" Target="../media/image24.jpeg"/><Relationship Id="rId9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ctfassets.net/cnu0m8re1exe/7qEdanoApd0T5glXPh7ycq/79cc96a117a3fdbf13b999fef2243833/shutterstock_6456642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4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45" b="100000" l="670" r="995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56" y="3595749"/>
            <a:ext cx="2666888" cy="319669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635931" y="5202238"/>
            <a:ext cx="5556069" cy="1655762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Подготовил:</a:t>
            </a:r>
          </a:p>
          <a:p>
            <a:pPr algn="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Симонов К.В. </a:t>
            </a:r>
          </a:p>
          <a:p>
            <a:pPr algn="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читель истории МБОУ СОШ №11</a:t>
            </a:r>
          </a:p>
          <a:p>
            <a:pPr algn="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квалификационная категория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732" r="990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16" y="-229670"/>
            <a:ext cx="3905795" cy="4677428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5331280" y="436777"/>
            <a:ext cx="3773249" cy="3158972"/>
            <a:chOff x="653436" y="136920"/>
            <a:chExt cx="9500780" cy="6681891"/>
          </a:xfrm>
        </p:grpSpPr>
        <p:pic>
          <p:nvPicPr>
            <p:cNvPr id="10" name="Рисунок 9" descr="Вырезка экрана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9893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436" y="136920"/>
              <a:ext cx="3591426" cy="4982270"/>
            </a:xfrm>
            <a:prstGeom prst="rect">
              <a:avLst/>
            </a:prstGeom>
          </p:spPr>
        </p:pic>
        <p:pic>
          <p:nvPicPr>
            <p:cNvPr id="11" name="Рисунок 10" descr="Вырезка экрана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9632" l="0" r="99296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136920"/>
              <a:ext cx="4058216" cy="5182323"/>
            </a:xfrm>
            <a:prstGeom prst="rect">
              <a:avLst/>
            </a:prstGeom>
          </p:spPr>
        </p:pic>
        <p:pic>
          <p:nvPicPr>
            <p:cNvPr id="12" name="Рисунок 11" descr="Вырезка экрана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98978" l="0" r="9863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25"/>
            <a:stretch/>
          </p:blipFill>
          <p:spPr>
            <a:xfrm>
              <a:off x="2762657" y="1055430"/>
              <a:ext cx="4617555" cy="5763381"/>
            </a:xfrm>
            <a:prstGeom prst="rect">
              <a:avLst/>
            </a:prstGeom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5766" y="1407319"/>
            <a:ext cx="9144000" cy="23876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Индейцы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Северной Америки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92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51190" y="-49865"/>
            <a:ext cx="596149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Военное дело у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8396" y="1367819"/>
            <a:ext cx="11475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Война для индейцев – это внезапно напасть на лагерь противника, убить больше воинов, захватить пленных, хозяйственной утвари и оружия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396" y="2721380"/>
            <a:ext cx="11475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Во время похода воинов вел опытный следопыт: воины шли только в ночное время, ступали строго след в след, чтобы противник не знал количества воинов, основной отряд постоянно высылал разведку, чтобы не было внезапного нападения.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396" y="2126783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Количество воинов в отряде насчитывалось в 30-40 человек.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8396" y="660590"/>
            <a:ext cx="11475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Перед походом воин готовился: молился духам, отдыхал, готовил оружие и снаряжение.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8281" y="3744289"/>
            <a:ext cx="3945739" cy="296626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026" name="Picture 2" descr="https://i.pinimg.com/236x/ba/88/64/ba886446b065c92151211a430fd0c4c1--the-arrow-native-american-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190" y="3738944"/>
            <a:ext cx="4250294" cy="297160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60" y="3869975"/>
            <a:ext cx="7271124" cy="278468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32564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51190" y="-49865"/>
            <a:ext cx="596149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Военное </a:t>
            </a:r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дело у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396" y="660590"/>
            <a:ext cx="11475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Индейцы сражались не как европейцы (в открытом поле сходятся две армии и выявляют победителя).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8396" y="1447989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Война для индейцев – это нападение на поселение соседнего племени.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i.ytimg.com/vi/v76vlTaxadY/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786" y="1817321"/>
            <a:ext cx="8716821" cy="4903213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237" y="3367079"/>
            <a:ext cx="9526" cy="123842"/>
          </a:xfrm>
          <a:prstGeom prst="rect">
            <a:avLst/>
          </a:prstGeom>
        </p:spPr>
      </p:pic>
      <p:pic>
        <p:nvPicPr>
          <p:cNvPr id="1028" name="Picture 4" descr="https://sun9-24.userapi.com/impf/oe5SFGslETC6fSDdsoCauMEL--DCT13tbswOmA/F8kIQrxcp_Y.jpg?size=604x451&amp;quality=96&amp;sign=7841bc065c6c89a9756af3fe5da12630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40" y="1817321"/>
            <a:ext cx="6572771" cy="490781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21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51190" y="-49865"/>
            <a:ext cx="690274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Военное </a:t>
            </a:r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тактика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396" y="660590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1. Тщательная разведка перед боем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7" y="3367079"/>
            <a:ext cx="9526" cy="12384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63159" y="1170990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2. Внезапность нападения.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3633" y="1758634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3. В случае сопротивления - отступление 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8396" y="2346278"/>
            <a:ext cx="11475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4. Высоко ценится так называемые «</a:t>
            </a:r>
            <a:r>
              <a:rPr lang="ru-RU" b="1" dirty="0" err="1" smtClean="0">
                <a:latin typeface="Arial Black" panose="020B0A04020102020204" pitchFamily="34" charset="0"/>
              </a:rPr>
              <a:t>коуп</a:t>
            </a:r>
            <a:r>
              <a:rPr lang="ru-RU" b="1" dirty="0" smtClean="0">
                <a:latin typeface="Arial Black" panose="020B0A04020102020204" pitchFamily="34" charset="0"/>
              </a:rPr>
              <a:t>» (касание) очки в поединке. Даются более высокие «скиллы» за победу в контактном бою, чем за победу на расстоянии.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i.pinimg.com/originals/2e/88/e1/2e88e1ebf94f7fac7478cea577ce5af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122" y="2992609"/>
            <a:ext cx="4824229" cy="360335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552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51190" y="-49865"/>
            <a:ext cx="690274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Военное </a:t>
            </a:r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дело у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8396" y="660590"/>
            <a:ext cx="11475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В случае победы лагерь противника полностью разорялся и уничтожался – жилища сжигались, все имущество и пленники забирались.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7" y="3367079"/>
            <a:ext cx="9526" cy="12384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53633" y="1447989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Дома победители устраивали пир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976" y="1447989"/>
            <a:ext cx="4544059" cy="537285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53633" y="2039463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Часть пленников распределяли по семьям и они становились членами племени.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3633" y="2593393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Остальных пленников после пыток убивали.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71" y="3147323"/>
            <a:ext cx="4733189" cy="3395115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72486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51190" y="-49865"/>
            <a:ext cx="690274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Занятия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396" y="660590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1. Охота 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466" y="660590"/>
            <a:ext cx="6468378" cy="5039428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58396" y="1168273"/>
            <a:ext cx="11475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2. Рыбная ловля 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285" y="1450979"/>
            <a:ext cx="7106642" cy="4220164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58396" y="1675956"/>
            <a:ext cx="11475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3. Земледелие</a:t>
            </a:r>
            <a:r>
              <a:rPr lang="ru-RU" b="1" dirty="0" smtClean="0">
                <a:latin typeface="Arial Black" panose="020B0A04020102020204" pitchFamily="34" charset="0"/>
              </a:rPr>
              <a:t>:</a:t>
            </a:r>
          </a:p>
          <a:p>
            <a:pPr algn="just"/>
            <a:endParaRPr lang="ru-RU" b="1" dirty="0" smtClean="0">
              <a:latin typeface="Arial Black" panose="020B0A04020102020204" pitchFamily="34" charset="0"/>
            </a:endParaRP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А) кукуруза;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Б) рис;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В) фасоль;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Г) картофель;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Д) табак</a:t>
            </a:r>
            <a:r>
              <a:rPr lang="ru-RU" b="1" dirty="0" smtClean="0">
                <a:latin typeface="Arial Black" panose="020B0A04020102020204" pitchFamily="34" charset="0"/>
              </a:rPr>
              <a:t>  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270" y="1381736"/>
            <a:ext cx="3910219" cy="446882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358396" y="3845632"/>
            <a:ext cx="114752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4. Ремесло:</a:t>
            </a:r>
          </a:p>
          <a:p>
            <a:pPr algn="just"/>
            <a:endParaRPr lang="ru-RU" b="1" dirty="0">
              <a:latin typeface="Arial Black" panose="020B0A04020102020204" pitchFamily="34" charset="0"/>
            </a:endParaRP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А) предметы быта;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Б) одежда и обувь;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В) жилища;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Г) оружие;</a:t>
            </a:r>
          </a:p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Д) каноэ и пирога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2" name="Рисунок 11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469" y="1158354"/>
            <a:ext cx="6792273" cy="491558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99711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4626" y="-49866"/>
            <a:ext cx="690274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Религия у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917" y="1203365"/>
            <a:ext cx="4944165" cy="526806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623916" y="676777"/>
            <a:ext cx="4944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ВЕЛИКИЙ ДУХ (МАНИТУ)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1670647"/>
            <a:ext cx="2809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ЗЕМЛЯ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10650" y="1670647"/>
            <a:ext cx="2809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ВОДА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769" y="4594822"/>
            <a:ext cx="2809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ВОЗДУХ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10649" y="4779488"/>
            <a:ext cx="2809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ОГОНЬ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27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44626" y="-49866"/>
            <a:ext cx="690274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Религия у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2543" y="1076826"/>
            <a:ext cx="4944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ЗЕМЛЯ ЭТО ПАНЦИРЬ ЧЕРЕПАХИ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42" y="870763"/>
            <a:ext cx="3719695" cy="525934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172542" y="2129338"/>
            <a:ext cx="4944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ВИНДИГО 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996" y="985486"/>
            <a:ext cx="4553585" cy="502990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172541" y="3131105"/>
            <a:ext cx="4944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ИКТОМИ (паук сеятель раздоров)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747" y="1044056"/>
            <a:ext cx="4236642" cy="520077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5" name="Рисунок 14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017" y="1135062"/>
            <a:ext cx="3924810" cy="488032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172540" y="4183617"/>
            <a:ext cx="11386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КОКОПЕЛЛИ (задиристое и шаловливое доброе существо. с ним приходит весна)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066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thumb/4/4d/Peopling_of_America_through_Beringia.png/300px-Peopling_of_America_through_Beringi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002" y="543874"/>
            <a:ext cx="7273424" cy="577025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181" y="193820"/>
            <a:ext cx="414891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15 тыс. </a:t>
            </a:r>
            <a:r>
              <a:rPr lang="ru-RU" sz="3200" dirty="0" smtClean="0">
                <a:latin typeface="Arial Black" panose="020B0A04020102020204" pitchFamily="34" charset="0"/>
              </a:rPr>
              <a:t>лет назад через 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«Берингов пере-шеек» </a:t>
            </a:r>
            <a:r>
              <a:rPr lang="ru-RU" sz="3200" dirty="0" smtClean="0">
                <a:latin typeface="Arial Black" panose="020B0A04020102020204" pitchFamily="34" charset="0"/>
              </a:rPr>
              <a:t>жители Южной Сибири количеством от 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250</a:t>
            </a:r>
            <a:r>
              <a:rPr lang="ru-RU" sz="3200" dirty="0" smtClean="0">
                <a:latin typeface="Arial Black" panose="020B0A04020102020204" pitchFamily="34" charset="0"/>
              </a:rPr>
              <a:t> до </a:t>
            </a:r>
            <a:r>
              <a:rPr lang="ru-RU" sz="3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4000 человек</a:t>
            </a:r>
            <a:r>
              <a:rPr lang="ru-RU" sz="3200" dirty="0" smtClean="0">
                <a:latin typeface="Arial Black" panose="020B0A04020102020204" pitchFamily="34" charset="0"/>
              </a:rPr>
              <a:t> проникли на территорию Северной Америки и заселили её</a:t>
            </a:r>
            <a:endParaRPr lang="ru-RU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69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ult-lib.ru/images/myths-world/002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87534" cy="6911738"/>
          </a:xfrm>
          <a:prstGeom prst="rect">
            <a:avLst/>
          </a:prstGeom>
          <a:solidFill>
            <a:srgbClr val="00B050">
              <a:alpha val="50000"/>
            </a:srgbClr>
          </a:solidFill>
          <a:extLst/>
        </p:spPr>
      </p:pic>
      <p:sp>
        <p:nvSpPr>
          <p:cNvPr id="2" name="TextBox 1"/>
          <p:cNvSpPr txBox="1"/>
          <p:nvPr/>
        </p:nvSpPr>
        <p:spPr>
          <a:xfrm>
            <a:off x="0" y="0"/>
            <a:ext cx="1228753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>
                <a:solidFill>
                  <a:srgbClr val="0000CC"/>
                </a:solidFill>
                <a:latin typeface="Arial Black" panose="020B0A04020102020204" pitchFamily="34" charset="0"/>
              </a:rPr>
              <a:t>т</a:t>
            </a:r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ерритория расселения крупных индейских племен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Полилиния 3"/>
          <p:cNvSpPr/>
          <p:nvPr/>
        </p:nvSpPr>
        <p:spPr>
          <a:xfrm>
            <a:off x="7451678" y="4435522"/>
            <a:ext cx="1367733" cy="1091821"/>
          </a:xfrm>
          <a:custGeom>
            <a:avLst/>
            <a:gdLst>
              <a:gd name="connsiteX0" fmla="*/ 1091821 w 1367733"/>
              <a:gd name="connsiteY0" fmla="*/ 13648 h 1091821"/>
              <a:gd name="connsiteX1" fmla="*/ 982638 w 1367733"/>
              <a:gd name="connsiteY1" fmla="*/ 27296 h 1091821"/>
              <a:gd name="connsiteX2" fmla="*/ 941695 w 1367733"/>
              <a:gd name="connsiteY2" fmla="*/ 54591 h 1091821"/>
              <a:gd name="connsiteX3" fmla="*/ 887104 w 1367733"/>
              <a:gd name="connsiteY3" fmla="*/ 81887 h 1091821"/>
              <a:gd name="connsiteX4" fmla="*/ 805218 w 1367733"/>
              <a:gd name="connsiteY4" fmla="*/ 95535 h 1091821"/>
              <a:gd name="connsiteX5" fmla="*/ 682388 w 1367733"/>
              <a:gd name="connsiteY5" fmla="*/ 136478 h 1091821"/>
              <a:gd name="connsiteX6" fmla="*/ 600501 w 1367733"/>
              <a:gd name="connsiteY6" fmla="*/ 163774 h 1091821"/>
              <a:gd name="connsiteX7" fmla="*/ 477671 w 1367733"/>
              <a:gd name="connsiteY7" fmla="*/ 218365 h 1091821"/>
              <a:gd name="connsiteX8" fmla="*/ 272955 w 1367733"/>
              <a:gd name="connsiteY8" fmla="*/ 245660 h 1091821"/>
              <a:gd name="connsiteX9" fmla="*/ 232012 w 1367733"/>
              <a:gd name="connsiteY9" fmla="*/ 259308 h 1091821"/>
              <a:gd name="connsiteX10" fmla="*/ 177421 w 1367733"/>
              <a:gd name="connsiteY10" fmla="*/ 354842 h 1091821"/>
              <a:gd name="connsiteX11" fmla="*/ 150125 w 1367733"/>
              <a:gd name="connsiteY11" fmla="*/ 409433 h 1091821"/>
              <a:gd name="connsiteX12" fmla="*/ 95534 w 1367733"/>
              <a:gd name="connsiteY12" fmla="*/ 504968 h 1091821"/>
              <a:gd name="connsiteX13" fmla="*/ 68238 w 1367733"/>
              <a:gd name="connsiteY13" fmla="*/ 600502 h 1091821"/>
              <a:gd name="connsiteX14" fmla="*/ 54591 w 1367733"/>
              <a:gd name="connsiteY14" fmla="*/ 682388 h 1091821"/>
              <a:gd name="connsiteX15" fmla="*/ 27295 w 1367733"/>
              <a:gd name="connsiteY15" fmla="*/ 764275 h 1091821"/>
              <a:gd name="connsiteX16" fmla="*/ 0 w 1367733"/>
              <a:gd name="connsiteY16" fmla="*/ 887105 h 1091821"/>
              <a:gd name="connsiteX17" fmla="*/ 13647 w 1367733"/>
              <a:gd name="connsiteY17" fmla="*/ 1037230 h 1091821"/>
              <a:gd name="connsiteX18" fmla="*/ 68238 w 1367733"/>
              <a:gd name="connsiteY18" fmla="*/ 1064526 h 1091821"/>
              <a:gd name="connsiteX19" fmla="*/ 109182 w 1367733"/>
              <a:gd name="connsiteY19" fmla="*/ 1091821 h 1091821"/>
              <a:gd name="connsiteX20" fmla="*/ 464023 w 1367733"/>
              <a:gd name="connsiteY20" fmla="*/ 1064526 h 1091821"/>
              <a:gd name="connsiteX21" fmla="*/ 627797 w 1367733"/>
              <a:gd name="connsiteY21" fmla="*/ 982639 h 1091821"/>
              <a:gd name="connsiteX22" fmla="*/ 627797 w 1367733"/>
              <a:gd name="connsiteY22" fmla="*/ 982639 h 1091821"/>
              <a:gd name="connsiteX23" fmla="*/ 696035 w 1367733"/>
              <a:gd name="connsiteY23" fmla="*/ 968991 h 1091821"/>
              <a:gd name="connsiteX24" fmla="*/ 736979 w 1367733"/>
              <a:gd name="connsiteY24" fmla="*/ 955344 h 1091821"/>
              <a:gd name="connsiteX25" fmla="*/ 914400 w 1367733"/>
              <a:gd name="connsiteY25" fmla="*/ 887105 h 1091821"/>
              <a:gd name="connsiteX26" fmla="*/ 955343 w 1367733"/>
              <a:gd name="connsiteY26" fmla="*/ 859809 h 1091821"/>
              <a:gd name="connsiteX27" fmla="*/ 996286 w 1367733"/>
              <a:gd name="connsiteY27" fmla="*/ 846162 h 1091821"/>
              <a:gd name="connsiteX28" fmla="*/ 1132764 w 1367733"/>
              <a:gd name="connsiteY28" fmla="*/ 777923 h 1091821"/>
              <a:gd name="connsiteX29" fmla="*/ 1187355 w 1367733"/>
              <a:gd name="connsiteY29" fmla="*/ 696036 h 1091821"/>
              <a:gd name="connsiteX30" fmla="*/ 1255594 w 1367733"/>
              <a:gd name="connsiteY30" fmla="*/ 600502 h 1091821"/>
              <a:gd name="connsiteX31" fmla="*/ 1282889 w 1367733"/>
              <a:gd name="connsiteY31" fmla="*/ 518615 h 1091821"/>
              <a:gd name="connsiteX32" fmla="*/ 1310185 w 1367733"/>
              <a:gd name="connsiteY32" fmla="*/ 409433 h 1091821"/>
              <a:gd name="connsiteX33" fmla="*/ 1323832 w 1367733"/>
              <a:gd name="connsiteY33" fmla="*/ 368490 h 1091821"/>
              <a:gd name="connsiteX34" fmla="*/ 1351128 w 1367733"/>
              <a:gd name="connsiteY34" fmla="*/ 327547 h 1091821"/>
              <a:gd name="connsiteX35" fmla="*/ 1337480 w 1367733"/>
              <a:gd name="connsiteY35" fmla="*/ 136478 h 1091821"/>
              <a:gd name="connsiteX36" fmla="*/ 1282889 w 1367733"/>
              <a:gd name="connsiteY36" fmla="*/ 54591 h 1091821"/>
              <a:gd name="connsiteX37" fmla="*/ 1201003 w 1367733"/>
              <a:gd name="connsiteY37" fmla="*/ 27296 h 1091821"/>
              <a:gd name="connsiteX38" fmla="*/ 1146412 w 1367733"/>
              <a:gd name="connsiteY38" fmla="*/ 0 h 1091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67733" h="1091821">
                <a:moveTo>
                  <a:pt x="1091821" y="13648"/>
                </a:moveTo>
                <a:cubicBezTo>
                  <a:pt x="1055427" y="18197"/>
                  <a:pt x="1018023" y="17646"/>
                  <a:pt x="982638" y="27296"/>
                </a:cubicBezTo>
                <a:cubicBezTo>
                  <a:pt x="966814" y="31612"/>
                  <a:pt x="955936" y="46453"/>
                  <a:pt x="941695" y="54591"/>
                </a:cubicBezTo>
                <a:cubicBezTo>
                  <a:pt x="924031" y="64685"/>
                  <a:pt x="906591" y="76041"/>
                  <a:pt x="887104" y="81887"/>
                </a:cubicBezTo>
                <a:cubicBezTo>
                  <a:pt x="860599" y="89839"/>
                  <a:pt x="832064" y="88824"/>
                  <a:pt x="805218" y="95535"/>
                </a:cubicBezTo>
                <a:cubicBezTo>
                  <a:pt x="805197" y="95540"/>
                  <a:pt x="702870" y="129651"/>
                  <a:pt x="682388" y="136478"/>
                </a:cubicBezTo>
                <a:cubicBezTo>
                  <a:pt x="682387" y="136478"/>
                  <a:pt x="600502" y="163773"/>
                  <a:pt x="600501" y="163774"/>
                </a:cubicBezTo>
                <a:cubicBezTo>
                  <a:pt x="552285" y="195918"/>
                  <a:pt x="545883" y="205372"/>
                  <a:pt x="477671" y="218365"/>
                </a:cubicBezTo>
                <a:cubicBezTo>
                  <a:pt x="410044" y="231246"/>
                  <a:pt x="341194" y="236562"/>
                  <a:pt x="272955" y="245660"/>
                </a:cubicBezTo>
                <a:cubicBezTo>
                  <a:pt x="259307" y="250209"/>
                  <a:pt x="243064" y="250098"/>
                  <a:pt x="232012" y="259308"/>
                </a:cubicBezTo>
                <a:cubicBezTo>
                  <a:pt x="184313" y="299057"/>
                  <a:pt x="197074" y="308985"/>
                  <a:pt x="177421" y="354842"/>
                </a:cubicBezTo>
                <a:cubicBezTo>
                  <a:pt x="169407" y="373542"/>
                  <a:pt x="160219" y="391769"/>
                  <a:pt x="150125" y="409433"/>
                </a:cubicBezTo>
                <a:cubicBezTo>
                  <a:pt x="110963" y="477965"/>
                  <a:pt x="130884" y="422484"/>
                  <a:pt x="95534" y="504968"/>
                </a:cubicBezTo>
                <a:cubicBezTo>
                  <a:pt x="85778" y="527732"/>
                  <a:pt x="72567" y="578858"/>
                  <a:pt x="68238" y="600502"/>
                </a:cubicBezTo>
                <a:cubicBezTo>
                  <a:pt x="62811" y="627636"/>
                  <a:pt x="61302" y="655542"/>
                  <a:pt x="54591" y="682388"/>
                </a:cubicBezTo>
                <a:cubicBezTo>
                  <a:pt x="47613" y="710301"/>
                  <a:pt x="34273" y="736362"/>
                  <a:pt x="27295" y="764275"/>
                </a:cubicBezTo>
                <a:cubicBezTo>
                  <a:pt x="8021" y="841370"/>
                  <a:pt x="17325" y="800473"/>
                  <a:pt x="0" y="887105"/>
                </a:cubicBezTo>
                <a:cubicBezTo>
                  <a:pt x="4549" y="937147"/>
                  <a:pt x="-4391" y="990331"/>
                  <a:pt x="13647" y="1037230"/>
                </a:cubicBezTo>
                <a:cubicBezTo>
                  <a:pt x="20950" y="1056219"/>
                  <a:pt x="50574" y="1054432"/>
                  <a:pt x="68238" y="1064526"/>
                </a:cubicBezTo>
                <a:cubicBezTo>
                  <a:pt x="82480" y="1072664"/>
                  <a:pt x="95534" y="1082723"/>
                  <a:pt x="109182" y="1091821"/>
                </a:cubicBezTo>
                <a:cubicBezTo>
                  <a:pt x="227462" y="1082723"/>
                  <a:pt x="346309" y="1079240"/>
                  <a:pt x="464023" y="1064526"/>
                </a:cubicBezTo>
                <a:cubicBezTo>
                  <a:pt x="533566" y="1055833"/>
                  <a:pt x="571529" y="1020151"/>
                  <a:pt x="627797" y="982639"/>
                </a:cubicBezTo>
                <a:lnTo>
                  <a:pt x="627797" y="982639"/>
                </a:lnTo>
                <a:cubicBezTo>
                  <a:pt x="650543" y="978090"/>
                  <a:pt x="673531" y="974617"/>
                  <a:pt x="696035" y="968991"/>
                </a:cubicBezTo>
                <a:cubicBezTo>
                  <a:pt x="709992" y="965502"/>
                  <a:pt x="723552" y="960508"/>
                  <a:pt x="736979" y="955344"/>
                </a:cubicBezTo>
                <a:cubicBezTo>
                  <a:pt x="931786" y="880419"/>
                  <a:pt x="813769" y="920649"/>
                  <a:pt x="914400" y="887105"/>
                </a:cubicBezTo>
                <a:cubicBezTo>
                  <a:pt x="928048" y="878006"/>
                  <a:pt x="940672" y="867144"/>
                  <a:pt x="955343" y="859809"/>
                </a:cubicBezTo>
                <a:cubicBezTo>
                  <a:pt x="968210" y="853375"/>
                  <a:pt x="983710" y="853148"/>
                  <a:pt x="996286" y="846162"/>
                </a:cubicBezTo>
                <a:cubicBezTo>
                  <a:pt x="1129235" y="772303"/>
                  <a:pt x="1026075" y="804596"/>
                  <a:pt x="1132764" y="777923"/>
                </a:cubicBezTo>
                <a:cubicBezTo>
                  <a:pt x="1210378" y="700307"/>
                  <a:pt x="1147853" y="775041"/>
                  <a:pt x="1187355" y="696036"/>
                </a:cubicBezTo>
                <a:cubicBezTo>
                  <a:pt x="1197335" y="676075"/>
                  <a:pt x="1246317" y="612871"/>
                  <a:pt x="1255594" y="600502"/>
                </a:cubicBezTo>
                <a:cubicBezTo>
                  <a:pt x="1264692" y="573206"/>
                  <a:pt x="1275911" y="546528"/>
                  <a:pt x="1282889" y="518615"/>
                </a:cubicBezTo>
                <a:cubicBezTo>
                  <a:pt x="1291988" y="482221"/>
                  <a:pt x="1298323" y="445022"/>
                  <a:pt x="1310185" y="409433"/>
                </a:cubicBezTo>
                <a:cubicBezTo>
                  <a:pt x="1314734" y="395785"/>
                  <a:pt x="1317398" y="381357"/>
                  <a:pt x="1323832" y="368490"/>
                </a:cubicBezTo>
                <a:cubicBezTo>
                  <a:pt x="1331167" y="353819"/>
                  <a:pt x="1342029" y="341195"/>
                  <a:pt x="1351128" y="327547"/>
                </a:cubicBezTo>
                <a:cubicBezTo>
                  <a:pt x="1371645" y="245479"/>
                  <a:pt x="1379296" y="247986"/>
                  <a:pt x="1337480" y="136478"/>
                </a:cubicBezTo>
                <a:cubicBezTo>
                  <a:pt x="1325961" y="105761"/>
                  <a:pt x="1314011" y="64965"/>
                  <a:pt x="1282889" y="54591"/>
                </a:cubicBezTo>
                <a:lnTo>
                  <a:pt x="1201003" y="27296"/>
                </a:lnTo>
                <a:cubicBezTo>
                  <a:pt x="1153956" y="11614"/>
                  <a:pt x="1170231" y="23821"/>
                  <a:pt x="1146412" y="0"/>
                </a:cubicBezTo>
              </a:path>
            </a:pathLst>
          </a:cu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8638520" y="3639960"/>
            <a:ext cx="1638244" cy="1491598"/>
          </a:xfrm>
          <a:custGeom>
            <a:avLst/>
            <a:gdLst>
              <a:gd name="connsiteX0" fmla="*/ 1447176 w 1638244"/>
              <a:gd name="connsiteY0" fmla="*/ 181413 h 1491598"/>
              <a:gd name="connsiteX1" fmla="*/ 1269755 w 1638244"/>
              <a:gd name="connsiteY1" fmla="*/ 126822 h 1491598"/>
              <a:gd name="connsiteX2" fmla="*/ 1187868 w 1638244"/>
              <a:gd name="connsiteY2" fmla="*/ 113174 h 1491598"/>
              <a:gd name="connsiteX3" fmla="*/ 1119629 w 1638244"/>
              <a:gd name="connsiteY3" fmla="*/ 99527 h 1491598"/>
              <a:gd name="connsiteX4" fmla="*/ 1078686 w 1638244"/>
              <a:gd name="connsiteY4" fmla="*/ 85879 h 1491598"/>
              <a:gd name="connsiteX5" fmla="*/ 969504 w 1638244"/>
              <a:gd name="connsiteY5" fmla="*/ 58583 h 1491598"/>
              <a:gd name="connsiteX6" fmla="*/ 928561 w 1638244"/>
              <a:gd name="connsiteY6" fmla="*/ 44936 h 1491598"/>
              <a:gd name="connsiteX7" fmla="*/ 833026 w 1638244"/>
              <a:gd name="connsiteY7" fmla="*/ 31288 h 1491598"/>
              <a:gd name="connsiteX8" fmla="*/ 764787 w 1638244"/>
              <a:gd name="connsiteY8" fmla="*/ 3992 h 1491598"/>
              <a:gd name="connsiteX9" fmla="*/ 382650 w 1638244"/>
              <a:gd name="connsiteY9" fmla="*/ 31288 h 1491598"/>
              <a:gd name="connsiteX10" fmla="*/ 300764 w 1638244"/>
              <a:gd name="connsiteY10" fmla="*/ 44936 h 1491598"/>
              <a:gd name="connsiteX11" fmla="*/ 218877 w 1638244"/>
              <a:gd name="connsiteY11" fmla="*/ 72231 h 1491598"/>
              <a:gd name="connsiteX12" fmla="*/ 164286 w 1638244"/>
              <a:gd name="connsiteY12" fmla="*/ 113174 h 1491598"/>
              <a:gd name="connsiteX13" fmla="*/ 82399 w 1638244"/>
              <a:gd name="connsiteY13" fmla="*/ 208709 h 1491598"/>
              <a:gd name="connsiteX14" fmla="*/ 41456 w 1638244"/>
              <a:gd name="connsiteY14" fmla="*/ 345186 h 1491598"/>
              <a:gd name="connsiteX15" fmla="*/ 14161 w 1638244"/>
              <a:gd name="connsiteY15" fmla="*/ 549903 h 1491598"/>
              <a:gd name="connsiteX16" fmla="*/ 513 w 1638244"/>
              <a:gd name="connsiteY16" fmla="*/ 590846 h 1491598"/>
              <a:gd name="connsiteX17" fmla="*/ 14161 w 1638244"/>
              <a:gd name="connsiteY17" fmla="*/ 809210 h 1491598"/>
              <a:gd name="connsiteX18" fmla="*/ 96047 w 1638244"/>
              <a:gd name="connsiteY18" fmla="*/ 863801 h 1491598"/>
              <a:gd name="connsiteX19" fmla="*/ 136990 w 1638244"/>
              <a:gd name="connsiteY19" fmla="*/ 891097 h 1491598"/>
              <a:gd name="connsiteX20" fmla="*/ 246173 w 1638244"/>
              <a:gd name="connsiteY20" fmla="*/ 918392 h 1491598"/>
              <a:gd name="connsiteX21" fmla="*/ 287116 w 1638244"/>
              <a:gd name="connsiteY21" fmla="*/ 959336 h 1491598"/>
              <a:gd name="connsiteX22" fmla="*/ 328059 w 1638244"/>
              <a:gd name="connsiteY22" fmla="*/ 1123109 h 1491598"/>
              <a:gd name="connsiteX23" fmla="*/ 382650 w 1638244"/>
              <a:gd name="connsiteY23" fmla="*/ 1245939 h 1491598"/>
              <a:gd name="connsiteX24" fmla="*/ 409946 w 1638244"/>
              <a:gd name="connsiteY24" fmla="*/ 1341473 h 1491598"/>
              <a:gd name="connsiteX25" fmla="*/ 437241 w 1638244"/>
              <a:gd name="connsiteY25" fmla="*/ 1382416 h 1491598"/>
              <a:gd name="connsiteX26" fmla="*/ 560071 w 1638244"/>
              <a:gd name="connsiteY26" fmla="*/ 1491598 h 1491598"/>
              <a:gd name="connsiteX27" fmla="*/ 792083 w 1638244"/>
              <a:gd name="connsiteY27" fmla="*/ 1477950 h 1491598"/>
              <a:gd name="connsiteX28" fmla="*/ 833026 w 1638244"/>
              <a:gd name="connsiteY28" fmla="*/ 1437007 h 1491598"/>
              <a:gd name="connsiteX29" fmla="*/ 914913 w 1638244"/>
              <a:gd name="connsiteY29" fmla="*/ 1368768 h 1491598"/>
              <a:gd name="connsiteX30" fmla="*/ 969504 w 1638244"/>
              <a:gd name="connsiteY30" fmla="*/ 1273234 h 1491598"/>
              <a:gd name="connsiteX31" fmla="*/ 1010447 w 1638244"/>
              <a:gd name="connsiteY31" fmla="*/ 1232291 h 1491598"/>
              <a:gd name="connsiteX32" fmla="*/ 1037743 w 1638244"/>
              <a:gd name="connsiteY32" fmla="*/ 1177700 h 1491598"/>
              <a:gd name="connsiteX33" fmla="*/ 1078686 w 1638244"/>
              <a:gd name="connsiteY33" fmla="*/ 1123109 h 1491598"/>
              <a:gd name="connsiteX34" fmla="*/ 1119629 w 1638244"/>
              <a:gd name="connsiteY34" fmla="*/ 1027574 h 1491598"/>
              <a:gd name="connsiteX35" fmla="*/ 1133277 w 1638244"/>
              <a:gd name="connsiteY35" fmla="*/ 986631 h 1491598"/>
              <a:gd name="connsiteX36" fmla="*/ 1215164 w 1638244"/>
              <a:gd name="connsiteY36" fmla="*/ 877449 h 1491598"/>
              <a:gd name="connsiteX37" fmla="*/ 1228811 w 1638244"/>
              <a:gd name="connsiteY37" fmla="*/ 822858 h 1491598"/>
              <a:gd name="connsiteX38" fmla="*/ 1310698 w 1638244"/>
              <a:gd name="connsiteY38" fmla="*/ 768267 h 1491598"/>
              <a:gd name="connsiteX39" fmla="*/ 1392584 w 1638244"/>
              <a:gd name="connsiteY39" fmla="*/ 700028 h 1491598"/>
              <a:gd name="connsiteX40" fmla="*/ 1488119 w 1638244"/>
              <a:gd name="connsiteY40" fmla="*/ 631789 h 1491598"/>
              <a:gd name="connsiteX41" fmla="*/ 1529062 w 1638244"/>
              <a:gd name="connsiteY41" fmla="*/ 618141 h 1491598"/>
              <a:gd name="connsiteX42" fmla="*/ 1610949 w 1638244"/>
              <a:gd name="connsiteY42" fmla="*/ 549903 h 1491598"/>
              <a:gd name="connsiteX43" fmla="*/ 1638244 w 1638244"/>
              <a:gd name="connsiteY43" fmla="*/ 508959 h 1491598"/>
              <a:gd name="connsiteX44" fmla="*/ 1624596 w 1638244"/>
              <a:gd name="connsiteY44" fmla="*/ 358834 h 1491598"/>
              <a:gd name="connsiteX45" fmla="*/ 1597301 w 1638244"/>
              <a:gd name="connsiteY45" fmla="*/ 317891 h 1491598"/>
              <a:gd name="connsiteX46" fmla="*/ 1515414 w 1638244"/>
              <a:gd name="connsiteY46" fmla="*/ 181413 h 1491598"/>
              <a:gd name="connsiteX47" fmla="*/ 1460823 w 1638244"/>
              <a:gd name="connsiteY47" fmla="*/ 154118 h 1491598"/>
              <a:gd name="connsiteX48" fmla="*/ 1447176 w 1638244"/>
              <a:gd name="connsiteY48" fmla="*/ 181413 h 1491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638244" h="1491598">
                <a:moveTo>
                  <a:pt x="1447176" y="181413"/>
                </a:moveTo>
                <a:cubicBezTo>
                  <a:pt x="1415331" y="176864"/>
                  <a:pt x="1477240" y="195984"/>
                  <a:pt x="1269755" y="126822"/>
                </a:cubicBezTo>
                <a:cubicBezTo>
                  <a:pt x="1243503" y="118071"/>
                  <a:pt x="1215094" y="118124"/>
                  <a:pt x="1187868" y="113174"/>
                </a:cubicBezTo>
                <a:cubicBezTo>
                  <a:pt x="1165045" y="109025"/>
                  <a:pt x="1142133" y="105153"/>
                  <a:pt x="1119629" y="99527"/>
                </a:cubicBezTo>
                <a:cubicBezTo>
                  <a:pt x="1105673" y="96038"/>
                  <a:pt x="1092565" y="89664"/>
                  <a:pt x="1078686" y="85879"/>
                </a:cubicBezTo>
                <a:cubicBezTo>
                  <a:pt x="1042494" y="76008"/>
                  <a:pt x="1005093" y="70445"/>
                  <a:pt x="969504" y="58583"/>
                </a:cubicBezTo>
                <a:cubicBezTo>
                  <a:pt x="955856" y="54034"/>
                  <a:pt x="942667" y="47757"/>
                  <a:pt x="928561" y="44936"/>
                </a:cubicBezTo>
                <a:cubicBezTo>
                  <a:pt x="897017" y="38627"/>
                  <a:pt x="864871" y="35837"/>
                  <a:pt x="833026" y="31288"/>
                </a:cubicBezTo>
                <a:cubicBezTo>
                  <a:pt x="810280" y="22189"/>
                  <a:pt x="789270" y="4866"/>
                  <a:pt x="764787" y="3992"/>
                </a:cubicBezTo>
                <a:cubicBezTo>
                  <a:pt x="485923" y="-5968"/>
                  <a:pt x="540694" y="2552"/>
                  <a:pt x="382650" y="31288"/>
                </a:cubicBezTo>
                <a:cubicBezTo>
                  <a:pt x="355425" y="36238"/>
                  <a:pt x="327610" y="38225"/>
                  <a:pt x="300764" y="44936"/>
                </a:cubicBezTo>
                <a:cubicBezTo>
                  <a:pt x="272851" y="51914"/>
                  <a:pt x="218877" y="72231"/>
                  <a:pt x="218877" y="72231"/>
                </a:cubicBezTo>
                <a:cubicBezTo>
                  <a:pt x="200680" y="85879"/>
                  <a:pt x="181556" y="98371"/>
                  <a:pt x="164286" y="113174"/>
                </a:cubicBezTo>
                <a:cubicBezTo>
                  <a:pt x="124370" y="147388"/>
                  <a:pt x="114758" y="165565"/>
                  <a:pt x="82399" y="208709"/>
                </a:cubicBezTo>
                <a:cubicBezTo>
                  <a:pt x="49173" y="308390"/>
                  <a:pt x="62082" y="262682"/>
                  <a:pt x="41456" y="345186"/>
                </a:cubicBezTo>
                <a:cubicBezTo>
                  <a:pt x="34887" y="404306"/>
                  <a:pt x="27772" y="488652"/>
                  <a:pt x="14161" y="549903"/>
                </a:cubicBezTo>
                <a:cubicBezTo>
                  <a:pt x="11040" y="563946"/>
                  <a:pt x="5062" y="577198"/>
                  <a:pt x="513" y="590846"/>
                </a:cubicBezTo>
                <a:cubicBezTo>
                  <a:pt x="5062" y="663634"/>
                  <a:pt x="-9931" y="740374"/>
                  <a:pt x="14161" y="809210"/>
                </a:cubicBezTo>
                <a:cubicBezTo>
                  <a:pt x="24998" y="840173"/>
                  <a:pt x="68752" y="845604"/>
                  <a:pt x="96047" y="863801"/>
                </a:cubicBezTo>
                <a:cubicBezTo>
                  <a:pt x="109695" y="872900"/>
                  <a:pt x="121077" y="887119"/>
                  <a:pt x="136990" y="891097"/>
                </a:cubicBezTo>
                <a:lnTo>
                  <a:pt x="246173" y="918392"/>
                </a:lnTo>
                <a:cubicBezTo>
                  <a:pt x="259821" y="932040"/>
                  <a:pt x="278484" y="942073"/>
                  <a:pt x="287116" y="959336"/>
                </a:cubicBezTo>
                <a:cubicBezTo>
                  <a:pt x="313489" y="1012083"/>
                  <a:pt x="313025" y="1067985"/>
                  <a:pt x="328059" y="1123109"/>
                </a:cubicBezTo>
                <a:cubicBezTo>
                  <a:pt x="350547" y="1205562"/>
                  <a:pt x="345094" y="1189603"/>
                  <a:pt x="382650" y="1245939"/>
                </a:cubicBezTo>
                <a:cubicBezTo>
                  <a:pt x="387023" y="1263432"/>
                  <a:pt x="400156" y="1321893"/>
                  <a:pt x="409946" y="1341473"/>
                </a:cubicBezTo>
                <a:cubicBezTo>
                  <a:pt x="417281" y="1356144"/>
                  <a:pt x="426344" y="1370157"/>
                  <a:pt x="437241" y="1382416"/>
                </a:cubicBezTo>
                <a:cubicBezTo>
                  <a:pt x="505230" y="1458904"/>
                  <a:pt x="497843" y="1450113"/>
                  <a:pt x="560071" y="1491598"/>
                </a:cubicBezTo>
                <a:cubicBezTo>
                  <a:pt x="637408" y="1487049"/>
                  <a:pt x="716116" y="1493143"/>
                  <a:pt x="792083" y="1477950"/>
                </a:cubicBezTo>
                <a:cubicBezTo>
                  <a:pt x="811009" y="1474165"/>
                  <a:pt x="818199" y="1449363"/>
                  <a:pt x="833026" y="1437007"/>
                </a:cubicBezTo>
                <a:cubicBezTo>
                  <a:pt x="947023" y="1342011"/>
                  <a:pt x="795307" y="1488377"/>
                  <a:pt x="914913" y="1368768"/>
                </a:cubicBezTo>
                <a:cubicBezTo>
                  <a:pt x="932904" y="1314797"/>
                  <a:pt x="924437" y="1325813"/>
                  <a:pt x="969504" y="1273234"/>
                </a:cubicBezTo>
                <a:cubicBezTo>
                  <a:pt x="982065" y="1258580"/>
                  <a:pt x="999229" y="1247997"/>
                  <a:pt x="1010447" y="1232291"/>
                </a:cubicBezTo>
                <a:cubicBezTo>
                  <a:pt x="1022272" y="1215736"/>
                  <a:pt x="1026960" y="1194952"/>
                  <a:pt x="1037743" y="1177700"/>
                </a:cubicBezTo>
                <a:cubicBezTo>
                  <a:pt x="1049798" y="1158411"/>
                  <a:pt x="1065038" y="1141306"/>
                  <a:pt x="1078686" y="1123109"/>
                </a:cubicBezTo>
                <a:cubicBezTo>
                  <a:pt x="1107090" y="1009496"/>
                  <a:pt x="1072505" y="1121823"/>
                  <a:pt x="1119629" y="1027574"/>
                </a:cubicBezTo>
                <a:cubicBezTo>
                  <a:pt x="1126063" y="1014707"/>
                  <a:pt x="1125553" y="998768"/>
                  <a:pt x="1133277" y="986631"/>
                </a:cubicBezTo>
                <a:cubicBezTo>
                  <a:pt x="1157701" y="948251"/>
                  <a:pt x="1215164" y="877449"/>
                  <a:pt x="1215164" y="877449"/>
                </a:cubicBezTo>
                <a:cubicBezTo>
                  <a:pt x="1219713" y="859252"/>
                  <a:pt x="1216459" y="836974"/>
                  <a:pt x="1228811" y="822858"/>
                </a:cubicBezTo>
                <a:cubicBezTo>
                  <a:pt x="1250413" y="798170"/>
                  <a:pt x="1310698" y="768267"/>
                  <a:pt x="1310698" y="768267"/>
                </a:cubicBezTo>
                <a:cubicBezTo>
                  <a:pt x="1357254" y="698432"/>
                  <a:pt x="1313429" y="749500"/>
                  <a:pt x="1392584" y="700028"/>
                </a:cubicBezTo>
                <a:cubicBezTo>
                  <a:pt x="1417297" y="684582"/>
                  <a:pt x="1459258" y="646220"/>
                  <a:pt x="1488119" y="631789"/>
                </a:cubicBezTo>
                <a:cubicBezTo>
                  <a:pt x="1500986" y="625355"/>
                  <a:pt x="1516195" y="624575"/>
                  <a:pt x="1529062" y="618141"/>
                </a:cubicBezTo>
                <a:cubicBezTo>
                  <a:pt x="1559734" y="602805"/>
                  <a:pt x="1589390" y="575774"/>
                  <a:pt x="1610949" y="549903"/>
                </a:cubicBezTo>
                <a:cubicBezTo>
                  <a:pt x="1621450" y="537302"/>
                  <a:pt x="1629146" y="522607"/>
                  <a:pt x="1638244" y="508959"/>
                </a:cubicBezTo>
                <a:cubicBezTo>
                  <a:pt x="1633695" y="458917"/>
                  <a:pt x="1635124" y="407967"/>
                  <a:pt x="1624596" y="358834"/>
                </a:cubicBezTo>
                <a:cubicBezTo>
                  <a:pt x="1621159" y="342796"/>
                  <a:pt x="1605439" y="332132"/>
                  <a:pt x="1597301" y="317891"/>
                </a:cubicBezTo>
                <a:cubicBezTo>
                  <a:pt x="1579626" y="286959"/>
                  <a:pt x="1542121" y="194766"/>
                  <a:pt x="1515414" y="181413"/>
                </a:cubicBezTo>
                <a:cubicBezTo>
                  <a:pt x="1497217" y="172315"/>
                  <a:pt x="1479713" y="161674"/>
                  <a:pt x="1460823" y="154118"/>
                </a:cubicBezTo>
                <a:cubicBezTo>
                  <a:pt x="1456599" y="152429"/>
                  <a:pt x="1479021" y="185962"/>
                  <a:pt x="1447176" y="181413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138974" y="3363711"/>
            <a:ext cx="1637742" cy="1044516"/>
          </a:xfrm>
          <a:custGeom>
            <a:avLst/>
            <a:gdLst>
              <a:gd name="connsiteX0" fmla="*/ 1460322 w 1637742"/>
              <a:gd name="connsiteY0" fmla="*/ 212002 h 1044516"/>
              <a:gd name="connsiteX1" fmla="*/ 1201014 w 1637742"/>
              <a:gd name="connsiteY1" fmla="*/ 184707 h 1044516"/>
              <a:gd name="connsiteX2" fmla="*/ 969002 w 1637742"/>
              <a:gd name="connsiteY2" fmla="*/ 171059 h 1044516"/>
              <a:gd name="connsiteX3" fmla="*/ 887116 w 1637742"/>
              <a:gd name="connsiteY3" fmla="*/ 143764 h 1044516"/>
              <a:gd name="connsiteX4" fmla="*/ 750638 w 1637742"/>
              <a:gd name="connsiteY4" fmla="*/ 116468 h 1044516"/>
              <a:gd name="connsiteX5" fmla="*/ 709695 w 1637742"/>
              <a:gd name="connsiteY5" fmla="*/ 102820 h 1044516"/>
              <a:gd name="connsiteX6" fmla="*/ 614160 w 1637742"/>
              <a:gd name="connsiteY6" fmla="*/ 61877 h 1044516"/>
              <a:gd name="connsiteX7" fmla="*/ 545922 w 1637742"/>
              <a:gd name="connsiteY7" fmla="*/ 34582 h 1044516"/>
              <a:gd name="connsiteX8" fmla="*/ 313910 w 1637742"/>
              <a:gd name="connsiteY8" fmla="*/ 20934 h 1044516"/>
              <a:gd name="connsiteX9" fmla="*/ 40954 w 1637742"/>
              <a:gd name="connsiteY9" fmla="*/ 34582 h 1044516"/>
              <a:gd name="connsiteX10" fmla="*/ 13659 w 1637742"/>
              <a:gd name="connsiteY10" fmla="*/ 75525 h 1044516"/>
              <a:gd name="connsiteX11" fmla="*/ 11 w 1637742"/>
              <a:gd name="connsiteY11" fmla="*/ 130116 h 1044516"/>
              <a:gd name="connsiteX12" fmla="*/ 27307 w 1637742"/>
              <a:gd name="connsiteY12" fmla="*/ 730617 h 1044516"/>
              <a:gd name="connsiteX13" fmla="*/ 109193 w 1637742"/>
              <a:gd name="connsiteY13" fmla="*/ 880743 h 1044516"/>
              <a:gd name="connsiteX14" fmla="*/ 204727 w 1637742"/>
              <a:gd name="connsiteY14" fmla="*/ 921686 h 1044516"/>
              <a:gd name="connsiteX15" fmla="*/ 327557 w 1637742"/>
              <a:gd name="connsiteY15" fmla="*/ 962629 h 1044516"/>
              <a:gd name="connsiteX16" fmla="*/ 504978 w 1637742"/>
              <a:gd name="connsiteY16" fmla="*/ 1017220 h 1044516"/>
              <a:gd name="connsiteX17" fmla="*/ 777933 w 1637742"/>
              <a:gd name="connsiteY17" fmla="*/ 1044516 h 1044516"/>
              <a:gd name="connsiteX18" fmla="*/ 1201014 w 1637742"/>
              <a:gd name="connsiteY18" fmla="*/ 1030868 h 1044516"/>
              <a:gd name="connsiteX19" fmla="*/ 1241957 w 1637742"/>
              <a:gd name="connsiteY19" fmla="*/ 1017220 h 1044516"/>
              <a:gd name="connsiteX20" fmla="*/ 1282901 w 1637742"/>
              <a:gd name="connsiteY20" fmla="*/ 976277 h 1044516"/>
              <a:gd name="connsiteX21" fmla="*/ 1323844 w 1637742"/>
              <a:gd name="connsiteY21" fmla="*/ 948982 h 1044516"/>
              <a:gd name="connsiteX22" fmla="*/ 1351139 w 1637742"/>
              <a:gd name="connsiteY22" fmla="*/ 908038 h 1044516"/>
              <a:gd name="connsiteX23" fmla="*/ 1460322 w 1637742"/>
              <a:gd name="connsiteY23" fmla="*/ 757913 h 1044516"/>
              <a:gd name="connsiteX24" fmla="*/ 1514913 w 1637742"/>
              <a:gd name="connsiteY24" fmla="*/ 635083 h 1044516"/>
              <a:gd name="connsiteX25" fmla="*/ 1596799 w 1637742"/>
              <a:gd name="connsiteY25" fmla="*/ 471310 h 1044516"/>
              <a:gd name="connsiteX26" fmla="*/ 1624095 w 1637742"/>
              <a:gd name="connsiteY26" fmla="*/ 430367 h 1044516"/>
              <a:gd name="connsiteX27" fmla="*/ 1637742 w 1637742"/>
              <a:gd name="connsiteY27" fmla="*/ 389423 h 1044516"/>
              <a:gd name="connsiteX28" fmla="*/ 1583151 w 1637742"/>
              <a:gd name="connsiteY28" fmla="*/ 280241 h 1044516"/>
              <a:gd name="connsiteX29" fmla="*/ 1542208 w 1637742"/>
              <a:gd name="connsiteY29" fmla="*/ 266593 h 1044516"/>
              <a:gd name="connsiteX30" fmla="*/ 1501265 w 1637742"/>
              <a:gd name="connsiteY30" fmla="*/ 239298 h 1044516"/>
              <a:gd name="connsiteX31" fmla="*/ 1460322 w 1637742"/>
              <a:gd name="connsiteY31" fmla="*/ 212002 h 1044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37742" h="1044516">
                <a:moveTo>
                  <a:pt x="1460322" y="212002"/>
                </a:moveTo>
                <a:cubicBezTo>
                  <a:pt x="1410280" y="202903"/>
                  <a:pt x="1287627" y="191925"/>
                  <a:pt x="1201014" y="184707"/>
                </a:cubicBezTo>
                <a:cubicBezTo>
                  <a:pt x="1123811" y="178273"/>
                  <a:pt x="1045822" y="181079"/>
                  <a:pt x="969002" y="171059"/>
                </a:cubicBezTo>
                <a:cubicBezTo>
                  <a:pt x="940472" y="167338"/>
                  <a:pt x="915496" y="148494"/>
                  <a:pt x="887116" y="143764"/>
                </a:cubicBezTo>
                <a:cubicBezTo>
                  <a:pt x="822770" y="133040"/>
                  <a:pt x="807644" y="132756"/>
                  <a:pt x="750638" y="116468"/>
                </a:cubicBezTo>
                <a:cubicBezTo>
                  <a:pt x="736806" y="112516"/>
                  <a:pt x="722918" y="108487"/>
                  <a:pt x="709695" y="102820"/>
                </a:cubicBezTo>
                <a:cubicBezTo>
                  <a:pt x="486043" y="6969"/>
                  <a:pt x="784853" y="125886"/>
                  <a:pt x="614160" y="61877"/>
                </a:cubicBezTo>
                <a:cubicBezTo>
                  <a:pt x="591222" y="53275"/>
                  <a:pt x="570196" y="37892"/>
                  <a:pt x="545922" y="34582"/>
                </a:cubicBezTo>
                <a:cubicBezTo>
                  <a:pt x="469161" y="24115"/>
                  <a:pt x="391247" y="25483"/>
                  <a:pt x="313910" y="20934"/>
                </a:cubicBezTo>
                <a:cubicBezTo>
                  <a:pt x="205695" y="-6120"/>
                  <a:pt x="209334" y="-12190"/>
                  <a:pt x="40954" y="34582"/>
                </a:cubicBezTo>
                <a:cubicBezTo>
                  <a:pt x="25150" y="38972"/>
                  <a:pt x="22757" y="61877"/>
                  <a:pt x="13659" y="75525"/>
                </a:cubicBezTo>
                <a:cubicBezTo>
                  <a:pt x="9110" y="93722"/>
                  <a:pt x="-380" y="111363"/>
                  <a:pt x="11" y="130116"/>
                </a:cubicBezTo>
                <a:cubicBezTo>
                  <a:pt x="4185" y="330446"/>
                  <a:pt x="11004" y="530908"/>
                  <a:pt x="27307" y="730617"/>
                </a:cubicBezTo>
                <a:cubicBezTo>
                  <a:pt x="29892" y="762289"/>
                  <a:pt x="90415" y="868224"/>
                  <a:pt x="109193" y="880743"/>
                </a:cubicBezTo>
                <a:cubicBezTo>
                  <a:pt x="165743" y="918442"/>
                  <a:pt x="134223" y="904060"/>
                  <a:pt x="204727" y="921686"/>
                </a:cubicBezTo>
                <a:cubicBezTo>
                  <a:pt x="284347" y="974766"/>
                  <a:pt x="203087" y="928683"/>
                  <a:pt x="327557" y="962629"/>
                </a:cubicBezTo>
                <a:cubicBezTo>
                  <a:pt x="520887" y="1015355"/>
                  <a:pt x="233816" y="966378"/>
                  <a:pt x="504978" y="1017220"/>
                </a:cubicBezTo>
                <a:cubicBezTo>
                  <a:pt x="570397" y="1029486"/>
                  <a:pt x="724160" y="1040035"/>
                  <a:pt x="777933" y="1044516"/>
                </a:cubicBezTo>
                <a:cubicBezTo>
                  <a:pt x="918960" y="1039967"/>
                  <a:pt x="1060157" y="1039154"/>
                  <a:pt x="1201014" y="1030868"/>
                </a:cubicBezTo>
                <a:cubicBezTo>
                  <a:pt x="1215375" y="1030023"/>
                  <a:pt x="1229987" y="1025200"/>
                  <a:pt x="1241957" y="1017220"/>
                </a:cubicBezTo>
                <a:cubicBezTo>
                  <a:pt x="1258016" y="1006514"/>
                  <a:pt x="1268073" y="988633"/>
                  <a:pt x="1282901" y="976277"/>
                </a:cubicBezTo>
                <a:cubicBezTo>
                  <a:pt x="1295502" y="965777"/>
                  <a:pt x="1310196" y="958080"/>
                  <a:pt x="1323844" y="948982"/>
                </a:cubicBezTo>
                <a:cubicBezTo>
                  <a:pt x="1332942" y="935334"/>
                  <a:pt x="1341491" y="921303"/>
                  <a:pt x="1351139" y="908038"/>
                </a:cubicBezTo>
                <a:cubicBezTo>
                  <a:pt x="1473465" y="739838"/>
                  <a:pt x="1396759" y="853256"/>
                  <a:pt x="1460322" y="757913"/>
                </a:cubicBezTo>
                <a:cubicBezTo>
                  <a:pt x="1492804" y="660465"/>
                  <a:pt x="1471657" y="699966"/>
                  <a:pt x="1514913" y="635083"/>
                </a:cubicBezTo>
                <a:cubicBezTo>
                  <a:pt x="1552581" y="522076"/>
                  <a:pt x="1526248" y="577134"/>
                  <a:pt x="1596799" y="471310"/>
                </a:cubicBezTo>
                <a:lnTo>
                  <a:pt x="1624095" y="430367"/>
                </a:lnTo>
                <a:cubicBezTo>
                  <a:pt x="1628644" y="416719"/>
                  <a:pt x="1637742" y="403809"/>
                  <a:pt x="1637742" y="389423"/>
                </a:cubicBezTo>
                <a:cubicBezTo>
                  <a:pt x="1637742" y="336853"/>
                  <a:pt x="1625993" y="308802"/>
                  <a:pt x="1583151" y="280241"/>
                </a:cubicBezTo>
                <a:cubicBezTo>
                  <a:pt x="1571181" y="272261"/>
                  <a:pt x="1555075" y="273027"/>
                  <a:pt x="1542208" y="266593"/>
                </a:cubicBezTo>
                <a:cubicBezTo>
                  <a:pt x="1527537" y="259258"/>
                  <a:pt x="1513866" y="249799"/>
                  <a:pt x="1501265" y="239298"/>
                </a:cubicBezTo>
                <a:cubicBezTo>
                  <a:pt x="1486438" y="226942"/>
                  <a:pt x="1510364" y="221101"/>
                  <a:pt x="1460322" y="212002"/>
                </a:cubicBezTo>
                <a:close/>
              </a:path>
            </a:pathLst>
          </a:custGeom>
          <a:solidFill>
            <a:srgbClr val="00B05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6700984" y="5454393"/>
            <a:ext cx="2110576" cy="920144"/>
          </a:xfrm>
          <a:custGeom>
            <a:avLst/>
            <a:gdLst>
              <a:gd name="connsiteX0" fmla="*/ 2088174 w 2110576"/>
              <a:gd name="connsiteY0" fmla="*/ 100246 h 920144"/>
              <a:gd name="connsiteX1" fmla="*/ 1733332 w 2110576"/>
              <a:gd name="connsiteY1" fmla="*/ 86598 h 920144"/>
              <a:gd name="connsiteX2" fmla="*/ 1446729 w 2110576"/>
              <a:gd name="connsiteY2" fmla="*/ 59303 h 920144"/>
              <a:gd name="connsiteX3" fmla="*/ 832580 w 2110576"/>
              <a:gd name="connsiteY3" fmla="*/ 45655 h 920144"/>
              <a:gd name="connsiteX4" fmla="*/ 696103 w 2110576"/>
              <a:gd name="connsiteY4" fmla="*/ 86598 h 920144"/>
              <a:gd name="connsiteX5" fmla="*/ 477738 w 2110576"/>
              <a:gd name="connsiteY5" fmla="*/ 113894 h 920144"/>
              <a:gd name="connsiteX6" fmla="*/ 436795 w 2110576"/>
              <a:gd name="connsiteY6" fmla="*/ 141189 h 920144"/>
              <a:gd name="connsiteX7" fmla="*/ 300317 w 2110576"/>
              <a:gd name="connsiteY7" fmla="*/ 182132 h 920144"/>
              <a:gd name="connsiteX8" fmla="*/ 232079 w 2110576"/>
              <a:gd name="connsiteY8" fmla="*/ 209428 h 920144"/>
              <a:gd name="connsiteX9" fmla="*/ 191135 w 2110576"/>
              <a:gd name="connsiteY9" fmla="*/ 236723 h 920144"/>
              <a:gd name="connsiteX10" fmla="*/ 150192 w 2110576"/>
              <a:gd name="connsiteY10" fmla="*/ 250371 h 920144"/>
              <a:gd name="connsiteX11" fmla="*/ 68306 w 2110576"/>
              <a:gd name="connsiteY11" fmla="*/ 318610 h 920144"/>
              <a:gd name="connsiteX12" fmla="*/ 41010 w 2110576"/>
              <a:gd name="connsiteY12" fmla="*/ 359553 h 920144"/>
              <a:gd name="connsiteX13" fmla="*/ 27362 w 2110576"/>
              <a:gd name="connsiteY13" fmla="*/ 659804 h 920144"/>
              <a:gd name="connsiteX14" fmla="*/ 163840 w 2110576"/>
              <a:gd name="connsiteY14" fmla="*/ 768986 h 920144"/>
              <a:gd name="connsiteX15" fmla="*/ 286670 w 2110576"/>
              <a:gd name="connsiteY15" fmla="*/ 850873 h 920144"/>
              <a:gd name="connsiteX16" fmla="*/ 423147 w 2110576"/>
              <a:gd name="connsiteY16" fmla="*/ 878168 h 920144"/>
              <a:gd name="connsiteX17" fmla="*/ 559625 w 2110576"/>
              <a:gd name="connsiteY17" fmla="*/ 891816 h 920144"/>
              <a:gd name="connsiteX18" fmla="*/ 1064592 w 2110576"/>
              <a:gd name="connsiteY18" fmla="*/ 878168 h 920144"/>
              <a:gd name="connsiteX19" fmla="*/ 1146479 w 2110576"/>
              <a:gd name="connsiteY19" fmla="*/ 850873 h 920144"/>
              <a:gd name="connsiteX20" fmla="*/ 1378491 w 2110576"/>
              <a:gd name="connsiteY20" fmla="*/ 837225 h 920144"/>
              <a:gd name="connsiteX21" fmla="*/ 1433082 w 2110576"/>
              <a:gd name="connsiteY21" fmla="*/ 823577 h 920144"/>
              <a:gd name="connsiteX22" fmla="*/ 1528616 w 2110576"/>
              <a:gd name="connsiteY22" fmla="*/ 782634 h 920144"/>
              <a:gd name="connsiteX23" fmla="*/ 1678741 w 2110576"/>
              <a:gd name="connsiteY23" fmla="*/ 646156 h 920144"/>
              <a:gd name="connsiteX24" fmla="*/ 1719685 w 2110576"/>
              <a:gd name="connsiteY24" fmla="*/ 605213 h 920144"/>
              <a:gd name="connsiteX25" fmla="*/ 1760628 w 2110576"/>
              <a:gd name="connsiteY25" fmla="*/ 564270 h 920144"/>
              <a:gd name="connsiteX26" fmla="*/ 1883458 w 2110576"/>
              <a:gd name="connsiteY26" fmla="*/ 482383 h 920144"/>
              <a:gd name="connsiteX27" fmla="*/ 1924401 w 2110576"/>
              <a:gd name="connsiteY27" fmla="*/ 455088 h 920144"/>
              <a:gd name="connsiteX28" fmla="*/ 1965344 w 2110576"/>
              <a:gd name="connsiteY28" fmla="*/ 427792 h 920144"/>
              <a:gd name="connsiteX29" fmla="*/ 2006288 w 2110576"/>
              <a:gd name="connsiteY29" fmla="*/ 414144 h 920144"/>
              <a:gd name="connsiteX30" fmla="*/ 2088174 w 2110576"/>
              <a:gd name="connsiteY30" fmla="*/ 100246 h 920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110576" h="920144">
                <a:moveTo>
                  <a:pt x="2088174" y="100246"/>
                </a:moveTo>
                <a:cubicBezTo>
                  <a:pt x="2042681" y="45655"/>
                  <a:pt x="1851460" y="94138"/>
                  <a:pt x="1733332" y="86598"/>
                </a:cubicBezTo>
                <a:cubicBezTo>
                  <a:pt x="1637560" y="80485"/>
                  <a:pt x="1446729" y="59303"/>
                  <a:pt x="1446729" y="59303"/>
                </a:cubicBezTo>
                <a:cubicBezTo>
                  <a:pt x="1227590" y="-50268"/>
                  <a:pt x="1391117" y="20831"/>
                  <a:pt x="832580" y="45655"/>
                </a:cubicBezTo>
                <a:cubicBezTo>
                  <a:pt x="787858" y="47643"/>
                  <a:pt x="737829" y="81962"/>
                  <a:pt x="696103" y="86598"/>
                </a:cubicBezTo>
                <a:cubicBezTo>
                  <a:pt x="541301" y="103798"/>
                  <a:pt x="614054" y="94420"/>
                  <a:pt x="477738" y="113894"/>
                </a:cubicBezTo>
                <a:cubicBezTo>
                  <a:pt x="464090" y="122992"/>
                  <a:pt x="451466" y="133854"/>
                  <a:pt x="436795" y="141189"/>
                </a:cubicBezTo>
                <a:cubicBezTo>
                  <a:pt x="376941" y="171116"/>
                  <a:pt x="364246" y="169347"/>
                  <a:pt x="300317" y="182132"/>
                </a:cubicBezTo>
                <a:cubicBezTo>
                  <a:pt x="277571" y="191231"/>
                  <a:pt x="253991" y="198472"/>
                  <a:pt x="232079" y="209428"/>
                </a:cubicBezTo>
                <a:cubicBezTo>
                  <a:pt x="217408" y="216763"/>
                  <a:pt x="205806" y="229388"/>
                  <a:pt x="191135" y="236723"/>
                </a:cubicBezTo>
                <a:cubicBezTo>
                  <a:pt x="178268" y="243157"/>
                  <a:pt x="163059" y="243937"/>
                  <a:pt x="150192" y="250371"/>
                </a:cubicBezTo>
                <a:cubicBezTo>
                  <a:pt x="119520" y="265707"/>
                  <a:pt x="89865" y="292739"/>
                  <a:pt x="68306" y="318610"/>
                </a:cubicBezTo>
                <a:cubicBezTo>
                  <a:pt x="57805" y="331211"/>
                  <a:pt x="50109" y="345905"/>
                  <a:pt x="41010" y="359553"/>
                </a:cubicBezTo>
                <a:cubicBezTo>
                  <a:pt x="4264" y="469795"/>
                  <a:pt x="-22579" y="516224"/>
                  <a:pt x="27362" y="659804"/>
                </a:cubicBezTo>
                <a:cubicBezTo>
                  <a:pt x="75154" y="797205"/>
                  <a:pt x="98673" y="730972"/>
                  <a:pt x="163840" y="768986"/>
                </a:cubicBezTo>
                <a:cubicBezTo>
                  <a:pt x="206345" y="793781"/>
                  <a:pt x="238931" y="838939"/>
                  <a:pt x="286670" y="850873"/>
                </a:cubicBezTo>
                <a:cubicBezTo>
                  <a:pt x="345421" y="865560"/>
                  <a:pt x="356228" y="869803"/>
                  <a:pt x="423147" y="878168"/>
                </a:cubicBezTo>
                <a:cubicBezTo>
                  <a:pt x="468514" y="883839"/>
                  <a:pt x="514132" y="887267"/>
                  <a:pt x="559625" y="891816"/>
                </a:cubicBezTo>
                <a:cubicBezTo>
                  <a:pt x="753164" y="940202"/>
                  <a:pt x="651318" y="920555"/>
                  <a:pt x="1064592" y="878168"/>
                </a:cubicBezTo>
                <a:cubicBezTo>
                  <a:pt x="1093214" y="875232"/>
                  <a:pt x="1117949" y="854594"/>
                  <a:pt x="1146479" y="850873"/>
                </a:cubicBezTo>
                <a:cubicBezTo>
                  <a:pt x="1223299" y="840853"/>
                  <a:pt x="1301154" y="841774"/>
                  <a:pt x="1378491" y="837225"/>
                </a:cubicBezTo>
                <a:cubicBezTo>
                  <a:pt x="1396688" y="832676"/>
                  <a:pt x="1415047" y="828730"/>
                  <a:pt x="1433082" y="823577"/>
                </a:cubicBezTo>
                <a:cubicBezTo>
                  <a:pt x="1467295" y="813802"/>
                  <a:pt x="1497971" y="801787"/>
                  <a:pt x="1528616" y="782634"/>
                </a:cubicBezTo>
                <a:cubicBezTo>
                  <a:pt x="1589031" y="744875"/>
                  <a:pt x="1626926" y="697971"/>
                  <a:pt x="1678741" y="646156"/>
                </a:cubicBezTo>
                <a:lnTo>
                  <a:pt x="1719685" y="605213"/>
                </a:lnTo>
                <a:cubicBezTo>
                  <a:pt x="1733333" y="591565"/>
                  <a:pt x="1744569" y="574976"/>
                  <a:pt x="1760628" y="564270"/>
                </a:cubicBezTo>
                <a:lnTo>
                  <a:pt x="1883458" y="482383"/>
                </a:lnTo>
                <a:lnTo>
                  <a:pt x="1924401" y="455088"/>
                </a:lnTo>
                <a:cubicBezTo>
                  <a:pt x="1938049" y="445989"/>
                  <a:pt x="1949783" y="432979"/>
                  <a:pt x="1965344" y="427792"/>
                </a:cubicBezTo>
                <a:lnTo>
                  <a:pt x="2006288" y="414144"/>
                </a:lnTo>
                <a:cubicBezTo>
                  <a:pt x="2111567" y="308865"/>
                  <a:pt x="2133667" y="154837"/>
                  <a:pt x="2088174" y="100246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4742815" y="5281684"/>
            <a:ext cx="1638263" cy="1364776"/>
          </a:xfrm>
          <a:custGeom>
            <a:avLst/>
            <a:gdLst>
              <a:gd name="connsiteX0" fmla="*/ 1630689 w 1638263"/>
              <a:gd name="connsiteY0" fmla="*/ 941695 h 1364776"/>
              <a:gd name="connsiteX1" fmla="*/ 1589746 w 1638263"/>
              <a:gd name="connsiteY1" fmla="*/ 859809 h 1364776"/>
              <a:gd name="connsiteX2" fmla="*/ 1562451 w 1638263"/>
              <a:gd name="connsiteY2" fmla="*/ 818865 h 1364776"/>
              <a:gd name="connsiteX3" fmla="*/ 1480564 w 1638263"/>
              <a:gd name="connsiteY3" fmla="*/ 709683 h 1364776"/>
              <a:gd name="connsiteX4" fmla="*/ 1412325 w 1638263"/>
              <a:gd name="connsiteY4" fmla="*/ 627797 h 1364776"/>
              <a:gd name="connsiteX5" fmla="*/ 1357734 w 1638263"/>
              <a:gd name="connsiteY5" fmla="*/ 545910 h 1364776"/>
              <a:gd name="connsiteX6" fmla="*/ 1344086 w 1638263"/>
              <a:gd name="connsiteY6" fmla="*/ 504967 h 1364776"/>
              <a:gd name="connsiteX7" fmla="*/ 1303143 w 1638263"/>
              <a:gd name="connsiteY7" fmla="*/ 464023 h 1364776"/>
              <a:gd name="connsiteX8" fmla="*/ 1180313 w 1638263"/>
              <a:gd name="connsiteY8" fmla="*/ 382137 h 1364776"/>
              <a:gd name="connsiteX9" fmla="*/ 1139370 w 1638263"/>
              <a:gd name="connsiteY9" fmla="*/ 368489 h 1364776"/>
              <a:gd name="connsiteX10" fmla="*/ 1043836 w 1638263"/>
              <a:gd name="connsiteY10" fmla="*/ 286603 h 1364776"/>
              <a:gd name="connsiteX11" fmla="*/ 948301 w 1638263"/>
              <a:gd name="connsiteY11" fmla="*/ 204716 h 1364776"/>
              <a:gd name="connsiteX12" fmla="*/ 866415 w 1638263"/>
              <a:gd name="connsiteY12" fmla="*/ 150125 h 1364776"/>
              <a:gd name="connsiteX13" fmla="*/ 811824 w 1638263"/>
              <a:gd name="connsiteY13" fmla="*/ 109182 h 1364776"/>
              <a:gd name="connsiteX14" fmla="*/ 675346 w 1638263"/>
              <a:gd name="connsiteY14" fmla="*/ 68238 h 1364776"/>
              <a:gd name="connsiteX15" fmla="*/ 620755 w 1638263"/>
              <a:gd name="connsiteY15" fmla="*/ 40943 h 1364776"/>
              <a:gd name="connsiteX16" fmla="*/ 375095 w 1638263"/>
              <a:gd name="connsiteY16" fmla="*/ 0 h 1364776"/>
              <a:gd name="connsiteX17" fmla="*/ 184027 w 1638263"/>
              <a:gd name="connsiteY17" fmla="*/ 13647 h 1364776"/>
              <a:gd name="connsiteX18" fmla="*/ 129436 w 1638263"/>
              <a:gd name="connsiteY18" fmla="*/ 40943 h 1364776"/>
              <a:gd name="connsiteX19" fmla="*/ 88492 w 1638263"/>
              <a:gd name="connsiteY19" fmla="*/ 54591 h 1364776"/>
              <a:gd name="connsiteX20" fmla="*/ 47549 w 1638263"/>
              <a:gd name="connsiteY20" fmla="*/ 136477 h 1364776"/>
              <a:gd name="connsiteX21" fmla="*/ 20254 w 1638263"/>
              <a:gd name="connsiteY21" fmla="*/ 177420 h 1364776"/>
              <a:gd name="connsiteX22" fmla="*/ 20254 w 1638263"/>
              <a:gd name="connsiteY22" fmla="*/ 477671 h 1364776"/>
              <a:gd name="connsiteX23" fmla="*/ 33901 w 1638263"/>
              <a:gd name="connsiteY23" fmla="*/ 532262 h 1364776"/>
              <a:gd name="connsiteX24" fmla="*/ 74845 w 1638263"/>
              <a:gd name="connsiteY24" fmla="*/ 586853 h 1364776"/>
              <a:gd name="connsiteX25" fmla="*/ 102140 w 1638263"/>
              <a:gd name="connsiteY25" fmla="*/ 641444 h 1364776"/>
              <a:gd name="connsiteX26" fmla="*/ 115788 w 1638263"/>
              <a:gd name="connsiteY26" fmla="*/ 682388 h 1364776"/>
              <a:gd name="connsiteX27" fmla="*/ 156731 w 1638263"/>
              <a:gd name="connsiteY27" fmla="*/ 709683 h 1364776"/>
              <a:gd name="connsiteX28" fmla="*/ 184027 w 1638263"/>
              <a:gd name="connsiteY28" fmla="*/ 764274 h 1364776"/>
              <a:gd name="connsiteX29" fmla="*/ 197675 w 1638263"/>
              <a:gd name="connsiteY29" fmla="*/ 805217 h 1364776"/>
              <a:gd name="connsiteX30" fmla="*/ 238618 w 1638263"/>
              <a:gd name="connsiteY30" fmla="*/ 832513 h 1364776"/>
              <a:gd name="connsiteX31" fmla="*/ 279561 w 1638263"/>
              <a:gd name="connsiteY31" fmla="*/ 873456 h 1364776"/>
              <a:gd name="connsiteX32" fmla="*/ 293209 w 1638263"/>
              <a:gd name="connsiteY32" fmla="*/ 914400 h 1364776"/>
              <a:gd name="connsiteX33" fmla="*/ 375095 w 1638263"/>
              <a:gd name="connsiteY33" fmla="*/ 982638 h 1364776"/>
              <a:gd name="connsiteX34" fmla="*/ 416039 w 1638263"/>
              <a:gd name="connsiteY34" fmla="*/ 1037229 h 1364776"/>
              <a:gd name="connsiteX35" fmla="*/ 470630 w 1638263"/>
              <a:gd name="connsiteY35" fmla="*/ 1064525 h 1364776"/>
              <a:gd name="connsiteX36" fmla="*/ 552516 w 1638263"/>
              <a:gd name="connsiteY36" fmla="*/ 1119116 h 1364776"/>
              <a:gd name="connsiteX37" fmla="*/ 675346 w 1638263"/>
              <a:gd name="connsiteY37" fmla="*/ 1214650 h 1364776"/>
              <a:gd name="connsiteX38" fmla="*/ 729937 w 1638263"/>
              <a:gd name="connsiteY38" fmla="*/ 1241946 h 1364776"/>
              <a:gd name="connsiteX39" fmla="*/ 811824 w 1638263"/>
              <a:gd name="connsiteY39" fmla="*/ 1296537 h 1364776"/>
              <a:gd name="connsiteX40" fmla="*/ 852767 w 1638263"/>
              <a:gd name="connsiteY40" fmla="*/ 1310185 h 1364776"/>
              <a:gd name="connsiteX41" fmla="*/ 907358 w 1638263"/>
              <a:gd name="connsiteY41" fmla="*/ 1337480 h 1364776"/>
              <a:gd name="connsiteX42" fmla="*/ 961949 w 1638263"/>
              <a:gd name="connsiteY42" fmla="*/ 1351128 h 1364776"/>
              <a:gd name="connsiteX43" fmla="*/ 1002892 w 1638263"/>
              <a:gd name="connsiteY43" fmla="*/ 1364776 h 1364776"/>
              <a:gd name="connsiteX44" fmla="*/ 1234904 w 1638263"/>
              <a:gd name="connsiteY44" fmla="*/ 1351128 h 1364776"/>
              <a:gd name="connsiteX45" fmla="*/ 1289495 w 1638263"/>
              <a:gd name="connsiteY45" fmla="*/ 1337480 h 1364776"/>
              <a:gd name="connsiteX46" fmla="*/ 1453269 w 1638263"/>
              <a:gd name="connsiteY46" fmla="*/ 1323832 h 1364776"/>
              <a:gd name="connsiteX47" fmla="*/ 1535155 w 1638263"/>
              <a:gd name="connsiteY47" fmla="*/ 1255594 h 1364776"/>
              <a:gd name="connsiteX48" fmla="*/ 1603394 w 1638263"/>
              <a:gd name="connsiteY48" fmla="*/ 1187355 h 1364776"/>
              <a:gd name="connsiteX49" fmla="*/ 1617042 w 1638263"/>
              <a:gd name="connsiteY49" fmla="*/ 1146412 h 1364776"/>
              <a:gd name="connsiteX50" fmla="*/ 1630689 w 1638263"/>
              <a:gd name="connsiteY50" fmla="*/ 709683 h 136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638263" h="1364776">
                <a:moveTo>
                  <a:pt x="1630689" y="941695"/>
                </a:moveTo>
                <a:cubicBezTo>
                  <a:pt x="1617041" y="914400"/>
                  <a:pt x="1604566" y="886486"/>
                  <a:pt x="1589746" y="859809"/>
                </a:cubicBezTo>
                <a:cubicBezTo>
                  <a:pt x="1581780" y="845470"/>
                  <a:pt x="1572099" y="832130"/>
                  <a:pt x="1562451" y="818865"/>
                </a:cubicBezTo>
                <a:cubicBezTo>
                  <a:pt x="1535694" y="782073"/>
                  <a:pt x="1505799" y="747535"/>
                  <a:pt x="1480564" y="709683"/>
                </a:cubicBezTo>
                <a:cubicBezTo>
                  <a:pt x="1442563" y="652681"/>
                  <a:pt x="1464867" y="680338"/>
                  <a:pt x="1412325" y="627797"/>
                </a:cubicBezTo>
                <a:cubicBezTo>
                  <a:pt x="1379877" y="530447"/>
                  <a:pt x="1425886" y="648136"/>
                  <a:pt x="1357734" y="545910"/>
                </a:cubicBezTo>
                <a:cubicBezTo>
                  <a:pt x="1349754" y="533940"/>
                  <a:pt x="1352066" y="516937"/>
                  <a:pt x="1344086" y="504967"/>
                </a:cubicBezTo>
                <a:cubicBezTo>
                  <a:pt x="1333380" y="488908"/>
                  <a:pt x="1317797" y="476584"/>
                  <a:pt x="1303143" y="464023"/>
                </a:cubicBezTo>
                <a:cubicBezTo>
                  <a:pt x="1271142" y="436593"/>
                  <a:pt x="1216964" y="400463"/>
                  <a:pt x="1180313" y="382137"/>
                </a:cubicBezTo>
                <a:cubicBezTo>
                  <a:pt x="1167446" y="375703"/>
                  <a:pt x="1153018" y="373038"/>
                  <a:pt x="1139370" y="368489"/>
                </a:cubicBezTo>
                <a:cubicBezTo>
                  <a:pt x="1037775" y="266894"/>
                  <a:pt x="1166392" y="391651"/>
                  <a:pt x="1043836" y="286603"/>
                </a:cubicBezTo>
                <a:cubicBezTo>
                  <a:pt x="953869" y="209489"/>
                  <a:pt x="1057151" y="280911"/>
                  <a:pt x="948301" y="204716"/>
                </a:cubicBezTo>
                <a:cubicBezTo>
                  <a:pt x="921426" y="185904"/>
                  <a:pt x="892659" y="169808"/>
                  <a:pt x="866415" y="150125"/>
                </a:cubicBezTo>
                <a:cubicBezTo>
                  <a:pt x="848218" y="136477"/>
                  <a:pt x="832169" y="119354"/>
                  <a:pt x="811824" y="109182"/>
                </a:cubicBezTo>
                <a:cubicBezTo>
                  <a:pt x="718498" y="62519"/>
                  <a:pt x="753707" y="97623"/>
                  <a:pt x="675346" y="68238"/>
                </a:cubicBezTo>
                <a:cubicBezTo>
                  <a:pt x="656297" y="61095"/>
                  <a:pt x="640056" y="47377"/>
                  <a:pt x="620755" y="40943"/>
                </a:cubicBezTo>
                <a:cubicBezTo>
                  <a:pt x="522049" y="8041"/>
                  <a:pt x="482078" y="10698"/>
                  <a:pt x="375095" y="0"/>
                </a:cubicBezTo>
                <a:cubicBezTo>
                  <a:pt x="311406" y="4549"/>
                  <a:pt x="247010" y="3150"/>
                  <a:pt x="184027" y="13647"/>
                </a:cubicBezTo>
                <a:cubicBezTo>
                  <a:pt x="163959" y="16992"/>
                  <a:pt x="148136" y="32929"/>
                  <a:pt x="129436" y="40943"/>
                </a:cubicBezTo>
                <a:cubicBezTo>
                  <a:pt x="116213" y="46610"/>
                  <a:pt x="102140" y="50042"/>
                  <a:pt x="88492" y="54591"/>
                </a:cubicBezTo>
                <a:cubicBezTo>
                  <a:pt x="10269" y="171928"/>
                  <a:pt x="104053" y="23470"/>
                  <a:pt x="47549" y="136477"/>
                </a:cubicBezTo>
                <a:cubicBezTo>
                  <a:pt x="40214" y="151148"/>
                  <a:pt x="29352" y="163772"/>
                  <a:pt x="20254" y="177420"/>
                </a:cubicBezTo>
                <a:cubicBezTo>
                  <a:pt x="-11717" y="305306"/>
                  <a:pt x="-1289" y="240700"/>
                  <a:pt x="20254" y="477671"/>
                </a:cubicBezTo>
                <a:cubicBezTo>
                  <a:pt x="21952" y="496351"/>
                  <a:pt x="25513" y="515485"/>
                  <a:pt x="33901" y="532262"/>
                </a:cubicBezTo>
                <a:cubicBezTo>
                  <a:pt x="44073" y="552607"/>
                  <a:pt x="62789" y="567564"/>
                  <a:pt x="74845" y="586853"/>
                </a:cubicBezTo>
                <a:cubicBezTo>
                  <a:pt x="85628" y="604105"/>
                  <a:pt x="94126" y="622744"/>
                  <a:pt x="102140" y="641444"/>
                </a:cubicBezTo>
                <a:cubicBezTo>
                  <a:pt x="107807" y="654667"/>
                  <a:pt x="106801" y="671154"/>
                  <a:pt x="115788" y="682388"/>
                </a:cubicBezTo>
                <a:cubicBezTo>
                  <a:pt x="126034" y="695196"/>
                  <a:pt x="143083" y="700585"/>
                  <a:pt x="156731" y="709683"/>
                </a:cubicBezTo>
                <a:cubicBezTo>
                  <a:pt x="165830" y="727880"/>
                  <a:pt x="176013" y="745574"/>
                  <a:pt x="184027" y="764274"/>
                </a:cubicBezTo>
                <a:cubicBezTo>
                  <a:pt x="189694" y="777497"/>
                  <a:pt x="188688" y="793983"/>
                  <a:pt x="197675" y="805217"/>
                </a:cubicBezTo>
                <a:cubicBezTo>
                  <a:pt x="207922" y="818025"/>
                  <a:pt x="226017" y="822012"/>
                  <a:pt x="238618" y="832513"/>
                </a:cubicBezTo>
                <a:cubicBezTo>
                  <a:pt x="253445" y="844869"/>
                  <a:pt x="265913" y="859808"/>
                  <a:pt x="279561" y="873456"/>
                </a:cubicBezTo>
                <a:cubicBezTo>
                  <a:pt x="284110" y="887104"/>
                  <a:pt x="285229" y="902430"/>
                  <a:pt x="293209" y="914400"/>
                </a:cubicBezTo>
                <a:cubicBezTo>
                  <a:pt x="337924" y="981473"/>
                  <a:pt x="324744" y="932287"/>
                  <a:pt x="375095" y="982638"/>
                </a:cubicBezTo>
                <a:cubicBezTo>
                  <a:pt x="391179" y="998722"/>
                  <a:pt x="398769" y="1022426"/>
                  <a:pt x="416039" y="1037229"/>
                </a:cubicBezTo>
                <a:cubicBezTo>
                  <a:pt x="431486" y="1050469"/>
                  <a:pt x="454075" y="1052700"/>
                  <a:pt x="470630" y="1064525"/>
                </a:cubicBezTo>
                <a:cubicBezTo>
                  <a:pt x="560082" y="1128419"/>
                  <a:pt x="464689" y="1089839"/>
                  <a:pt x="552516" y="1119116"/>
                </a:cubicBezTo>
                <a:cubicBezTo>
                  <a:pt x="597447" y="1164046"/>
                  <a:pt x="610050" y="1182002"/>
                  <a:pt x="675346" y="1214650"/>
                </a:cubicBezTo>
                <a:cubicBezTo>
                  <a:pt x="693543" y="1223749"/>
                  <a:pt x="712491" y="1231479"/>
                  <a:pt x="729937" y="1241946"/>
                </a:cubicBezTo>
                <a:cubicBezTo>
                  <a:pt x="758067" y="1258824"/>
                  <a:pt x="780702" y="1286163"/>
                  <a:pt x="811824" y="1296537"/>
                </a:cubicBezTo>
                <a:cubicBezTo>
                  <a:pt x="825472" y="1301086"/>
                  <a:pt x="839544" y="1304518"/>
                  <a:pt x="852767" y="1310185"/>
                </a:cubicBezTo>
                <a:cubicBezTo>
                  <a:pt x="871467" y="1318199"/>
                  <a:pt x="888309" y="1330337"/>
                  <a:pt x="907358" y="1337480"/>
                </a:cubicBezTo>
                <a:cubicBezTo>
                  <a:pt x="924921" y="1344066"/>
                  <a:pt x="943914" y="1345975"/>
                  <a:pt x="961949" y="1351128"/>
                </a:cubicBezTo>
                <a:cubicBezTo>
                  <a:pt x="975781" y="1355080"/>
                  <a:pt x="989244" y="1360227"/>
                  <a:pt x="1002892" y="1364776"/>
                </a:cubicBezTo>
                <a:cubicBezTo>
                  <a:pt x="1080229" y="1360227"/>
                  <a:pt x="1157782" y="1358473"/>
                  <a:pt x="1234904" y="1351128"/>
                </a:cubicBezTo>
                <a:cubicBezTo>
                  <a:pt x="1253577" y="1349350"/>
                  <a:pt x="1270883" y="1339807"/>
                  <a:pt x="1289495" y="1337480"/>
                </a:cubicBezTo>
                <a:cubicBezTo>
                  <a:pt x="1343853" y="1330685"/>
                  <a:pt x="1398678" y="1328381"/>
                  <a:pt x="1453269" y="1323832"/>
                </a:cubicBezTo>
                <a:cubicBezTo>
                  <a:pt x="1493527" y="1296994"/>
                  <a:pt x="1502317" y="1295000"/>
                  <a:pt x="1535155" y="1255594"/>
                </a:cubicBezTo>
                <a:cubicBezTo>
                  <a:pt x="1592021" y="1187355"/>
                  <a:pt x="1528332" y="1237396"/>
                  <a:pt x="1603394" y="1187355"/>
                </a:cubicBezTo>
                <a:cubicBezTo>
                  <a:pt x="1607943" y="1173707"/>
                  <a:pt x="1613553" y="1160368"/>
                  <a:pt x="1617042" y="1146412"/>
                </a:cubicBezTo>
                <a:cubicBezTo>
                  <a:pt x="1654777" y="995471"/>
                  <a:pt x="1630689" y="901516"/>
                  <a:pt x="1630689" y="709683"/>
                </a:cubicBezTo>
              </a:path>
            </a:pathLst>
          </a:custGeom>
          <a:solidFill>
            <a:srgbClr val="FF0000">
              <a:alpha val="4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4244454" y="5513025"/>
            <a:ext cx="1287979" cy="1215321"/>
          </a:xfrm>
          <a:custGeom>
            <a:avLst/>
            <a:gdLst>
              <a:gd name="connsiteX0" fmla="*/ 723331 w 1287979"/>
              <a:gd name="connsiteY0" fmla="*/ 1160730 h 1215321"/>
              <a:gd name="connsiteX1" fmla="*/ 805218 w 1287979"/>
              <a:gd name="connsiteY1" fmla="*/ 1174378 h 1215321"/>
              <a:gd name="connsiteX2" fmla="*/ 900752 w 1287979"/>
              <a:gd name="connsiteY2" fmla="*/ 1201674 h 1215321"/>
              <a:gd name="connsiteX3" fmla="*/ 955343 w 1287979"/>
              <a:gd name="connsiteY3" fmla="*/ 1215321 h 1215321"/>
              <a:gd name="connsiteX4" fmla="*/ 1241946 w 1287979"/>
              <a:gd name="connsiteY4" fmla="*/ 1201674 h 1215321"/>
              <a:gd name="connsiteX5" fmla="*/ 1269242 w 1287979"/>
              <a:gd name="connsiteY5" fmla="*/ 1065196 h 1215321"/>
              <a:gd name="connsiteX6" fmla="*/ 1187355 w 1287979"/>
              <a:gd name="connsiteY6" fmla="*/ 1010605 h 1215321"/>
              <a:gd name="connsiteX7" fmla="*/ 1078173 w 1287979"/>
              <a:gd name="connsiteY7" fmla="*/ 969662 h 1215321"/>
              <a:gd name="connsiteX8" fmla="*/ 1037230 w 1287979"/>
              <a:gd name="connsiteY8" fmla="*/ 942366 h 1215321"/>
              <a:gd name="connsiteX9" fmla="*/ 955343 w 1287979"/>
              <a:gd name="connsiteY9" fmla="*/ 915071 h 1215321"/>
              <a:gd name="connsiteX10" fmla="*/ 914400 w 1287979"/>
              <a:gd name="connsiteY10" fmla="*/ 901423 h 1215321"/>
              <a:gd name="connsiteX11" fmla="*/ 859809 w 1287979"/>
              <a:gd name="connsiteY11" fmla="*/ 874127 h 1215321"/>
              <a:gd name="connsiteX12" fmla="*/ 818865 w 1287979"/>
              <a:gd name="connsiteY12" fmla="*/ 833184 h 1215321"/>
              <a:gd name="connsiteX13" fmla="*/ 777922 w 1287979"/>
              <a:gd name="connsiteY13" fmla="*/ 751297 h 1215321"/>
              <a:gd name="connsiteX14" fmla="*/ 696036 w 1287979"/>
              <a:gd name="connsiteY14" fmla="*/ 573876 h 1215321"/>
              <a:gd name="connsiteX15" fmla="*/ 614149 w 1287979"/>
              <a:gd name="connsiteY15" fmla="*/ 491990 h 1215321"/>
              <a:gd name="connsiteX16" fmla="*/ 545910 w 1287979"/>
              <a:gd name="connsiteY16" fmla="*/ 369160 h 1215321"/>
              <a:gd name="connsiteX17" fmla="*/ 504967 w 1287979"/>
              <a:gd name="connsiteY17" fmla="*/ 273626 h 1215321"/>
              <a:gd name="connsiteX18" fmla="*/ 491319 w 1287979"/>
              <a:gd name="connsiteY18" fmla="*/ 232682 h 1215321"/>
              <a:gd name="connsiteX19" fmla="*/ 395785 w 1287979"/>
              <a:gd name="connsiteY19" fmla="*/ 137148 h 1215321"/>
              <a:gd name="connsiteX20" fmla="*/ 368489 w 1287979"/>
              <a:gd name="connsiteY20" fmla="*/ 96205 h 1215321"/>
              <a:gd name="connsiteX21" fmla="*/ 272955 w 1287979"/>
              <a:gd name="connsiteY21" fmla="*/ 27966 h 1215321"/>
              <a:gd name="connsiteX22" fmla="*/ 232012 w 1287979"/>
              <a:gd name="connsiteY22" fmla="*/ 14318 h 1215321"/>
              <a:gd name="connsiteX23" fmla="*/ 191068 w 1287979"/>
              <a:gd name="connsiteY23" fmla="*/ 671 h 1215321"/>
              <a:gd name="connsiteX24" fmla="*/ 27295 w 1287979"/>
              <a:gd name="connsiteY24" fmla="*/ 14318 h 1215321"/>
              <a:gd name="connsiteX25" fmla="*/ 0 w 1287979"/>
              <a:gd name="connsiteY25" fmla="*/ 96205 h 1215321"/>
              <a:gd name="connsiteX26" fmla="*/ 27295 w 1287979"/>
              <a:gd name="connsiteY26" fmla="*/ 464694 h 1215321"/>
              <a:gd name="connsiteX27" fmla="*/ 54591 w 1287979"/>
              <a:gd name="connsiteY27" fmla="*/ 505638 h 1215321"/>
              <a:gd name="connsiteX28" fmla="*/ 109182 w 1287979"/>
              <a:gd name="connsiteY28" fmla="*/ 642115 h 1215321"/>
              <a:gd name="connsiteX29" fmla="*/ 150125 w 1287979"/>
              <a:gd name="connsiteY29" fmla="*/ 696706 h 1215321"/>
              <a:gd name="connsiteX30" fmla="*/ 177421 w 1287979"/>
              <a:gd name="connsiteY30" fmla="*/ 737650 h 1215321"/>
              <a:gd name="connsiteX31" fmla="*/ 191068 w 1287979"/>
              <a:gd name="connsiteY31" fmla="*/ 778593 h 1215321"/>
              <a:gd name="connsiteX32" fmla="*/ 232012 w 1287979"/>
              <a:gd name="connsiteY32" fmla="*/ 805888 h 1215321"/>
              <a:gd name="connsiteX33" fmla="*/ 259307 w 1287979"/>
              <a:gd name="connsiteY33" fmla="*/ 901423 h 1215321"/>
              <a:gd name="connsiteX34" fmla="*/ 286603 w 1287979"/>
              <a:gd name="connsiteY34" fmla="*/ 942366 h 1215321"/>
              <a:gd name="connsiteX35" fmla="*/ 341194 w 1287979"/>
              <a:gd name="connsiteY35" fmla="*/ 1024253 h 1215321"/>
              <a:gd name="connsiteX36" fmla="*/ 409433 w 1287979"/>
              <a:gd name="connsiteY36" fmla="*/ 1106139 h 1215321"/>
              <a:gd name="connsiteX37" fmla="*/ 450376 w 1287979"/>
              <a:gd name="connsiteY37" fmla="*/ 1133435 h 1215321"/>
              <a:gd name="connsiteX38" fmla="*/ 573206 w 1287979"/>
              <a:gd name="connsiteY38" fmla="*/ 1147082 h 1215321"/>
              <a:gd name="connsiteX39" fmla="*/ 641445 w 1287979"/>
              <a:gd name="connsiteY39" fmla="*/ 1160730 h 1215321"/>
              <a:gd name="connsiteX40" fmla="*/ 723331 w 1287979"/>
              <a:gd name="connsiteY40" fmla="*/ 1160730 h 1215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87979" h="1215321">
                <a:moveTo>
                  <a:pt x="723331" y="1160730"/>
                </a:moveTo>
                <a:cubicBezTo>
                  <a:pt x="750627" y="1165279"/>
                  <a:pt x="778254" y="1168156"/>
                  <a:pt x="805218" y="1174378"/>
                </a:cubicBezTo>
                <a:cubicBezTo>
                  <a:pt x="837489" y="1181825"/>
                  <a:pt x="868800" y="1192960"/>
                  <a:pt x="900752" y="1201674"/>
                </a:cubicBezTo>
                <a:cubicBezTo>
                  <a:pt x="918848" y="1206609"/>
                  <a:pt x="937146" y="1210772"/>
                  <a:pt x="955343" y="1215321"/>
                </a:cubicBezTo>
                <a:cubicBezTo>
                  <a:pt x="1050877" y="1210772"/>
                  <a:pt x="1147042" y="1213537"/>
                  <a:pt x="1241946" y="1201674"/>
                </a:cubicBezTo>
                <a:cubicBezTo>
                  <a:pt x="1314063" y="1192659"/>
                  <a:pt x="1283455" y="1104282"/>
                  <a:pt x="1269242" y="1065196"/>
                </a:cubicBezTo>
                <a:cubicBezTo>
                  <a:pt x="1253399" y="1021627"/>
                  <a:pt x="1220318" y="1024732"/>
                  <a:pt x="1187355" y="1010605"/>
                </a:cubicBezTo>
                <a:cubicBezTo>
                  <a:pt x="1087444" y="967785"/>
                  <a:pt x="1178817" y="994822"/>
                  <a:pt x="1078173" y="969662"/>
                </a:cubicBezTo>
                <a:cubicBezTo>
                  <a:pt x="1064525" y="960563"/>
                  <a:pt x="1052219" y="949028"/>
                  <a:pt x="1037230" y="942366"/>
                </a:cubicBezTo>
                <a:cubicBezTo>
                  <a:pt x="1010938" y="930681"/>
                  <a:pt x="982639" y="924169"/>
                  <a:pt x="955343" y="915071"/>
                </a:cubicBezTo>
                <a:cubicBezTo>
                  <a:pt x="941695" y="910522"/>
                  <a:pt x="927267" y="907857"/>
                  <a:pt x="914400" y="901423"/>
                </a:cubicBezTo>
                <a:cubicBezTo>
                  <a:pt x="896203" y="892324"/>
                  <a:pt x="876364" y="885952"/>
                  <a:pt x="859809" y="874127"/>
                </a:cubicBezTo>
                <a:cubicBezTo>
                  <a:pt x="844103" y="862909"/>
                  <a:pt x="831221" y="848011"/>
                  <a:pt x="818865" y="833184"/>
                </a:cubicBezTo>
                <a:cubicBezTo>
                  <a:pt x="785014" y="792563"/>
                  <a:pt x="795508" y="797020"/>
                  <a:pt x="777922" y="751297"/>
                </a:cubicBezTo>
                <a:cubicBezTo>
                  <a:pt x="762728" y="711793"/>
                  <a:pt x="735280" y="618026"/>
                  <a:pt x="696036" y="573876"/>
                </a:cubicBezTo>
                <a:cubicBezTo>
                  <a:pt x="670390" y="545025"/>
                  <a:pt x="614149" y="491990"/>
                  <a:pt x="614149" y="491990"/>
                </a:cubicBezTo>
                <a:cubicBezTo>
                  <a:pt x="580750" y="391793"/>
                  <a:pt x="607198" y="430448"/>
                  <a:pt x="545910" y="369160"/>
                </a:cubicBezTo>
                <a:cubicBezTo>
                  <a:pt x="513902" y="273137"/>
                  <a:pt x="555562" y="391683"/>
                  <a:pt x="504967" y="273626"/>
                </a:cubicBezTo>
                <a:cubicBezTo>
                  <a:pt x="499300" y="260403"/>
                  <a:pt x="500306" y="243916"/>
                  <a:pt x="491319" y="232682"/>
                </a:cubicBezTo>
                <a:cubicBezTo>
                  <a:pt x="463186" y="197515"/>
                  <a:pt x="420766" y="174619"/>
                  <a:pt x="395785" y="137148"/>
                </a:cubicBezTo>
                <a:lnTo>
                  <a:pt x="368489" y="96205"/>
                </a:lnTo>
                <a:cubicBezTo>
                  <a:pt x="345744" y="27966"/>
                  <a:pt x="368490" y="59811"/>
                  <a:pt x="272955" y="27966"/>
                </a:cubicBezTo>
                <a:lnTo>
                  <a:pt x="232012" y="14318"/>
                </a:lnTo>
                <a:lnTo>
                  <a:pt x="191068" y="671"/>
                </a:lnTo>
                <a:cubicBezTo>
                  <a:pt x="136477" y="5220"/>
                  <a:pt x="76292" y="-10180"/>
                  <a:pt x="27295" y="14318"/>
                </a:cubicBezTo>
                <a:cubicBezTo>
                  <a:pt x="1560" y="27185"/>
                  <a:pt x="0" y="96205"/>
                  <a:pt x="0" y="96205"/>
                </a:cubicBezTo>
                <a:cubicBezTo>
                  <a:pt x="9098" y="219035"/>
                  <a:pt x="11017" y="342608"/>
                  <a:pt x="27295" y="464694"/>
                </a:cubicBezTo>
                <a:cubicBezTo>
                  <a:pt x="29463" y="480953"/>
                  <a:pt x="47929" y="490649"/>
                  <a:pt x="54591" y="505638"/>
                </a:cubicBezTo>
                <a:cubicBezTo>
                  <a:pt x="92288" y="590457"/>
                  <a:pt x="66212" y="573364"/>
                  <a:pt x="109182" y="642115"/>
                </a:cubicBezTo>
                <a:cubicBezTo>
                  <a:pt x="121237" y="661404"/>
                  <a:pt x="136904" y="678197"/>
                  <a:pt x="150125" y="696706"/>
                </a:cubicBezTo>
                <a:cubicBezTo>
                  <a:pt x="159659" y="710054"/>
                  <a:pt x="168322" y="724002"/>
                  <a:pt x="177421" y="737650"/>
                </a:cubicBezTo>
                <a:cubicBezTo>
                  <a:pt x="181970" y="751298"/>
                  <a:pt x="182081" y="767360"/>
                  <a:pt x="191068" y="778593"/>
                </a:cubicBezTo>
                <a:cubicBezTo>
                  <a:pt x="201315" y="791401"/>
                  <a:pt x="224046" y="791549"/>
                  <a:pt x="232012" y="805888"/>
                </a:cubicBezTo>
                <a:cubicBezTo>
                  <a:pt x="248096" y="834839"/>
                  <a:pt x="247007" y="870673"/>
                  <a:pt x="259307" y="901423"/>
                </a:cubicBezTo>
                <a:cubicBezTo>
                  <a:pt x="265399" y="916652"/>
                  <a:pt x="277504" y="928718"/>
                  <a:pt x="286603" y="942366"/>
                </a:cubicBezTo>
                <a:cubicBezTo>
                  <a:pt x="310586" y="1014319"/>
                  <a:pt x="284398" y="956098"/>
                  <a:pt x="341194" y="1024253"/>
                </a:cubicBezTo>
                <a:cubicBezTo>
                  <a:pt x="389995" y="1082814"/>
                  <a:pt x="344182" y="1051764"/>
                  <a:pt x="409433" y="1106139"/>
                </a:cubicBezTo>
                <a:cubicBezTo>
                  <a:pt x="422034" y="1116640"/>
                  <a:pt x="434463" y="1129457"/>
                  <a:pt x="450376" y="1133435"/>
                </a:cubicBezTo>
                <a:cubicBezTo>
                  <a:pt x="490341" y="1143426"/>
                  <a:pt x="532425" y="1141256"/>
                  <a:pt x="573206" y="1147082"/>
                </a:cubicBezTo>
                <a:cubicBezTo>
                  <a:pt x="596170" y="1150362"/>
                  <a:pt x="618699" y="1156181"/>
                  <a:pt x="641445" y="1160730"/>
                </a:cubicBezTo>
                <a:lnTo>
                  <a:pt x="723331" y="1160730"/>
                </a:lnTo>
                <a:close/>
              </a:path>
            </a:pathLst>
          </a:custGeom>
          <a:solidFill>
            <a:srgbClr val="0000FF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5222582" y="4198094"/>
            <a:ext cx="1846958" cy="1452079"/>
          </a:xfrm>
          <a:custGeom>
            <a:avLst/>
            <a:gdLst>
              <a:gd name="connsiteX0" fmla="*/ 1696833 w 1846958"/>
              <a:gd name="connsiteY0" fmla="*/ 742396 h 1452079"/>
              <a:gd name="connsiteX1" fmla="*/ 1628594 w 1846958"/>
              <a:gd name="connsiteY1" fmla="*/ 701452 h 1452079"/>
              <a:gd name="connsiteX2" fmla="*/ 1546708 w 1846958"/>
              <a:gd name="connsiteY2" fmla="*/ 674157 h 1452079"/>
              <a:gd name="connsiteX3" fmla="*/ 1464821 w 1846958"/>
              <a:gd name="connsiteY3" fmla="*/ 633213 h 1452079"/>
              <a:gd name="connsiteX4" fmla="*/ 1396582 w 1846958"/>
              <a:gd name="connsiteY4" fmla="*/ 592270 h 1452079"/>
              <a:gd name="connsiteX5" fmla="*/ 1260105 w 1846958"/>
              <a:gd name="connsiteY5" fmla="*/ 496736 h 1452079"/>
              <a:gd name="connsiteX6" fmla="*/ 1123627 w 1846958"/>
              <a:gd name="connsiteY6" fmla="*/ 387554 h 1452079"/>
              <a:gd name="connsiteX7" fmla="*/ 1028093 w 1846958"/>
              <a:gd name="connsiteY7" fmla="*/ 319315 h 1452079"/>
              <a:gd name="connsiteX8" fmla="*/ 987149 w 1846958"/>
              <a:gd name="connsiteY8" fmla="*/ 278372 h 1452079"/>
              <a:gd name="connsiteX9" fmla="*/ 918911 w 1846958"/>
              <a:gd name="connsiteY9" fmla="*/ 251076 h 1452079"/>
              <a:gd name="connsiteX10" fmla="*/ 823376 w 1846958"/>
              <a:gd name="connsiteY10" fmla="*/ 182837 h 1452079"/>
              <a:gd name="connsiteX11" fmla="*/ 782433 w 1846958"/>
              <a:gd name="connsiteY11" fmla="*/ 155542 h 1452079"/>
              <a:gd name="connsiteX12" fmla="*/ 741490 w 1846958"/>
              <a:gd name="connsiteY12" fmla="*/ 141894 h 1452079"/>
              <a:gd name="connsiteX13" fmla="*/ 659603 w 1846958"/>
              <a:gd name="connsiteY13" fmla="*/ 87303 h 1452079"/>
              <a:gd name="connsiteX14" fmla="*/ 564069 w 1846958"/>
              <a:gd name="connsiteY14" fmla="*/ 60007 h 1452079"/>
              <a:gd name="connsiteX15" fmla="*/ 509478 w 1846958"/>
              <a:gd name="connsiteY15" fmla="*/ 32712 h 1452079"/>
              <a:gd name="connsiteX16" fmla="*/ 400296 w 1846958"/>
              <a:gd name="connsiteY16" fmla="*/ 5416 h 1452079"/>
              <a:gd name="connsiteX17" fmla="*/ 86397 w 1846958"/>
              <a:gd name="connsiteY17" fmla="*/ 46360 h 1452079"/>
              <a:gd name="connsiteX18" fmla="*/ 45454 w 1846958"/>
              <a:gd name="connsiteY18" fmla="*/ 87303 h 1452079"/>
              <a:gd name="connsiteX19" fmla="*/ 18158 w 1846958"/>
              <a:gd name="connsiteY19" fmla="*/ 141894 h 1452079"/>
              <a:gd name="connsiteX20" fmla="*/ 18158 w 1846958"/>
              <a:gd name="connsiteY20" fmla="*/ 442145 h 1452079"/>
              <a:gd name="connsiteX21" fmla="*/ 59102 w 1846958"/>
              <a:gd name="connsiteY21" fmla="*/ 537679 h 1452079"/>
              <a:gd name="connsiteX22" fmla="*/ 100045 w 1846958"/>
              <a:gd name="connsiteY22" fmla="*/ 564975 h 1452079"/>
              <a:gd name="connsiteX23" fmla="*/ 127340 w 1846958"/>
              <a:gd name="connsiteY23" fmla="*/ 605918 h 1452079"/>
              <a:gd name="connsiteX24" fmla="*/ 181931 w 1846958"/>
              <a:gd name="connsiteY24" fmla="*/ 660509 h 1452079"/>
              <a:gd name="connsiteX25" fmla="*/ 209227 w 1846958"/>
              <a:gd name="connsiteY25" fmla="*/ 715100 h 1452079"/>
              <a:gd name="connsiteX26" fmla="*/ 263818 w 1846958"/>
              <a:gd name="connsiteY26" fmla="*/ 769691 h 1452079"/>
              <a:gd name="connsiteX27" fmla="*/ 291114 w 1846958"/>
              <a:gd name="connsiteY27" fmla="*/ 810634 h 1452079"/>
              <a:gd name="connsiteX28" fmla="*/ 373000 w 1846958"/>
              <a:gd name="connsiteY28" fmla="*/ 865225 h 1452079"/>
              <a:gd name="connsiteX29" fmla="*/ 413943 w 1846958"/>
              <a:gd name="connsiteY29" fmla="*/ 892521 h 1452079"/>
              <a:gd name="connsiteX30" fmla="*/ 441239 w 1846958"/>
              <a:gd name="connsiteY30" fmla="*/ 933464 h 1452079"/>
              <a:gd name="connsiteX31" fmla="*/ 523125 w 1846958"/>
              <a:gd name="connsiteY31" fmla="*/ 988055 h 1452079"/>
              <a:gd name="connsiteX32" fmla="*/ 673251 w 1846958"/>
              <a:gd name="connsiteY32" fmla="*/ 1069942 h 1452079"/>
              <a:gd name="connsiteX33" fmla="*/ 714194 w 1846958"/>
              <a:gd name="connsiteY33" fmla="*/ 1083590 h 1452079"/>
              <a:gd name="connsiteX34" fmla="*/ 782433 w 1846958"/>
              <a:gd name="connsiteY34" fmla="*/ 1124533 h 1452079"/>
              <a:gd name="connsiteX35" fmla="*/ 823376 w 1846958"/>
              <a:gd name="connsiteY35" fmla="*/ 1151828 h 1452079"/>
              <a:gd name="connsiteX36" fmla="*/ 877967 w 1846958"/>
              <a:gd name="connsiteY36" fmla="*/ 1165476 h 1452079"/>
              <a:gd name="connsiteX37" fmla="*/ 959854 w 1846958"/>
              <a:gd name="connsiteY37" fmla="*/ 1220067 h 1452079"/>
              <a:gd name="connsiteX38" fmla="*/ 1041740 w 1846958"/>
              <a:gd name="connsiteY38" fmla="*/ 1301954 h 1452079"/>
              <a:gd name="connsiteX39" fmla="*/ 1082684 w 1846958"/>
              <a:gd name="connsiteY39" fmla="*/ 1315602 h 1452079"/>
              <a:gd name="connsiteX40" fmla="*/ 1123627 w 1846958"/>
              <a:gd name="connsiteY40" fmla="*/ 1342897 h 1452079"/>
              <a:gd name="connsiteX41" fmla="*/ 1205514 w 1846958"/>
              <a:gd name="connsiteY41" fmla="*/ 1370193 h 1452079"/>
              <a:gd name="connsiteX42" fmla="*/ 1287400 w 1846958"/>
              <a:gd name="connsiteY42" fmla="*/ 1424784 h 1452079"/>
              <a:gd name="connsiteX43" fmla="*/ 1328343 w 1846958"/>
              <a:gd name="connsiteY43" fmla="*/ 1452079 h 1452079"/>
              <a:gd name="connsiteX44" fmla="*/ 1492117 w 1846958"/>
              <a:gd name="connsiteY44" fmla="*/ 1438431 h 1452079"/>
              <a:gd name="connsiteX45" fmla="*/ 1533060 w 1846958"/>
              <a:gd name="connsiteY45" fmla="*/ 1411136 h 1452079"/>
              <a:gd name="connsiteX46" fmla="*/ 1574003 w 1846958"/>
              <a:gd name="connsiteY46" fmla="*/ 1397488 h 1452079"/>
              <a:gd name="connsiteX47" fmla="*/ 1601299 w 1846958"/>
              <a:gd name="connsiteY47" fmla="*/ 1356545 h 1452079"/>
              <a:gd name="connsiteX48" fmla="*/ 1683185 w 1846958"/>
              <a:gd name="connsiteY48" fmla="*/ 1315602 h 1452079"/>
              <a:gd name="connsiteX49" fmla="*/ 1737776 w 1846958"/>
              <a:gd name="connsiteY49" fmla="*/ 1233715 h 1452079"/>
              <a:gd name="connsiteX50" fmla="*/ 1778719 w 1846958"/>
              <a:gd name="connsiteY50" fmla="*/ 1192772 h 1452079"/>
              <a:gd name="connsiteX51" fmla="*/ 1806015 w 1846958"/>
              <a:gd name="connsiteY51" fmla="*/ 1083590 h 1452079"/>
              <a:gd name="connsiteX52" fmla="*/ 1819663 w 1846958"/>
              <a:gd name="connsiteY52" fmla="*/ 1042646 h 1452079"/>
              <a:gd name="connsiteX53" fmla="*/ 1846958 w 1846958"/>
              <a:gd name="connsiteY53" fmla="*/ 947112 h 1452079"/>
              <a:gd name="connsiteX54" fmla="*/ 1806015 w 1846958"/>
              <a:gd name="connsiteY54" fmla="*/ 810634 h 1452079"/>
              <a:gd name="connsiteX55" fmla="*/ 1751424 w 1846958"/>
              <a:gd name="connsiteY55" fmla="*/ 796987 h 1452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846958" h="1452079">
                <a:moveTo>
                  <a:pt x="1696833" y="742396"/>
                </a:moveTo>
                <a:cubicBezTo>
                  <a:pt x="1674087" y="728748"/>
                  <a:pt x="1652743" y="712429"/>
                  <a:pt x="1628594" y="701452"/>
                </a:cubicBezTo>
                <a:cubicBezTo>
                  <a:pt x="1602401" y="689546"/>
                  <a:pt x="1570648" y="690117"/>
                  <a:pt x="1546708" y="674157"/>
                </a:cubicBezTo>
                <a:cubicBezTo>
                  <a:pt x="1429371" y="595933"/>
                  <a:pt x="1577826" y="689716"/>
                  <a:pt x="1464821" y="633213"/>
                </a:cubicBezTo>
                <a:cubicBezTo>
                  <a:pt x="1441095" y="621350"/>
                  <a:pt x="1418961" y="606511"/>
                  <a:pt x="1396582" y="592270"/>
                </a:cubicBezTo>
                <a:cubicBezTo>
                  <a:pt x="1373692" y="577704"/>
                  <a:pt x="1286911" y="520861"/>
                  <a:pt x="1260105" y="496736"/>
                </a:cubicBezTo>
                <a:cubicBezTo>
                  <a:pt x="1139764" y="388429"/>
                  <a:pt x="1225430" y="438454"/>
                  <a:pt x="1123627" y="387554"/>
                </a:cubicBezTo>
                <a:cubicBezTo>
                  <a:pt x="1017180" y="281105"/>
                  <a:pt x="1153830" y="409125"/>
                  <a:pt x="1028093" y="319315"/>
                </a:cubicBezTo>
                <a:cubicBezTo>
                  <a:pt x="1012387" y="308097"/>
                  <a:pt x="1003516" y="288602"/>
                  <a:pt x="987149" y="278372"/>
                </a:cubicBezTo>
                <a:cubicBezTo>
                  <a:pt x="966375" y="265388"/>
                  <a:pt x="940823" y="262032"/>
                  <a:pt x="918911" y="251076"/>
                </a:cubicBezTo>
                <a:cubicBezTo>
                  <a:pt x="897459" y="240350"/>
                  <a:pt x="837813" y="193149"/>
                  <a:pt x="823376" y="182837"/>
                </a:cubicBezTo>
                <a:cubicBezTo>
                  <a:pt x="810029" y="173303"/>
                  <a:pt x="797104" y="162877"/>
                  <a:pt x="782433" y="155542"/>
                </a:cubicBezTo>
                <a:cubicBezTo>
                  <a:pt x="769566" y="149108"/>
                  <a:pt x="754066" y="148880"/>
                  <a:pt x="741490" y="141894"/>
                </a:cubicBezTo>
                <a:cubicBezTo>
                  <a:pt x="712813" y="125962"/>
                  <a:pt x="691429" y="95260"/>
                  <a:pt x="659603" y="87303"/>
                </a:cubicBezTo>
                <a:cubicBezTo>
                  <a:pt x="631898" y="80377"/>
                  <a:pt x="591482" y="71755"/>
                  <a:pt x="564069" y="60007"/>
                </a:cubicBezTo>
                <a:cubicBezTo>
                  <a:pt x="545369" y="51993"/>
                  <a:pt x="528178" y="40726"/>
                  <a:pt x="509478" y="32712"/>
                </a:cubicBezTo>
                <a:cubicBezTo>
                  <a:pt x="472757" y="16975"/>
                  <a:pt x="440349" y="13427"/>
                  <a:pt x="400296" y="5416"/>
                </a:cubicBezTo>
                <a:cubicBezTo>
                  <a:pt x="248902" y="12986"/>
                  <a:pt x="178301" y="-30228"/>
                  <a:pt x="86397" y="46360"/>
                </a:cubicBezTo>
                <a:cubicBezTo>
                  <a:pt x="71570" y="58716"/>
                  <a:pt x="56672" y="71597"/>
                  <a:pt x="45454" y="87303"/>
                </a:cubicBezTo>
                <a:cubicBezTo>
                  <a:pt x="33629" y="103858"/>
                  <a:pt x="27257" y="123697"/>
                  <a:pt x="18158" y="141894"/>
                </a:cubicBezTo>
                <a:cubicBezTo>
                  <a:pt x="-8797" y="276675"/>
                  <a:pt x="-3146" y="218451"/>
                  <a:pt x="18158" y="442145"/>
                </a:cubicBezTo>
                <a:cubicBezTo>
                  <a:pt x="21455" y="476765"/>
                  <a:pt x="33932" y="512509"/>
                  <a:pt x="59102" y="537679"/>
                </a:cubicBezTo>
                <a:cubicBezTo>
                  <a:pt x="70700" y="549277"/>
                  <a:pt x="86397" y="555876"/>
                  <a:pt x="100045" y="564975"/>
                </a:cubicBezTo>
                <a:cubicBezTo>
                  <a:pt x="109143" y="578623"/>
                  <a:pt x="116665" y="593464"/>
                  <a:pt x="127340" y="605918"/>
                </a:cubicBezTo>
                <a:cubicBezTo>
                  <a:pt x="144088" y="625457"/>
                  <a:pt x="166490" y="639921"/>
                  <a:pt x="181931" y="660509"/>
                </a:cubicBezTo>
                <a:cubicBezTo>
                  <a:pt x="194138" y="676785"/>
                  <a:pt x="197020" y="698824"/>
                  <a:pt x="209227" y="715100"/>
                </a:cubicBezTo>
                <a:cubicBezTo>
                  <a:pt x="224668" y="735688"/>
                  <a:pt x="247070" y="750152"/>
                  <a:pt x="263818" y="769691"/>
                </a:cubicBezTo>
                <a:cubicBezTo>
                  <a:pt x="274493" y="782145"/>
                  <a:pt x="278770" y="799833"/>
                  <a:pt x="291114" y="810634"/>
                </a:cubicBezTo>
                <a:cubicBezTo>
                  <a:pt x="315802" y="832236"/>
                  <a:pt x="345705" y="847028"/>
                  <a:pt x="373000" y="865225"/>
                </a:cubicBezTo>
                <a:lnTo>
                  <a:pt x="413943" y="892521"/>
                </a:lnTo>
                <a:cubicBezTo>
                  <a:pt x="423042" y="906169"/>
                  <a:pt x="428895" y="922663"/>
                  <a:pt x="441239" y="933464"/>
                </a:cubicBezTo>
                <a:cubicBezTo>
                  <a:pt x="465927" y="955066"/>
                  <a:pt x="495830" y="969858"/>
                  <a:pt x="523125" y="988055"/>
                </a:cubicBezTo>
                <a:cubicBezTo>
                  <a:pt x="572961" y="1021279"/>
                  <a:pt x="611324" y="1049299"/>
                  <a:pt x="673251" y="1069942"/>
                </a:cubicBezTo>
                <a:cubicBezTo>
                  <a:pt x="686899" y="1074491"/>
                  <a:pt x="701327" y="1077156"/>
                  <a:pt x="714194" y="1083590"/>
                </a:cubicBezTo>
                <a:cubicBezTo>
                  <a:pt x="737920" y="1095453"/>
                  <a:pt x="759939" y="1110474"/>
                  <a:pt x="782433" y="1124533"/>
                </a:cubicBezTo>
                <a:cubicBezTo>
                  <a:pt x="796342" y="1133226"/>
                  <a:pt x="808300" y="1145367"/>
                  <a:pt x="823376" y="1151828"/>
                </a:cubicBezTo>
                <a:cubicBezTo>
                  <a:pt x="840616" y="1159217"/>
                  <a:pt x="859770" y="1160927"/>
                  <a:pt x="877967" y="1165476"/>
                </a:cubicBezTo>
                <a:cubicBezTo>
                  <a:pt x="905263" y="1183673"/>
                  <a:pt x="941657" y="1192771"/>
                  <a:pt x="959854" y="1220067"/>
                </a:cubicBezTo>
                <a:cubicBezTo>
                  <a:pt x="990376" y="1265851"/>
                  <a:pt x="987049" y="1270702"/>
                  <a:pt x="1041740" y="1301954"/>
                </a:cubicBezTo>
                <a:cubicBezTo>
                  <a:pt x="1054231" y="1309092"/>
                  <a:pt x="1069817" y="1309168"/>
                  <a:pt x="1082684" y="1315602"/>
                </a:cubicBezTo>
                <a:cubicBezTo>
                  <a:pt x="1097355" y="1322937"/>
                  <a:pt x="1108638" y="1336235"/>
                  <a:pt x="1123627" y="1342897"/>
                </a:cubicBezTo>
                <a:cubicBezTo>
                  <a:pt x="1149919" y="1354582"/>
                  <a:pt x="1181574" y="1354233"/>
                  <a:pt x="1205514" y="1370193"/>
                </a:cubicBezTo>
                <a:lnTo>
                  <a:pt x="1287400" y="1424784"/>
                </a:lnTo>
                <a:lnTo>
                  <a:pt x="1328343" y="1452079"/>
                </a:lnTo>
                <a:cubicBezTo>
                  <a:pt x="1382934" y="1447530"/>
                  <a:pt x="1438400" y="1449174"/>
                  <a:pt x="1492117" y="1438431"/>
                </a:cubicBezTo>
                <a:cubicBezTo>
                  <a:pt x="1508201" y="1435214"/>
                  <a:pt x="1518389" y="1418471"/>
                  <a:pt x="1533060" y="1411136"/>
                </a:cubicBezTo>
                <a:cubicBezTo>
                  <a:pt x="1545927" y="1404702"/>
                  <a:pt x="1560355" y="1402037"/>
                  <a:pt x="1574003" y="1397488"/>
                </a:cubicBezTo>
                <a:cubicBezTo>
                  <a:pt x="1583102" y="1383840"/>
                  <a:pt x="1589701" y="1368143"/>
                  <a:pt x="1601299" y="1356545"/>
                </a:cubicBezTo>
                <a:cubicBezTo>
                  <a:pt x="1627757" y="1330087"/>
                  <a:pt x="1649883" y="1326702"/>
                  <a:pt x="1683185" y="1315602"/>
                </a:cubicBezTo>
                <a:cubicBezTo>
                  <a:pt x="1813802" y="1184982"/>
                  <a:pt x="1658768" y="1352226"/>
                  <a:pt x="1737776" y="1233715"/>
                </a:cubicBezTo>
                <a:cubicBezTo>
                  <a:pt x="1748482" y="1217656"/>
                  <a:pt x="1765071" y="1206420"/>
                  <a:pt x="1778719" y="1192772"/>
                </a:cubicBezTo>
                <a:cubicBezTo>
                  <a:pt x="1809917" y="1099179"/>
                  <a:pt x="1773076" y="1215343"/>
                  <a:pt x="1806015" y="1083590"/>
                </a:cubicBezTo>
                <a:cubicBezTo>
                  <a:pt x="1809504" y="1069633"/>
                  <a:pt x="1815711" y="1056479"/>
                  <a:pt x="1819663" y="1042646"/>
                </a:cubicBezTo>
                <a:cubicBezTo>
                  <a:pt x="1853942" y="922670"/>
                  <a:pt x="1814232" y="1045293"/>
                  <a:pt x="1846958" y="947112"/>
                </a:cubicBezTo>
                <a:cubicBezTo>
                  <a:pt x="1841257" y="918603"/>
                  <a:pt x="1828461" y="833079"/>
                  <a:pt x="1806015" y="810634"/>
                </a:cubicBezTo>
                <a:cubicBezTo>
                  <a:pt x="1792752" y="797371"/>
                  <a:pt x="1751424" y="796987"/>
                  <a:pt x="1751424" y="796987"/>
                </a:cubicBezTo>
              </a:path>
            </a:pathLst>
          </a:custGeom>
          <a:solidFill>
            <a:srgbClr val="00B050">
              <a:alpha val="5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3179787" y="4421875"/>
            <a:ext cx="2183783" cy="881137"/>
          </a:xfrm>
          <a:custGeom>
            <a:avLst/>
            <a:gdLst>
              <a:gd name="connsiteX0" fmla="*/ 1951771 w 2183783"/>
              <a:gd name="connsiteY0" fmla="*/ 464024 h 881137"/>
              <a:gd name="connsiteX1" fmla="*/ 1869885 w 2183783"/>
              <a:gd name="connsiteY1" fmla="*/ 409432 h 881137"/>
              <a:gd name="connsiteX2" fmla="*/ 1815294 w 2183783"/>
              <a:gd name="connsiteY2" fmla="*/ 395785 h 881137"/>
              <a:gd name="connsiteX3" fmla="*/ 1774350 w 2183783"/>
              <a:gd name="connsiteY3" fmla="*/ 382137 h 881137"/>
              <a:gd name="connsiteX4" fmla="*/ 1692464 w 2183783"/>
              <a:gd name="connsiteY4" fmla="*/ 341194 h 881137"/>
              <a:gd name="connsiteX5" fmla="*/ 1583282 w 2183783"/>
              <a:gd name="connsiteY5" fmla="*/ 313898 h 881137"/>
              <a:gd name="connsiteX6" fmla="*/ 1487747 w 2183783"/>
              <a:gd name="connsiteY6" fmla="*/ 272955 h 881137"/>
              <a:gd name="connsiteX7" fmla="*/ 1419509 w 2183783"/>
              <a:gd name="connsiteY7" fmla="*/ 259307 h 881137"/>
              <a:gd name="connsiteX8" fmla="*/ 1310326 w 2183783"/>
              <a:gd name="connsiteY8" fmla="*/ 218364 h 881137"/>
              <a:gd name="connsiteX9" fmla="*/ 1201144 w 2183783"/>
              <a:gd name="connsiteY9" fmla="*/ 191068 h 881137"/>
              <a:gd name="connsiteX10" fmla="*/ 1160201 w 2183783"/>
              <a:gd name="connsiteY10" fmla="*/ 177421 h 881137"/>
              <a:gd name="connsiteX11" fmla="*/ 1091962 w 2183783"/>
              <a:gd name="connsiteY11" fmla="*/ 163773 h 881137"/>
              <a:gd name="connsiteX12" fmla="*/ 914541 w 2183783"/>
              <a:gd name="connsiteY12" fmla="*/ 109182 h 881137"/>
              <a:gd name="connsiteX13" fmla="*/ 873598 w 2183783"/>
              <a:gd name="connsiteY13" fmla="*/ 95534 h 881137"/>
              <a:gd name="connsiteX14" fmla="*/ 832655 w 2183783"/>
              <a:gd name="connsiteY14" fmla="*/ 81886 h 881137"/>
              <a:gd name="connsiteX15" fmla="*/ 614291 w 2183783"/>
              <a:gd name="connsiteY15" fmla="*/ 54591 h 881137"/>
              <a:gd name="connsiteX16" fmla="*/ 559700 w 2183783"/>
              <a:gd name="connsiteY16" fmla="*/ 40943 h 881137"/>
              <a:gd name="connsiteX17" fmla="*/ 464165 w 2183783"/>
              <a:gd name="connsiteY17" fmla="*/ 27295 h 881137"/>
              <a:gd name="connsiteX18" fmla="*/ 300392 w 2183783"/>
              <a:gd name="connsiteY18" fmla="*/ 0 h 881137"/>
              <a:gd name="connsiteX19" fmla="*/ 177562 w 2183783"/>
              <a:gd name="connsiteY19" fmla="*/ 13647 h 881137"/>
              <a:gd name="connsiteX20" fmla="*/ 109323 w 2183783"/>
              <a:gd name="connsiteY20" fmla="*/ 95534 h 881137"/>
              <a:gd name="connsiteX21" fmla="*/ 82028 w 2183783"/>
              <a:gd name="connsiteY21" fmla="*/ 177421 h 881137"/>
              <a:gd name="connsiteX22" fmla="*/ 27437 w 2183783"/>
              <a:gd name="connsiteY22" fmla="*/ 272955 h 881137"/>
              <a:gd name="connsiteX23" fmla="*/ 13789 w 2183783"/>
              <a:gd name="connsiteY23" fmla="*/ 518615 h 881137"/>
              <a:gd name="connsiteX24" fmla="*/ 27437 w 2183783"/>
              <a:gd name="connsiteY24" fmla="*/ 559558 h 881137"/>
              <a:gd name="connsiteX25" fmla="*/ 68380 w 2183783"/>
              <a:gd name="connsiteY25" fmla="*/ 573206 h 881137"/>
              <a:gd name="connsiteX26" fmla="*/ 191210 w 2183783"/>
              <a:gd name="connsiteY26" fmla="*/ 627797 h 881137"/>
              <a:gd name="connsiteX27" fmla="*/ 395926 w 2183783"/>
              <a:gd name="connsiteY27" fmla="*/ 668740 h 881137"/>
              <a:gd name="connsiteX28" fmla="*/ 668882 w 2183783"/>
              <a:gd name="connsiteY28" fmla="*/ 682388 h 881137"/>
              <a:gd name="connsiteX29" fmla="*/ 832655 w 2183783"/>
              <a:gd name="connsiteY29" fmla="*/ 723331 h 881137"/>
              <a:gd name="connsiteX30" fmla="*/ 969132 w 2183783"/>
              <a:gd name="connsiteY30" fmla="*/ 736979 h 881137"/>
              <a:gd name="connsiteX31" fmla="*/ 1064667 w 2183783"/>
              <a:gd name="connsiteY31" fmla="*/ 750626 h 881137"/>
              <a:gd name="connsiteX32" fmla="*/ 1132906 w 2183783"/>
              <a:gd name="connsiteY32" fmla="*/ 764274 h 881137"/>
              <a:gd name="connsiteX33" fmla="*/ 1242088 w 2183783"/>
              <a:gd name="connsiteY33" fmla="*/ 791570 h 881137"/>
              <a:gd name="connsiteX34" fmla="*/ 1337622 w 2183783"/>
              <a:gd name="connsiteY34" fmla="*/ 805218 h 881137"/>
              <a:gd name="connsiteX35" fmla="*/ 1433156 w 2183783"/>
              <a:gd name="connsiteY35" fmla="*/ 832513 h 881137"/>
              <a:gd name="connsiteX36" fmla="*/ 1624225 w 2183783"/>
              <a:gd name="connsiteY36" fmla="*/ 846161 h 881137"/>
              <a:gd name="connsiteX37" fmla="*/ 2020010 w 2183783"/>
              <a:gd name="connsiteY37" fmla="*/ 859809 h 881137"/>
              <a:gd name="connsiteX38" fmla="*/ 2101897 w 2183783"/>
              <a:gd name="connsiteY38" fmla="*/ 832513 h 881137"/>
              <a:gd name="connsiteX39" fmla="*/ 2142840 w 2183783"/>
              <a:gd name="connsiteY39" fmla="*/ 791570 h 881137"/>
              <a:gd name="connsiteX40" fmla="*/ 2156488 w 2183783"/>
              <a:gd name="connsiteY40" fmla="*/ 736979 h 881137"/>
              <a:gd name="connsiteX41" fmla="*/ 2183783 w 2183783"/>
              <a:gd name="connsiteY41" fmla="*/ 696035 h 881137"/>
              <a:gd name="connsiteX42" fmla="*/ 2170135 w 2183783"/>
              <a:gd name="connsiteY42" fmla="*/ 573206 h 881137"/>
              <a:gd name="connsiteX43" fmla="*/ 2074601 w 2183783"/>
              <a:gd name="connsiteY43" fmla="*/ 464024 h 881137"/>
              <a:gd name="connsiteX44" fmla="*/ 2047306 w 2183783"/>
              <a:gd name="connsiteY44" fmla="*/ 423080 h 881137"/>
              <a:gd name="connsiteX45" fmla="*/ 2006362 w 2183783"/>
              <a:gd name="connsiteY45" fmla="*/ 395785 h 881137"/>
              <a:gd name="connsiteX46" fmla="*/ 1992714 w 2183783"/>
              <a:gd name="connsiteY46" fmla="*/ 327546 h 881137"/>
              <a:gd name="connsiteX47" fmla="*/ 1938123 w 2183783"/>
              <a:gd name="connsiteY47" fmla="*/ 313898 h 881137"/>
              <a:gd name="connsiteX48" fmla="*/ 1787998 w 2183783"/>
              <a:gd name="connsiteY48" fmla="*/ 272955 h 881137"/>
              <a:gd name="connsiteX49" fmla="*/ 1610577 w 2183783"/>
              <a:gd name="connsiteY49" fmla="*/ 272955 h 881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183783" h="881137">
                <a:moveTo>
                  <a:pt x="1951771" y="464024"/>
                </a:moveTo>
                <a:cubicBezTo>
                  <a:pt x="1924476" y="445827"/>
                  <a:pt x="1899227" y="424103"/>
                  <a:pt x="1869885" y="409432"/>
                </a:cubicBezTo>
                <a:cubicBezTo>
                  <a:pt x="1853108" y="401044"/>
                  <a:pt x="1833329" y="400938"/>
                  <a:pt x="1815294" y="395785"/>
                </a:cubicBezTo>
                <a:cubicBezTo>
                  <a:pt x="1801461" y="391833"/>
                  <a:pt x="1787496" y="387980"/>
                  <a:pt x="1774350" y="382137"/>
                </a:cubicBezTo>
                <a:cubicBezTo>
                  <a:pt x="1746463" y="369743"/>
                  <a:pt x="1721203" y="351458"/>
                  <a:pt x="1692464" y="341194"/>
                </a:cubicBezTo>
                <a:cubicBezTo>
                  <a:pt x="1657135" y="328577"/>
                  <a:pt x="1618871" y="325761"/>
                  <a:pt x="1583282" y="313898"/>
                </a:cubicBezTo>
                <a:cubicBezTo>
                  <a:pt x="1550414" y="302942"/>
                  <a:pt x="1520615" y="283911"/>
                  <a:pt x="1487747" y="272955"/>
                </a:cubicBezTo>
                <a:cubicBezTo>
                  <a:pt x="1465741" y="265620"/>
                  <a:pt x="1441727" y="265972"/>
                  <a:pt x="1419509" y="259307"/>
                </a:cubicBezTo>
                <a:cubicBezTo>
                  <a:pt x="1281619" y="217940"/>
                  <a:pt x="1407569" y="244885"/>
                  <a:pt x="1310326" y="218364"/>
                </a:cubicBezTo>
                <a:cubicBezTo>
                  <a:pt x="1274134" y="208493"/>
                  <a:pt x="1236733" y="202930"/>
                  <a:pt x="1201144" y="191068"/>
                </a:cubicBezTo>
                <a:cubicBezTo>
                  <a:pt x="1187496" y="186519"/>
                  <a:pt x="1174157" y="180910"/>
                  <a:pt x="1160201" y="177421"/>
                </a:cubicBezTo>
                <a:cubicBezTo>
                  <a:pt x="1137697" y="171795"/>
                  <a:pt x="1114606" y="168805"/>
                  <a:pt x="1091962" y="163773"/>
                </a:cubicBezTo>
                <a:cubicBezTo>
                  <a:pt x="1019620" y="147697"/>
                  <a:pt x="999672" y="137559"/>
                  <a:pt x="914541" y="109182"/>
                </a:cubicBezTo>
                <a:lnTo>
                  <a:pt x="873598" y="95534"/>
                </a:lnTo>
                <a:cubicBezTo>
                  <a:pt x="859950" y="90985"/>
                  <a:pt x="846953" y="83475"/>
                  <a:pt x="832655" y="81886"/>
                </a:cubicBezTo>
                <a:cubicBezTo>
                  <a:pt x="774063" y="75376"/>
                  <a:pt x="675480" y="65716"/>
                  <a:pt x="614291" y="54591"/>
                </a:cubicBezTo>
                <a:cubicBezTo>
                  <a:pt x="595836" y="51236"/>
                  <a:pt x="578154" y="44298"/>
                  <a:pt x="559700" y="40943"/>
                </a:cubicBezTo>
                <a:cubicBezTo>
                  <a:pt x="528051" y="35188"/>
                  <a:pt x="495940" y="32312"/>
                  <a:pt x="464165" y="27295"/>
                </a:cubicBezTo>
                <a:lnTo>
                  <a:pt x="300392" y="0"/>
                </a:lnTo>
                <a:cubicBezTo>
                  <a:pt x="259449" y="4549"/>
                  <a:pt x="216643" y="620"/>
                  <a:pt x="177562" y="13647"/>
                </a:cubicBezTo>
                <a:cubicBezTo>
                  <a:pt x="155046" y="21152"/>
                  <a:pt x="121809" y="76806"/>
                  <a:pt x="109323" y="95534"/>
                </a:cubicBezTo>
                <a:cubicBezTo>
                  <a:pt x="100225" y="122830"/>
                  <a:pt x="94895" y="151687"/>
                  <a:pt x="82028" y="177421"/>
                </a:cubicBezTo>
                <a:cubicBezTo>
                  <a:pt x="47397" y="246683"/>
                  <a:pt x="66017" y="215084"/>
                  <a:pt x="27437" y="272955"/>
                </a:cubicBezTo>
                <a:cubicBezTo>
                  <a:pt x="2091" y="425030"/>
                  <a:pt x="-12207" y="401634"/>
                  <a:pt x="13789" y="518615"/>
                </a:cubicBezTo>
                <a:cubicBezTo>
                  <a:pt x="16910" y="532658"/>
                  <a:pt x="17265" y="549386"/>
                  <a:pt x="27437" y="559558"/>
                </a:cubicBezTo>
                <a:cubicBezTo>
                  <a:pt x="37609" y="569730"/>
                  <a:pt x="54732" y="568657"/>
                  <a:pt x="68380" y="573206"/>
                </a:cubicBezTo>
                <a:cubicBezTo>
                  <a:pt x="133918" y="638744"/>
                  <a:pt x="83077" y="603768"/>
                  <a:pt x="191210" y="627797"/>
                </a:cubicBezTo>
                <a:cubicBezTo>
                  <a:pt x="339215" y="660686"/>
                  <a:pt x="8073" y="632378"/>
                  <a:pt x="395926" y="668740"/>
                </a:cubicBezTo>
                <a:cubicBezTo>
                  <a:pt x="486627" y="677243"/>
                  <a:pt x="577897" y="677839"/>
                  <a:pt x="668882" y="682388"/>
                </a:cubicBezTo>
                <a:cubicBezTo>
                  <a:pt x="732399" y="703559"/>
                  <a:pt x="745975" y="709644"/>
                  <a:pt x="832655" y="723331"/>
                </a:cubicBezTo>
                <a:cubicBezTo>
                  <a:pt x="877815" y="730462"/>
                  <a:pt x="923726" y="731637"/>
                  <a:pt x="969132" y="736979"/>
                </a:cubicBezTo>
                <a:cubicBezTo>
                  <a:pt x="1001080" y="740738"/>
                  <a:pt x="1032936" y="745338"/>
                  <a:pt x="1064667" y="750626"/>
                </a:cubicBezTo>
                <a:cubicBezTo>
                  <a:pt x="1087548" y="754439"/>
                  <a:pt x="1110303" y="759058"/>
                  <a:pt x="1132906" y="764274"/>
                </a:cubicBezTo>
                <a:cubicBezTo>
                  <a:pt x="1169459" y="772710"/>
                  <a:pt x="1204951" y="786265"/>
                  <a:pt x="1242088" y="791570"/>
                </a:cubicBezTo>
                <a:lnTo>
                  <a:pt x="1337622" y="805218"/>
                </a:lnTo>
                <a:cubicBezTo>
                  <a:pt x="1363498" y="813843"/>
                  <a:pt x="1407455" y="829657"/>
                  <a:pt x="1433156" y="832513"/>
                </a:cubicBezTo>
                <a:cubicBezTo>
                  <a:pt x="1496617" y="839564"/>
                  <a:pt x="1560535" y="841612"/>
                  <a:pt x="1624225" y="846161"/>
                </a:cubicBezTo>
                <a:cubicBezTo>
                  <a:pt x="1803844" y="891065"/>
                  <a:pt x="1752918" y="889486"/>
                  <a:pt x="2020010" y="859809"/>
                </a:cubicBezTo>
                <a:cubicBezTo>
                  <a:pt x="2048606" y="856632"/>
                  <a:pt x="2101897" y="832513"/>
                  <a:pt x="2101897" y="832513"/>
                </a:cubicBezTo>
                <a:cubicBezTo>
                  <a:pt x="2115545" y="818865"/>
                  <a:pt x="2133264" y="808328"/>
                  <a:pt x="2142840" y="791570"/>
                </a:cubicBezTo>
                <a:cubicBezTo>
                  <a:pt x="2152146" y="775284"/>
                  <a:pt x="2149099" y="754219"/>
                  <a:pt x="2156488" y="736979"/>
                </a:cubicBezTo>
                <a:cubicBezTo>
                  <a:pt x="2162949" y="721903"/>
                  <a:pt x="2174685" y="709683"/>
                  <a:pt x="2183783" y="696035"/>
                </a:cubicBezTo>
                <a:cubicBezTo>
                  <a:pt x="2179234" y="655092"/>
                  <a:pt x="2183162" y="612287"/>
                  <a:pt x="2170135" y="573206"/>
                </a:cubicBezTo>
                <a:cubicBezTo>
                  <a:pt x="2147388" y="504966"/>
                  <a:pt x="2122369" y="495869"/>
                  <a:pt x="2074601" y="464024"/>
                </a:cubicBezTo>
                <a:cubicBezTo>
                  <a:pt x="2065503" y="450376"/>
                  <a:pt x="2058904" y="434678"/>
                  <a:pt x="2047306" y="423080"/>
                </a:cubicBezTo>
                <a:cubicBezTo>
                  <a:pt x="2035708" y="411482"/>
                  <a:pt x="2014500" y="410026"/>
                  <a:pt x="2006362" y="395785"/>
                </a:cubicBezTo>
                <a:cubicBezTo>
                  <a:pt x="1994853" y="375645"/>
                  <a:pt x="2007564" y="345366"/>
                  <a:pt x="1992714" y="327546"/>
                </a:cubicBezTo>
                <a:cubicBezTo>
                  <a:pt x="1980706" y="313136"/>
                  <a:pt x="1956158" y="319051"/>
                  <a:pt x="1938123" y="313898"/>
                </a:cubicBezTo>
                <a:cubicBezTo>
                  <a:pt x="1880823" y="297526"/>
                  <a:pt x="1860985" y="279906"/>
                  <a:pt x="1787998" y="272955"/>
                </a:cubicBezTo>
                <a:cubicBezTo>
                  <a:pt x="1729124" y="267348"/>
                  <a:pt x="1669717" y="272955"/>
                  <a:pt x="1610577" y="272955"/>
                </a:cubicBezTo>
              </a:path>
            </a:pathLst>
          </a:custGeom>
          <a:solidFill>
            <a:schemeClr val="accent5">
              <a:lumMod val="75000"/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13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21623" y="0"/>
            <a:ext cx="455835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Жилища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i.ytimg.com/vi/VNmEzLg3toU/maxresdefaul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28" y="743802"/>
            <a:ext cx="4879708" cy="274483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33013" y="225276"/>
            <a:ext cx="3261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Вигвам </a:t>
            </a:r>
            <a:endParaRPr lang="ru-RU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3770" y="3663053"/>
            <a:ext cx="580029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жилище </a:t>
            </a:r>
            <a:r>
              <a:rPr lang="ru-RU" b="1" dirty="0">
                <a:latin typeface="Arial Black" panose="020B0A04020102020204" pitchFamily="34" charset="0"/>
              </a:rPr>
              <a:t>лесных индейцев севера и северо-востока Северной Америки. Чаще это небольшой шалаш высотой 2,5—3 метра, куполообразной </a:t>
            </a:r>
            <a:r>
              <a:rPr lang="ru-RU" b="1" dirty="0" smtClean="0">
                <a:latin typeface="Arial Black" panose="020B0A04020102020204" pitchFamily="34" charset="0"/>
              </a:rPr>
              <a:t>формы</a:t>
            </a:r>
            <a:r>
              <a:rPr lang="ru-RU" b="1" dirty="0">
                <a:latin typeface="Arial Black" panose="020B0A04020102020204" pitchFamily="34" charset="0"/>
              </a:rPr>
              <a:t>. В вигвамах могло проживать от 3—8 до 10—12 человек. В больших — до 25—30 человек.</a:t>
            </a: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569" y="686940"/>
            <a:ext cx="4286071" cy="348823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956696" y="225275"/>
            <a:ext cx="3261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Типи </a:t>
            </a:r>
            <a:endParaRPr lang="ru-RU" sz="2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3379" y="4292724"/>
            <a:ext cx="591408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жилище кочевых</a:t>
            </a:r>
            <a:r>
              <a:rPr lang="ru-RU" b="1" dirty="0">
                <a:latin typeface="Arial Black" panose="020B0A04020102020204" pitchFamily="34" charset="0"/>
              </a:rPr>
              <a:t> индейцев Великих равнин. имеет форму прямого или слегка наклонённого назад конуса или пирамиды высотой 4—8 </a:t>
            </a:r>
            <a:r>
              <a:rPr lang="ru-RU" b="1" dirty="0" smtClean="0">
                <a:latin typeface="Arial Black" panose="020B0A04020102020204" pitchFamily="34" charset="0"/>
              </a:rPr>
              <a:t>м., с </a:t>
            </a:r>
            <a:r>
              <a:rPr lang="ru-RU" b="1" dirty="0">
                <a:latin typeface="Arial Black" panose="020B0A04020102020204" pitchFamily="34" charset="0"/>
              </a:rPr>
              <a:t>диаметром в основании 3—6 м. Каркас собирается из </a:t>
            </a:r>
            <a:r>
              <a:rPr lang="ru-RU" b="1" dirty="0" smtClean="0">
                <a:latin typeface="Arial Black" panose="020B0A04020102020204" pitchFamily="34" charset="0"/>
              </a:rPr>
              <a:t>шестов. Покрышка </a:t>
            </a:r>
            <a:r>
              <a:rPr lang="ru-RU" b="1" dirty="0">
                <a:latin typeface="Arial Black" panose="020B0A04020102020204" pitchFamily="34" charset="0"/>
              </a:rPr>
              <a:t>традиционно сшивалась из </a:t>
            </a:r>
            <a:r>
              <a:rPr lang="ru-RU" b="1" dirty="0" smtClean="0">
                <a:latin typeface="Arial Black" panose="020B0A04020102020204" pitchFamily="34" charset="0"/>
              </a:rPr>
              <a:t>кож</a:t>
            </a:r>
            <a:r>
              <a:rPr lang="ru-RU" b="1" dirty="0">
                <a:latin typeface="Arial Black" panose="020B0A04020102020204" pitchFamily="34" charset="0"/>
              </a:rPr>
              <a:t> </a:t>
            </a:r>
            <a:r>
              <a:rPr lang="ru-RU" b="1" dirty="0" smtClean="0">
                <a:latin typeface="Arial Black" panose="020B0A04020102020204" pitchFamily="34" charset="0"/>
              </a:rPr>
              <a:t>бизонов. </a:t>
            </a:r>
            <a:r>
              <a:rPr lang="ru-RU" b="1" dirty="0">
                <a:latin typeface="Arial Black" panose="020B0A04020102020204" pitchFamily="34" charset="0"/>
              </a:rPr>
              <a:t>В зависимости от размера, для изготовления </a:t>
            </a:r>
            <a:r>
              <a:rPr lang="ru-RU" b="1" dirty="0" smtClean="0">
                <a:latin typeface="Arial Black" panose="020B0A04020102020204" pitchFamily="34" charset="0"/>
              </a:rPr>
              <a:t>требовалось </a:t>
            </a:r>
            <a:r>
              <a:rPr lang="ru-RU" b="1" dirty="0">
                <a:latin typeface="Arial Black" panose="020B0A04020102020204" pitchFamily="34" charset="0"/>
              </a:rPr>
              <a:t>от 10 до 40 кож</a:t>
            </a:r>
          </a:p>
        </p:txBody>
      </p:sp>
    </p:spTree>
    <p:extLst>
      <p:ext uri="{BB962C8B-B14F-4D97-AF65-F5344CB8AC3E}">
        <p14:creationId xmlns:p14="http://schemas.microsoft.com/office/powerpoint/2010/main" val="391146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21622" y="0"/>
            <a:ext cx="596149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Одежда  индейца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527" y="1712340"/>
            <a:ext cx="2859566" cy="4264909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163" b="85976" l="0" r="570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453" r="43390" b="14548"/>
          <a:stretch/>
        </p:blipFill>
        <p:spPr>
          <a:xfrm>
            <a:off x="479285" y="284693"/>
            <a:ext cx="1909074" cy="3562066"/>
          </a:xfrm>
          <a:prstGeom prst="rect">
            <a:avLst/>
          </a:prstGeom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872" y="3928819"/>
            <a:ext cx="1352739" cy="2600688"/>
          </a:xfrm>
          <a:prstGeom prst="rect">
            <a:avLst/>
          </a:prstGeom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604" y="1727605"/>
            <a:ext cx="1362265" cy="1486107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1643299" y="1034380"/>
            <a:ext cx="3536025" cy="1031346"/>
            <a:chOff x="1643299" y="1034380"/>
            <a:chExt cx="3536025" cy="1031346"/>
          </a:xfrm>
        </p:grpSpPr>
        <p:cxnSp>
          <p:nvCxnSpPr>
            <p:cNvPr id="12" name="Прямая со стрелкой 11"/>
            <p:cNvCxnSpPr/>
            <p:nvPr/>
          </p:nvCxnSpPr>
          <p:spPr>
            <a:xfrm flipH="1">
              <a:off x="1643299" y="1405719"/>
              <a:ext cx="1577573" cy="66000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3063921" y="1034380"/>
              <a:ext cx="21154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набедренная повязка</a:t>
              </a:r>
              <a:endParaRPr lang="ru-RU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559258" y="2801737"/>
            <a:ext cx="2733412" cy="1080188"/>
            <a:chOff x="1559258" y="2801737"/>
            <a:chExt cx="2733412" cy="1080188"/>
          </a:xfrm>
        </p:grpSpPr>
        <p:cxnSp>
          <p:nvCxnSpPr>
            <p:cNvPr id="19" name="Прямая со стрелкой 18"/>
            <p:cNvCxnSpPr/>
            <p:nvPr/>
          </p:nvCxnSpPr>
          <p:spPr>
            <a:xfrm flipH="1" flipV="1">
              <a:off x="1559258" y="2801737"/>
              <a:ext cx="1778876" cy="71085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2634468" y="3512593"/>
              <a:ext cx="16582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err="1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леггины</a:t>
              </a:r>
              <a:endParaRPr lang="ru-RU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433822" y="3642043"/>
            <a:ext cx="1630099" cy="1270699"/>
            <a:chOff x="1433822" y="3642043"/>
            <a:chExt cx="1630099" cy="1270699"/>
          </a:xfrm>
        </p:grpSpPr>
        <p:cxnSp>
          <p:nvCxnSpPr>
            <p:cNvPr id="26" name="Прямая со стрелкой 25"/>
            <p:cNvCxnSpPr/>
            <p:nvPr/>
          </p:nvCxnSpPr>
          <p:spPr>
            <a:xfrm flipH="1" flipV="1">
              <a:off x="1433822" y="3642043"/>
              <a:ext cx="478122" cy="90136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1433822" y="4543410"/>
              <a:ext cx="1630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мокасины</a:t>
              </a:r>
              <a:endParaRPr lang="ru-RU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20872" y="470682"/>
            <a:ext cx="76018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latin typeface="Arial Black" panose="020B0A04020102020204" pitchFamily="34" charset="0"/>
              </a:rPr>
              <a:t>из шкур бизонов, оленей, </a:t>
            </a:r>
            <a:r>
              <a:rPr lang="ru-RU" b="1" dirty="0" smtClean="0">
                <a:latin typeface="Arial Black" panose="020B0A04020102020204" pitchFamily="34" charset="0"/>
              </a:rPr>
              <a:t>антилоп, горных </a:t>
            </a:r>
            <a:r>
              <a:rPr lang="ru-RU" b="1" dirty="0">
                <a:latin typeface="Arial Black" panose="020B0A04020102020204" pitchFamily="34" charset="0"/>
              </a:rPr>
              <a:t>баранов</a:t>
            </a:r>
            <a:r>
              <a:rPr lang="ru-RU" b="1" dirty="0" smtClean="0">
                <a:latin typeface="Arial Black" panose="020B0A04020102020204" pitchFamily="34" charset="0"/>
              </a:rPr>
              <a:t>. С </a:t>
            </a:r>
            <a:r>
              <a:rPr lang="en-US" b="1" dirty="0" smtClean="0">
                <a:latin typeface="Arial Black" panose="020B0A04020102020204" pitchFamily="34" charset="0"/>
              </a:rPr>
              <a:t>XIX</a:t>
            </a:r>
            <a:r>
              <a:rPr lang="ru-RU" b="1" dirty="0" smtClean="0">
                <a:latin typeface="Arial Black" panose="020B0A04020102020204" pitchFamily="34" charset="0"/>
              </a:rPr>
              <a:t> века из тканей, производимых белым человеком.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79" b="100000" l="182" r="9836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475" y="1943816"/>
            <a:ext cx="3827743" cy="3506886"/>
          </a:xfrm>
          <a:prstGeom prst="rect">
            <a:avLst/>
          </a:prstGeom>
        </p:spPr>
      </p:pic>
      <p:grpSp>
        <p:nvGrpSpPr>
          <p:cNvPr id="27" name="Группа 26"/>
          <p:cNvGrpSpPr/>
          <p:nvPr/>
        </p:nvGrpSpPr>
        <p:grpSpPr>
          <a:xfrm>
            <a:off x="8618873" y="3928819"/>
            <a:ext cx="3404931" cy="2025520"/>
            <a:chOff x="8618873" y="4386649"/>
            <a:chExt cx="3404931" cy="2025520"/>
          </a:xfrm>
        </p:grpSpPr>
        <p:cxnSp>
          <p:nvCxnSpPr>
            <p:cNvPr id="11" name="Прямая со стрелкой 10"/>
            <p:cNvCxnSpPr/>
            <p:nvPr/>
          </p:nvCxnSpPr>
          <p:spPr>
            <a:xfrm flipH="1" flipV="1">
              <a:off x="10416746" y="4386649"/>
              <a:ext cx="531341" cy="1260389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8618873" y="5765838"/>
              <a:ext cx="34049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бахрома из конского волоса и скальпов</a:t>
              </a:r>
              <a:endParaRPr lang="ru-RU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9274012" y="1117013"/>
            <a:ext cx="2810896" cy="1396961"/>
            <a:chOff x="9274012" y="1117013"/>
            <a:chExt cx="2810896" cy="1396961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H="1">
              <a:off x="10083114" y="1680711"/>
              <a:ext cx="739561" cy="833263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9274012" y="1117013"/>
              <a:ext cx="28108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FF0000"/>
                  </a:solidFill>
                  <a:latin typeface="Arial Black" panose="020B0A04020102020204" pitchFamily="34" charset="0"/>
                </a:rPr>
                <a:t>орнамент из бисера</a:t>
              </a:r>
              <a:endParaRPr lang="ru-RU" b="1" dirty="0">
                <a:solidFill>
                  <a:srgbClr val="FF0000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7021773" y="5926244"/>
            <a:ext cx="550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рубаха воина племени </a:t>
            </a:r>
            <a:r>
              <a:rPr lang="ru-RU" b="1" dirty="0" err="1" smtClean="0">
                <a:solidFill>
                  <a:srgbClr val="0000CC"/>
                </a:solidFill>
                <a:latin typeface="Arial Black" panose="020B0A04020102020204" pitchFamily="34" charset="0"/>
              </a:rPr>
              <a:t>тетон</a:t>
            </a:r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-сиу, проданная на аукционе 2016 г. </a:t>
            </a:r>
          </a:p>
          <a:p>
            <a:pPr algn="ctr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за</a:t>
            </a: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$ 51000</a:t>
            </a:r>
            <a:endParaRPr lang="ru-RU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2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25" y="0"/>
            <a:ext cx="6357938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Головной убор  индейца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77672" y="569387"/>
            <a:ext cx="114952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Количество перьев в головном уборе индейца означало количество подвигов совершенных им. Чаще всего перья были орлиные.</a:t>
            </a:r>
            <a:r>
              <a:rPr lang="ru-RU" i="1" dirty="0"/>
              <a:t> </a:t>
            </a:r>
            <a:r>
              <a:rPr lang="ru-RU" b="1" dirty="0">
                <a:latin typeface="Arial Black" panose="020B0A04020102020204" pitchFamily="34" charset="0"/>
              </a:rPr>
              <a:t>Иногда для ловли орлов использовали ямы в земле, которые сверху прикрывали хворостом. </a:t>
            </a:r>
            <a:r>
              <a:rPr lang="ru-RU" b="1" dirty="0" smtClean="0">
                <a:latin typeface="Arial Black" panose="020B0A04020102020204" pitchFamily="34" charset="0"/>
              </a:rPr>
              <a:t>Приманкой </a:t>
            </a:r>
            <a:r>
              <a:rPr lang="ru-RU" b="1" dirty="0">
                <a:latin typeface="Arial Black" panose="020B0A04020102020204" pitchFamily="34" charset="0"/>
              </a:rPr>
              <a:t>служило мясо. Когда орел сверху бросался на приманку, индеец, который сидел в яме, хватал его снизу за ноги и втягивал в яму </a:t>
            </a:r>
          </a:p>
          <a:p>
            <a:pPr algn="just"/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401" y="2128582"/>
            <a:ext cx="2938624" cy="462472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055" y="2131826"/>
            <a:ext cx="3609642" cy="2639461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3" name="Рисунок 12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555" y="2103915"/>
            <a:ext cx="3762900" cy="266737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pic>
        <p:nvPicPr>
          <p:cNvPr id="15" name="Рисунок 14" descr="Вырезка экрана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988" y="5018011"/>
            <a:ext cx="2407342" cy="1735292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78164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27679" y="-40999"/>
            <a:ext cx="6851178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Боевая раскраска   индейца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4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99955"/>
            <a:ext cx="2429214" cy="300079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47994" y="898348"/>
            <a:ext cx="1074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Arial Black" panose="020B0A04020102020204" pitchFamily="34" charset="0"/>
              </a:rPr>
              <a:t>Сперва тело смазывалось животным жиром, а затем в него втиралась краска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81703" y="1522019"/>
            <a:ext cx="52673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Красный цвет</a:t>
            </a:r>
            <a:r>
              <a:rPr lang="ru-RU" dirty="0">
                <a:latin typeface="Arial Black" panose="020B0A04020102020204" pitchFamily="34" charset="0"/>
              </a:rPr>
              <a:t> – в качестве боевого цвета символизировал войну, кровь, насилие и </a:t>
            </a:r>
            <a:r>
              <a:rPr lang="ru-RU" dirty="0" smtClean="0">
                <a:latin typeface="Arial Black" panose="020B0A04020102020204" pitchFamily="34" charset="0"/>
              </a:rPr>
              <a:t>энергию. </a:t>
            </a:r>
            <a:r>
              <a:rPr lang="ru-RU" b="1" dirty="0" smtClean="0">
                <a:latin typeface="Arial Black" panose="020B0A04020102020204" pitchFamily="34" charset="0"/>
              </a:rPr>
              <a:t>Он </a:t>
            </a:r>
            <a:r>
              <a:rPr lang="ru-RU" b="1" dirty="0">
                <a:latin typeface="Arial Black" panose="020B0A04020102020204" pitchFamily="34" charset="0"/>
              </a:rPr>
              <a:t>приносил удачу и успех в </a:t>
            </a:r>
            <a:r>
              <a:rPr lang="ru-RU" b="1" dirty="0" smtClean="0">
                <a:latin typeface="Arial Black" panose="020B0A04020102020204" pitchFamily="34" charset="0"/>
              </a:rPr>
              <a:t>бою.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5" name="Рисунок 14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592" y="1351870"/>
            <a:ext cx="2971147" cy="2176793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2781703" y="27758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Черный цвет 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– готовность к войне, бьющая агрессивность и сила. Этот цвет был обязательным при возвращении с победой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1703" y="378338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Белый цвет</a:t>
            </a:r>
            <a:r>
              <a:rPr lang="ru-RU" dirty="0">
                <a:solidFill>
                  <a:srgbClr val="333333"/>
                </a:solidFill>
                <a:latin typeface="Arial Black" panose="020B0A04020102020204" pitchFamily="34" charset="0"/>
              </a:rPr>
              <a:t> – военный траурный, а вне боевых действий — мир и счастье.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30020" y="4421038"/>
            <a:ext cx="54996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FF0000"/>
                </a:solidFill>
                <a:latin typeface="Arial Black" panose="020B0A04020102020204" pitchFamily="34" charset="0"/>
              </a:rPr>
              <a:t>Символ черной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руки </a:t>
            </a:r>
            <a:r>
              <a:rPr lang="ru-RU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- </a:t>
            </a:r>
            <a:r>
              <a:rPr lang="ru-RU" dirty="0">
                <a:latin typeface="Arial Black" panose="020B0A04020102020204" pitchFamily="34" charset="0"/>
              </a:rPr>
              <a:t>что воин успешен в рукопашной схватке или очень хороший разведчик-невидимка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30020" y="5344368"/>
            <a:ext cx="54996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Вертикальные полосы на щеках </a:t>
            </a:r>
            <a:r>
              <a:rPr lang="ru-RU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– </a:t>
            </a:r>
            <a:r>
              <a:rPr lang="ru-RU" dirty="0" smtClean="0">
                <a:latin typeface="Arial Black" panose="020B0A04020102020204" pitchFamily="34" charset="0"/>
              </a:rPr>
              <a:t>сколько противников убил.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23" name="Рисунок 22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032" y="3699196"/>
            <a:ext cx="2086266" cy="3010320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sp>
        <p:nvSpPr>
          <p:cNvPr id="36" name="Прямоугольник 35"/>
          <p:cNvSpPr/>
          <p:nvPr/>
        </p:nvSpPr>
        <p:spPr>
          <a:xfrm>
            <a:off x="1181168" y="464435"/>
            <a:ext cx="10744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Цель: указать племенную принадлежность, устрашить врага, придать себе сил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30020" y="5990699"/>
            <a:ext cx="74138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Горизонтальная черная полоса на глазах </a:t>
            </a:r>
            <a:r>
              <a:rPr lang="ru-RU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- могущественный воин, </a:t>
            </a:r>
            <a:r>
              <a:rPr lang="ru-RU" dirty="0">
                <a:solidFill>
                  <a:srgbClr val="333333"/>
                </a:solidFill>
                <a:latin typeface="Arial Black" panose="020B0A04020102020204" pitchFamily="34" charset="0"/>
              </a:rPr>
              <a:t>который героически проявил себя в </a:t>
            </a:r>
            <a:r>
              <a:rPr lang="ru-RU" dirty="0" smtClean="0">
                <a:solidFill>
                  <a:srgbClr val="333333"/>
                </a:solidFill>
                <a:latin typeface="Arial Black" panose="020B0A04020102020204" pitchFamily="34" charset="0"/>
              </a:rPr>
              <a:t>битве.</a:t>
            </a:r>
            <a:endParaRPr lang="ru-RU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03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8" grpId="0"/>
      <p:bldP spid="20" grpId="0"/>
      <p:bldP spid="21" grpId="0"/>
      <p:bldP spid="35" grpId="0"/>
      <p:bldP spid="36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51190" y="-49865"/>
            <a:ext cx="596149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Оружие   индейца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4842" y="470682"/>
            <a:ext cx="11475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Лук</a:t>
            </a:r>
            <a:r>
              <a:rPr lang="ru-RU" b="1" dirty="0" smtClean="0">
                <a:latin typeface="Arial Black" panose="020B0A04020102020204" pitchFamily="34" charset="0"/>
              </a:rPr>
              <a:t> – основное оружие индейца, даже после появления огнестрельного оружия. Достоинства: 1) быстро перезаряжается, 2) бесшумен, 3) навесная траектория огня,  4) легко изготовить самому или отремонтировать, 5) не надо доставать боеприпасы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i.pinimg.com/originals/6a/fa/6a/6afa6abd998224e12232d2feb073fae1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182">
                        <a14:backgroundMark x1="1534" y1="4320" x2="67791" y2="3888"/>
                        <a14:backgroundMark x1="2147" y1="95464" x2="58487" y2="954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1" y="4124883"/>
            <a:ext cx="5696190" cy="269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.pinimg.com/originals/8d/11/b7/8d11b7980d521aaa56e0987da7252bc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5" t="2582" r="2041" b="2369"/>
          <a:stretch/>
        </p:blipFill>
        <p:spPr bwMode="auto">
          <a:xfrm flipH="1">
            <a:off x="131780" y="1601132"/>
            <a:ext cx="4824370" cy="274086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33" b="99467" l="1070" r="9982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859" y="1868575"/>
            <a:ext cx="3048995" cy="3059864"/>
          </a:xfrm>
          <a:prstGeom prst="rect">
            <a:avLst/>
          </a:prstGeom>
        </p:spPr>
      </p:pic>
      <p:pic>
        <p:nvPicPr>
          <p:cNvPr id="1030" name="Picture 6" descr="https://im0-tub-ru.yandex.net/i?id=30a738c0514f9130a8ff89117423a01c-l&amp;ref=rim&amp;n=13&amp;w=1080&amp;h=108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3" b="100000" l="0" r="100000">
                        <a14:backgroundMark x1="50278" y1="48333" x2="51574" y2="94167"/>
                        <a14:backgroundMark x1="50278" y1="43426" x2="43704" y2="523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381" y="1572541"/>
            <a:ext cx="2182842" cy="2182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upload.wikimedia.org/wikipedia/commons/a/a4/PC_geronimo_bow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1011" y="2919256"/>
            <a:ext cx="5463340" cy="390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352085" y="448176"/>
            <a:ext cx="11475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Arial Black" panose="020B0A04020102020204" pitchFamily="34" charset="0"/>
              </a:rPr>
              <a:t>Н</a:t>
            </a: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ож</a:t>
            </a:r>
            <a:r>
              <a:rPr lang="ru-RU" b="1" dirty="0" smtClean="0">
                <a:latin typeface="Arial Black" panose="020B0A04020102020204" pitchFamily="34" charset="0"/>
              </a:rPr>
              <a:t> – неизменный атрибут индейца. Использовался в быту, на охоте, на войне. Носили в чехлах на поясе и реже на шее. Характерная особенность индейских ножей – заточен только с одной стороны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9328" y="470682"/>
            <a:ext cx="11475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Копье</a:t>
            </a:r>
            <a:r>
              <a:rPr lang="ru-RU" b="1" dirty="0" smtClean="0">
                <a:latin typeface="Arial Black" panose="020B0A04020102020204" pitchFamily="34" charset="0"/>
              </a:rPr>
              <a:t> – с появлением огнестрельного оружия утрачивает свое значение. Служили  скорее ритуальным атрибутом – украшается перьями, скальпами, орнаментом. Используют как пику.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8396" y="449909"/>
            <a:ext cx="11475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Ружье</a:t>
            </a:r>
            <a:r>
              <a:rPr lang="ru-RU" b="1" dirty="0" smtClean="0">
                <a:latin typeface="Arial Black" panose="020B0A04020102020204" pitchFamily="34" charset="0"/>
              </a:rPr>
              <a:t> – значительно большая останавливающая сила чем у традиционного оружия индейцев. Но европейцы старались жестко контролировать продажу оружия индейцам. Поэтому боеприпасы ценились как золото.</a:t>
            </a:r>
            <a:endParaRPr lang="ru-RU" b="1" dirty="0">
              <a:latin typeface="Arial Black" panose="020B0A040201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3017" y="428076"/>
            <a:ext cx="11475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Томагавк</a:t>
            </a:r>
            <a:r>
              <a:rPr lang="ru-RU" b="1" dirty="0" smtClean="0">
                <a:latin typeface="Arial Black" panose="020B0A04020102020204" pitchFamily="34" charset="0"/>
              </a:rPr>
              <a:t> – секрет </a:t>
            </a:r>
            <a:r>
              <a:rPr lang="ru-RU" b="1" dirty="0">
                <a:latin typeface="Arial Black" panose="020B0A04020102020204" pitchFamily="34" charset="0"/>
              </a:rPr>
              <a:t>популярности </a:t>
            </a:r>
            <a:r>
              <a:rPr lang="ru-RU" b="1" dirty="0" smtClean="0">
                <a:latin typeface="Arial Black" panose="020B0A04020102020204" pitchFamily="34" charset="0"/>
              </a:rPr>
              <a:t>заключался </a:t>
            </a:r>
            <a:r>
              <a:rPr lang="ru-RU" b="1" dirty="0">
                <a:latin typeface="Arial Black" panose="020B0A04020102020204" pitchFamily="34" charset="0"/>
              </a:rPr>
              <a:t>в его универсальности. Он был удобен и в ближнем бою, и на расстоянии — индейцы метали его с необычайной ловкостью, поражая цель на расстоянии до </a:t>
            </a:r>
            <a:r>
              <a:rPr lang="ru-RU" b="1" dirty="0" smtClean="0">
                <a:latin typeface="Arial Black" panose="020B0A04020102020204" pitchFamily="34" charset="0"/>
              </a:rPr>
              <a:t>25 </a:t>
            </a:r>
            <a:r>
              <a:rPr lang="ru-RU" b="1" dirty="0">
                <a:latin typeface="Arial Black" panose="020B0A04020102020204" pitchFamily="34" charset="0"/>
              </a:rPr>
              <a:t>метров. И еще одно важное достоинство томагавков — большинство из них можно было использовать как курительную трубку</a:t>
            </a:r>
            <a:r>
              <a:rPr lang="ru-RU" b="1" dirty="0" smtClean="0">
                <a:latin typeface="Arial Black" panose="020B0A04020102020204" pitchFamily="34" charset="0"/>
              </a:rPr>
              <a:t>.</a:t>
            </a:r>
            <a:endParaRPr lang="ru-RU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34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51190" y="-49865"/>
            <a:ext cx="5961491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Военное дело у индейцев</a:t>
            </a:r>
            <a:endParaRPr lang="ru-RU" sz="31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8396" y="519522"/>
            <a:ext cx="114752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Arial Black" panose="020B0A04020102020204" pitchFamily="34" charset="0"/>
              </a:rPr>
              <a:t>Решение о начале войны – </a:t>
            </a:r>
            <a:r>
              <a:rPr lang="ru-RU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ВОЕННАЯ ТРОПА</a:t>
            </a:r>
            <a:r>
              <a:rPr lang="ru-RU" b="1" dirty="0" smtClean="0">
                <a:latin typeface="Arial Black" panose="020B0A04020102020204" pitchFamily="34" charset="0"/>
              </a:rPr>
              <a:t>  принимали на племенном совете у совещательного огня и определяли вождя (руководителя) и количество воинов для похода. Для рядового воина военная тропа – это не только защищать интересы родного племени, но и поднять собственный престиж. Чем больше у тебя подвигов, тем выше ты в иерархии племени. В некоторых племенах насчитывалось до 20 титулов среди мужчин.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disgustingmen.com/wp-content/uploads/2016/04/native-american-tit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341" y="2273848"/>
            <a:ext cx="6127318" cy="441166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19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838</Words>
  <Application>Microsoft Office PowerPoint</Application>
  <PresentationFormat>Широкоэкранный</PresentationFormat>
  <Paragraphs>86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Тема Office</vt:lpstr>
      <vt:lpstr>Индейцы Северной Америки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индейцев Северной Америки</dc:title>
  <dc:creator>Константин</dc:creator>
  <cp:lastModifiedBy>Константин</cp:lastModifiedBy>
  <cp:revision>55</cp:revision>
  <dcterms:created xsi:type="dcterms:W3CDTF">2021-11-05T07:14:03Z</dcterms:created>
  <dcterms:modified xsi:type="dcterms:W3CDTF">2021-11-10T21:54:40Z</dcterms:modified>
</cp:coreProperties>
</file>