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39"/>
  </p:notesMasterIdLst>
  <p:sldIdLst>
    <p:sldId id="256" r:id="rId2"/>
    <p:sldId id="259" r:id="rId3"/>
    <p:sldId id="270" r:id="rId4"/>
    <p:sldId id="262" r:id="rId5"/>
    <p:sldId id="289" r:id="rId6"/>
    <p:sldId id="288" r:id="rId7"/>
    <p:sldId id="290" r:id="rId8"/>
    <p:sldId id="264" r:id="rId9"/>
    <p:sldId id="266" r:id="rId10"/>
    <p:sldId id="272" r:id="rId11"/>
    <p:sldId id="265" r:id="rId12"/>
    <p:sldId id="274" r:id="rId13"/>
    <p:sldId id="263" r:id="rId14"/>
    <p:sldId id="287" r:id="rId15"/>
    <p:sldId id="286" r:id="rId16"/>
    <p:sldId id="283" r:id="rId17"/>
    <p:sldId id="275" r:id="rId18"/>
    <p:sldId id="277" r:id="rId19"/>
    <p:sldId id="278" r:id="rId20"/>
    <p:sldId id="279" r:id="rId21"/>
    <p:sldId id="280" r:id="rId22"/>
    <p:sldId id="276" r:id="rId23"/>
    <p:sldId id="281" r:id="rId24"/>
    <p:sldId id="291" r:id="rId25"/>
    <p:sldId id="292" r:id="rId26"/>
    <p:sldId id="284" r:id="rId27"/>
    <p:sldId id="293" r:id="rId28"/>
    <p:sldId id="294" r:id="rId29"/>
    <p:sldId id="295" r:id="rId30"/>
    <p:sldId id="285" r:id="rId31"/>
    <p:sldId id="300" r:id="rId32"/>
    <p:sldId id="297" r:id="rId33"/>
    <p:sldId id="271" r:id="rId34"/>
    <p:sldId id="298" r:id="rId35"/>
    <p:sldId id="296" r:id="rId36"/>
    <p:sldId id="258" r:id="rId37"/>
    <p:sldId id="299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66"/>
    <a:srgbClr val="66FF66"/>
    <a:srgbClr val="BEE395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13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9DEBED-5FD4-4476-BC89-F047910F05F4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9F4DFB-5F2C-45A2-AA7F-7EA186679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674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9F4DFB-5F2C-45A2-AA7F-7EA18667969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180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post-279854-1298288370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-4286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post-279854-1298288370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3"/>
            <a:ext cx="235743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97e6b01896c7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 rot="20340000">
            <a:off x="-628650" y="-349250"/>
            <a:ext cx="3330575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06E8-4C92-4EA5-86FD-611BB6D57438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B2CB8-ED3B-40B6-B8B6-7119964E2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E4C84-2695-43A8-A6CF-C776C015E158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84093-C9B0-46FB-A7AB-2A09164C8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537F0-CED3-41FC-9188-7AB8C283334C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66E19-A577-4744-A4B6-21A5D29C1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520C8-780B-4F76-845B-3501B87A8CC6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BC1F-9735-4D4E-A812-0FF2AED94E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DC14C-BD38-4BA3-AB32-40354193A074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D2E6F-4065-4E5D-8909-F20B41F236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F8980-F6FA-40EA-AC9D-319ED2390295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743FE-A4EA-4D9C-A430-97B6A9B058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DDAEC-D723-4274-B2B3-9C8026094E09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07CAC-3D75-41EA-95C5-6508EFCAF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32437-522D-4F6E-B762-53ADBC8E086C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4096F-C3E6-4988-A841-D68A0D5209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73928-EC95-4CB6-A272-5B0C9C4B2F7A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23F7-1097-48A8-A967-1CB8AFE68A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C5306-95D7-4064-BF06-0A060E53CC0F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55935-D6BF-4FAE-A1AA-8A1A204DE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15EE8-E1A5-4FE3-8EEC-D794CC64589D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8C01B-2B8B-434F-9CFE-68F1F68A8F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6B6062-B1A8-4FF2-96DB-CA1C5FDEA96F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3A7A80E-F9DE-48ED-954D-556803A339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ransition>
    <p:blinds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radikal.ru/F/s007.radikal.ru/i301/1103/99/6199f83a006a.png.htm" TargetMode="External"/><Relationship Id="rId2" Type="http://schemas.openxmlformats.org/officeDocument/2006/relationships/hyperlink" Target="http://radikal.ru/F/s41.radikal.ru/i092/1108/60/e918556f2ee2.jpg.html" TargetMode="Externa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764704"/>
            <a:ext cx="5904656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69850" h="38100" prst="cross"/>
            </a:sp3d>
          </a:bodyPr>
          <a:lstStyle/>
          <a:p>
            <a:pPr algn="ctr"/>
            <a:r>
              <a:rPr lang="ru-RU" sz="80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C00000"/>
                </a:solidFill>
                <a:latin typeface="Mistral" pitchFamily="66" charset="0"/>
                <a:cs typeface="Angsana New" pitchFamily="18" charset="-34"/>
              </a:rPr>
              <a:t>Волшебный мир модульного оригами</a:t>
            </a:r>
            <a:endParaRPr lang="ru-RU" sz="8000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C00000"/>
              </a:solidFill>
              <a:latin typeface="Mistral" pitchFamily="66" charset="0"/>
              <a:cs typeface="Angsana New" pitchFamily="18" charset="-34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60032" y="4179137"/>
            <a:ext cx="4139952" cy="2132856"/>
          </a:xfrm>
          <a:prstGeom prst="roundRect">
            <a:avLst/>
          </a:prstGeom>
          <a:solidFill>
            <a:srgbClr val="99FF66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ysClr val="windowText" lastClr="000000"/>
                </a:solidFill>
              </a:ln>
              <a:solidFill>
                <a:srgbClr val="BEE395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9788" y="4579736"/>
            <a:ext cx="3960440" cy="129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ru-RU" sz="1400" b="1" dirty="0" smtClean="0">
                <a:solidFill>
                  <a:srgbClr val="006600"/>
                </a:solidFill>
                <a:latin typeface="Comic Sans MS" pitchFamily="66" charset="0"/>
              </a:rPr>
              <a:t>Авторы проекта: </a:t>
            </a:r>
            <a:r>
              <a:rPr lang="ru-RU" sz="1400" b="1" dirty="0" smtClean="0">
                <a:solidFill>
                  <a:srgbClr val="006600"/>
                </a:solidFill>
                <a:latin typeface="Comic Sans MS" pitchFamily="66" charset="0"/>
              </a:rPr>
              <a:t>4а</a:t>
            </a:r>
            <a:endParaRPr lang="ru-RU" sz="1400" b="1" dirty="0" smtClean="0">
              <a:latin typeface="Comic Sans MS" pitchFamily="66" charset="0"/>
            </a:endParaRPr>
          </a:p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en-US" sz="1400" b="1" dirty="0" smtClean="0">
                <a:solidFill>
                  <a:srgbClr val="006600"/>
                </a:solidFill>
                <a:latin typeface="Comic Sans MS" pitchFamily="66" charset="0"/>
              </a:rPr>
              <a:t>Р</a:t>
            </a:r>
            <a:r>
              <a:rPr lang="ru-RU" sz="1400" b="1" dirty="0" err="1" smtClean="0">
                <a:solidFill>
                  <a:srgbClr val="006600"/>
                </a:solidFill>
                <a:latin typeface="Comic Sans MS" pitchFamily="66" charset="0"/>
              </a:rPr>
              <a:t>уководитель</a:t>
            </a:r>
            <a:r>
              <a:rPr lang="ru-RU" sz="1400" b="1" dirty="0" smtClean="0">
                <a:solidFill>
                  <a:srgbClr val="006600"/>
                </a:solidFill>
                <a:latin typeface="Comic Sans MS" pitchFamily="66" charset="0"/>
              </a:rPr>
              <a:t> проекта: </a:t>
            </a:r>
          </a:p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ru-RU" sz="1400" b="1" dirty="0" smtClean="0">
                <a:latin typeface="Comic Sans MS" pitchFamily="66" charset="0"/>
              </a:rPr>
              <a:t>Щербакова Е.Н.</a:t>
            </a:r>
            <a:endParaRPr lang="ru-RU" sz="1400" b="1" dirty="0" smtClean="0">
              <a:latin typeface="Comic Sans MS" pitchFamily="66" charset="0"/>
            </a:endParaRPr>
          </a:p>
          <a:p>
            <a:pPr marL="342900" lvl="0" indent="-342900" eaLnBrk="0" hangingPunct="0">
              <a:spcBef>
                <a:spcPct val="20000"/>
              </a:spcBef>
              <a:defRPr/>
            </a:pPr>
            <a:r>
              <a:rPr lang="ru-RU" sz="1400" b="1" dirty="0" smtClean="0">
                <a:latin typeface="Comic Sans MS" pitchFamily="66" charset="0"/>
              </a:rPr>
              <a:t>Чеченская Республика, «МБОУ Наурская СОШ №3», </a:t>
            </a:r>
            <a:r>
              <a:rPr lang="ru-RU" sz="1400" b="1" dirty="0" err="1" smtClean="0">
                <a:latin typeface="Comic Sans MS" pitchFamily="66" charset="0"/>
              </a:rPr>
              <a:t>ст.Наурская</a:t>
            </a:r>
            <a:endParaRPr lang="ru-RU" sz="1400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1640" y="332656"/>
            <a:ext cx="7344816" cy="8156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  План работы:</a:t>
            </a:r>
          </a:p>
          <a:p>
            <a:endParaRPr lang="ru-RU" b="1" dirty="0" smtClean="0"/>
          </a:p>
          <a:p>
            <a:pPr marL="571500" indent="-571500"/>
            <a:r>
              <a:rPr lang="ru-RU" sz="3200" b="1" dirty="0" smtClean="0">
                <a:latin typeface="Comic Sans MS" pitchFamily="66" charset="0"/>
              </a:rPr>
              <a:t>Подготовительный этап: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Практическая потребность в изделии.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Выбор модели.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Материалы, инструменты, оборудование.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Технология изготовления.</a:t>
            </a:r>
          </a:p>
          <a:p>
            <a:pPr marL="571500" indent="-571500"/>
            <a:r>
              <a:rPr lang="ru-RU" sz="3200" b="1" dirty="0" smtClean="0">
                <a:latin typeface="Comic Sans MS" pitchFamily="66" charset="0"/>
              </a:rPr>
              <a:t>Технологический этап:</a:t>
            </a:r>
          </a:p>
          <a:p>
            <a:pPr marL="571500" indent="-57150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Технологические операции.</a:t>
            </a:r>
          </a:p>
          <a:p>
            <a:pPr marL="571500" indent="-57150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Правила безопасной работы.</a:t>
            </a:r>
          </a:p>
          <a:p>
            <a:pPr marL="514350" indent="-514350"/>
            <a:r>
              <a:rPr lang="ru-RU" sz="3200" b="1" dirty="0" smtClean="0">
                <a:latin typeface="Comic Sans MS" pitchFamily="66" charset="0"/>
              </a:rPr>
              <a:t>Заключительный этап:</a:t>
            </a:r>
            <a:endParaRPr lang="ru-RU" sz="2000" b="1" dirty="0" smtClean="0">
              <a:latin typeface="Comic Sans MS" pitchFamily="66" charset="0"/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Окончательный контроль.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2000" b="1" dirty="0" smtClean="0">
                <a:latin typeface="Comic Sans MS" pitchFamily="66" charset="0"/>
              </a:rPr>
              <a:t>Защита проекта.</a:t>
            </a:r>
          </a:p>
          <a:p>
            <a:pPr marL="514350" indent="-514350"/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Сроки реализации проекта: октябрь – март 2012 г.</a:t>
            </a:r>
          </a:p>
          <a:p>
            <a:pPr marL="514350" indent="-514350"/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endParaRPr lang="ru-RU" sz="2400" b="1" dirty="0" smtClean="0">
              <a:latin typeface="Comic Sans MS" pitchFamily="66" charset="0"/>
            </a:endParaRPr>
          </a:p>
          <a:p>
            <a:pPr marL="514350" indent="-514350"/>
            <a:endParaRPr lang="ru-RU" sz="2800" b="1" dirty="0" smtClean="0">
              <a:latin typeface="Comic Sans MS" pitchFamily="66" charset="0"/>
            </a:endParaRPr>
          </a:p>
          <a:p>
            <a:endParaRPr lang="ru-RU" u="sng" dirty="0" smtClean="0"/>
          </a:p>
          <a:p>
            <a:endParaRPr lang="ru-RU" u="sng" dirty="0" smtClean="0"/>
          </a:p>
          <a:p>
            <a:endParaRPr lang="ru-RU" u="sng" dirty="0" smtClean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ctr"/>
            <a:r>
              <a:rPr lang="ru-RU" sz="4400" b="1" u="sng" dirty="0" smtClean="0">
                <a:solidFill>
                  <a:srgbClr val="C00000"/>
                </a:solidFill>
                <a:latin typeface="Comic Sans MS" pitchFamily="66" charset="0"/>
              </a:rPr>
              <a:t>Подготовительный этап:</a:t>
            </a: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115616" y="870248"/>
            <a:ext cx="7272808" cy="552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42900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Практическая потребность в изделии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  <a:endParaRPr lang="ru-RU" sz="200" b="1" dirty="0" smtClean="0">
              <a:solidFill>
                <a:srgbClr val="C00000"/>
              </a:solidFill>
            </a:endParaRPr>
          </a:p>
          <a:p>
            <a:pPr indent="342900"/>
            <a:endParaRPr lang="ru-RU" sz="3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indent="342900"/>
            <a:endParaRPr lang="ru-RU" sz="3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indent="342900"/>
            <a:endParaRPr lang="ru-RU" sz="300" b="1" dirty="0" smtClean="0">
              <a:solidFill>
                <a:srgbClr val="C00000"/>
              </a:solidFill>
              <a:latin typeface="Comic Sans MS" pitchFamily="66" charset="0"/>
              <a:cs typeface="Times New Roman" pitchFamily="18" charset="0"/>
            </a:endParaRPr>
          </a:p>
          <a:p>
            <a:pPr indent="342900"/>
            <a:endParaRPr lang="ru-RU" sz="400" b="1" dirty="0" smtClean="0">
              <a:latin typeface="Comic Sans MS" pitchFamily="66" charset="0"/>
              <a:cs typeface="Times New Roman" pitchFamily="18" charset="0"/>
            </a:endParaRPr>
          </a:p>
          <a:p>
            <a:pPr lvl="0" indent="342900" algn="just"/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	Наш календарь богат праздниками. А на праздники принято дарить подарки.                                                                                                             	Практически перед всеми детьми  часто  встаёт вопрос: «Что подарить?»            	Можно подарить коробочку конфет, но их съедят в тот же вечер.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Можно купить что-нибудь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недорогое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, но как показывает опыт – такие безделушки часто оказываются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ненужными. 						А вот красивое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изделие,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выполненное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с душой,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да ещё и своими руками, будет украшением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сохранится на долгую – долгую память. 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04664"/>
            <a:ext cx="4032448" cy="6663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Выбор модели:</a:t>
            </a:r>
          </a:p>
          <a:p>
            <a:endParaRPr lang="ru-RU" b="1" dirty="0" smtClean="0">
              <a:latin typeface="Comic Sans MS" pitchFamily="66" charset="0"/>
            </a:endParaRP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  </a:t>
            </a:r>
            <a:r>
              <a:rPr lang="ru-RU" sz="2000" b="1" dirty="0" smtClean="0">
                <a:latin typeface="Comic Sans MS" pitchFamily="66" charset="0"/>
              </a:rPr>
              <a:t>Исследовав все возможные варианты изделий из модульного оригами, мы решили выбрать эскиз «Снеговика». Этот эскиз нам больше всего понравился. Ведь впереди Новый год, и такой </a:t>
            </a:r>
            <a:r>
              <a:rPr lang="ru-RU" sz="2000" b="1" dirty="0" err="1" smtClean="0">
                <a:latin typeface="Comic Sans MS" pitchFamily="66" charset="0"/>
              </a:rPr>
              <a:t>снеговичок</a:t>
            </a:r>
            <a:r>
              <a:rPr lang="ru-RU" sz="2000" b="1" dirty="0" smtClean="0">
                <a:latin typeface="Comic Sans MS" pitchFamily="66" charset="0"/>
              </a:rPr>
              <a:t> будет прекрасным подарком на праздник.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Стоить это будет совсем недорого, потому что нам необходимы только бумага для записей, немного гофрированной бумаги и клей. 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pPr marL="514350" indent="-514350"/>
            <a:endParaRPr lang="ru-RU" sz="25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>
            <a:clrChange>
              <a:clrFrom>
                <a:srgbClr val="A8A48B"/>
              </a:clrFrom>
              <a:clrTo>
                <a:srgbClr val="A8A48B">
                  <a:alpha val="0"/>
                </a:srgbClr>
              </a:clrTo>
            </a:clrChange>
            <a:lum bright="-10000" contrast="30000"/>
          </a:blip>
          <a:srcRect l="7273" t="6363" r="9091" b="3284"/>
          <a:stretch>
            <a:fillRect/>
          </a:stretch>
        </p:blipFill>
        <p:spPr bwMode="auto">
          <a:xfrm>
            <a:off x="5076056" y="836712"/>
            <a:ext cx="36004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11560" y="332656"/>
            <a:ext cx="82089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Материалы, инструменты, оборудование:</a:t>
            </a:r>
            <a:endParaRPr lang="ru-RU" sz="4000" b="1" i="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5" name="Picture 2" descr="C:\Users\6145~1\AppData\Local\Temp\Rar$DI00.336\фон6.jpg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</a:blip>
          <a:srcRect t="42650" r="63440"/>
          <a:stretch>
            <a:fillRect/>
          </a:stretch>
        </p:blipFill>
        <p:spPr bwMode="auto">
          <a:xfrm>
            <a:off x="467544" y="1899446"/>
            <a:ext cx="3528392" cy="4598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139952" y="2276872"/>
            <a:ext cx="48245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ru-RU" sz="2800" b="1" dirty="0" smtClean="0">
                <a:latin typeface="Comic Sans MS" pitchFamily="66" charset="0"/>
              </a:rPr>
              <a:t>1.Бумага для записей.</a:t>
            </a:r>
          </a:p>
          <a:p>
            <a:pPr marL="457200" indent="-457200"/>
            <a:r>
              <a:rPr lang="ru-RU" sz="2800" b="1" dirty="0" smtClean="0">
                <a:latin typeface="Comic Sans MS" pitchFamily="66" charset="0"/>
              </a:rPr>
              <a:t>2.Цветная бумага.</a:t>
            </a:r>
          </a:p>
          <a:p>
            <a:r>
              <a:rPr lang="ru-RU" sz="2800" b="1" dirty="0" smtClean="0">
                <a:latin typeface="Comic Sans MS" pitchFamily="66" charset="0"/>
              </a:rPr>
              <a:t>3.Гофрированная бумага.</a:t>
            </a:r>
          </a:p>
          <a:p>
            <a:r>
              <a:rPr lang="ru-RU" sz="2800" b="1" dirty="0" smtClean="0">
                <a:latin typeface="Comic Sans MS" pitchFamily="66" charset="0"/>
              </a:rPr>
              <a:t>4.Клей.</a:t>
            </a:r>
          </a:p>
          <a:p>
            <a:r>
              <a:rPr lang="ru-RU" sz="2800" b="1" dirty="0" smtClean="0">
                <a:latin typeface="Comic Sans MS" pitchFamily="66" charset="0"/>
              </a:rPr>
              <a:t>5.Ножницы.</a:t>
            </a:r>
          </a:p>
          <a:p>
            <a:r>
              <a:rPr lang="ru-RU" sz="2800" b="1" dirty="0" smtClean="0">
                <a:latin typeface="Comic Sans MS" pitchFamily="66" charset="0"/>
              </a:rPr>
              <a:t>6.Кисть.</a:t>
            </a:r>
          </a:p>
          <a:p>
            <a:r>
              <a:rPr lang="ru-RU" sz="2800" b="1" dirty="0" smtClean="0">
                <a:latin typeface="Comic Sans MS" pitchFamily="66" charset="0"/>
              </a:rPr>
              <a:t>7.Карандаш.</a:t>
            </a:r>
          </a:p>
          <a:p>
            <a:r>
              <a:rPr lang="ru-RU" sz="2800" b="1" dirty="0" smtClean="0">
                <a:latin typeface="Comic Sans MS" pitchFamily="66" charset="0"/>
              </a:rPr>
              <a:t>8.Схема.</a:t>
            </a:r>
          </a:p>
          <a:p>
            <a:endParaRPr lang="ru-RU" sz="2800" b="1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827584" y="375531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539750" algn="l"/>
              </a:tabLst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Экономическое обоснование проекта: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052737"/>
            <a:ext cx="7848872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Бумага для записей: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Comic Sans MS" pitchFamily="66" charset="0"/>
              </a:rPr>
              <a:t>1. </a:t>
            </a:r>
            <a:r>
              <a:rPr lang="ru-RU" sz="2400" b="1" dirty="0" err="1" smtClean="0">
                <a:latin typeface="Comic Sans MS" pitchFamily="66" charset="0"/>
              </a:rPr>
              <a:t>Белаяая</a:t>
            </a:r>
            <a:r>
              <a:rPr lang="ru-RU" sz="2400" b="1" dirty="0" smtClean="0">
                <a:latin typeface="Comic Sans MS" pitchFamily="66" charset="0"/>
              </a:rPr>
              <a:t>: 10 упаковок  - 130 рублей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Comic Sans MS" pitchFamily="66" charset="0"/>
              </a:rPr>
              <a:t>2. Синяя: 2 упаковки – 26 рублей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latin typeface="Comic Sans MS" pitchFamily="66" charset="0"/>
              </a:rPr>
              <a:t>3. Клей: 30 рублей</a:t>
            </a:r>
          </a:p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ИТОГО: 186 рублей</a:t>
            </a:r>
          </a:p>
          <a:p>
            <a:pPr algn="ctr">
              <a:lnSpc>
                <a:spcPct val="200000"/>
              </a:lnSpc>
            </a:pPr>
            <a:endParaRPr lang="ru-RU" sz="32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34819" name="Picture 3" descr="http://www.dikont.ru/cat/2/b/01468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987824" y="4312468"/>
            <a:ext cx="3240360" cy="1897063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27584" y="260648"/>
            <a:ext cx="81369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  <a:tab pos="539750" algn="l"/>
              </a:tabLst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Экологическое обоснование проекта: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71600" y="980728"/>
            <a:ext cx="748883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Мы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использовали экологически чистый    </a:t>
            </a: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материал – бумагу.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                         </a:t>
            </a: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endParaRPr lang="ru-RU" sz="2800" b="1" dirty="0" smtClean="0">
              <a:latin typeface="Comic Sans MS" pitchFamily="66" charset="0"/>
              <a:cs typeface="Times New Roman" pitchFamily="18" charset="0"/>
            </a:endParaRP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Times New Roman" pitchFamily="18" charset="0"/>
            </a:endParaRPr>
          </a:p>
          <a:p>
            <a:pPr marL="0" marR="0" lvl="0" indent="2698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0800" algn="l"/>
              </a:tabLst>
            </a:pPr>
            <a:r>
              <a:rPr lang="ru-RU" sz="2800" b="1" dirty="0" smtClean="0">
                <a:latin typeface="Comic Sans MS" pitchFamily="66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Также использовали клей,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>который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имеет сертифицированный товарный знак,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cs typeface="Times New Roman" pitchFamily="18" charset="0"/>
              </a:rPr>
              <a:t>подтверждающий, что этот материал не принесёт вреда окружающей среде.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35843" name="Picture 3" descr="http://www.profpenza.ru/wp-content/uploads/2010/07/514124-LKHT.jpg"/>
          <p:cNvPicPr>
            <a:picLocks noChangeAspect="1" noChangeArrowheads="1"/>
          </p:cNvPicPr>
          <p:nvPr/>
        </p:nvPicPr>
        <p:blipFill>
          <a:blip r:embed="rId2" cstate="print"/>
          <a:srcRect t="17538" b="14814"/>
          <a:stretch>
            <a:fillRect/>
          </a:stretch>
        </p:blipFill>
        <p:spPr bwMode="auto">
          <a:xfrm>
            <a:off x="4572000" y="1556792"/>
            <a:ext cx="2874045" cy="1944216"/>
          </a:xfrm>
          <a:prstGeom prst="rect">
            <a:avLst/>
          </a:prstGeom>
          <a:noFill/>
        </p:spPr>
      </p:pic>
      <p:pic>
        <p:nvPicPr>
          <p:cNvPr id="35845" name="Picture 5" descr="http://www.grafitspb.ru/catalog2009/Images/a4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3078" y="4869160"/>
            <a:ext cx="2009949" cy="2009949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260648"/>
            <a:ext cx="7920880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0" indent="-857250"/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  </a:t>
            </a:r>
            <a:r>
              <a:rPr lang="ru-RU" sz="4400" b="1" u="sng" dirty="0" smtClean="0">
                <a:solidFill>
                  <a:srgbClr val="C00000"/>
                </a:solidFill>
                <a:latin typeface="Comic Sans MS" pitchFamily="66" charset="0"/>
              </a:rPr>
              <a:t>Технологический этап:</a:t>
            </a:r>
          </a:p>
          <a:p>
            <a:pPr marL="571500" indent="-571500"/>
            <a:endParaRPr lang="ru-RU" sz="12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571500" indent="-571500" algn="ctr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Правила безопасной работы:</a:t>
            </a:r>
          </a:p>
          <a:p>
            <a:endParaRPr lang="ru-RU" sz="2000" b="1" dirty="0" smtClean="0"/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 Техника безопасности при работе с ножницами:</a:t>
            </a:r>
            <a:endParaRPr lang="ru-RU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На столе держать справа, сомкнутыми лезвиями от себя.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Передавать кольцами вперед, держась за сомкнутые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лезвия.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Следить за движением и положением лезвий во время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работы.</a:t>
            </a:r>
          </a:p>
          <a:p>
            <a:pPr lvl="0"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Не играй с ножницами, не подноси ножницы к лицу.</a:t>
            </a:r>
          </a:p>
          <a:p>
            <a:pPr algn="just"/>
            <a:endParaRPr lang="ru-RU" sz="10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</a:rPr>
              <a:t>  При работе с клеем:</a:t>
            </a:r>
            <a:endParaRPr lang="ru-RU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Работать на столе, покрытом целлофановой клеенкой.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Клей в нерабочем состоянии должен быть закрыт.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Нужно быть аккуратным, так как клей может попасть на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кожу и на одежду.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b="1" dirty="0" smtClean="0">
                <a:latin typeface="Comic Sans MS" pitchFamily="66" charset="0"/>
              </a:rPr>
              <a:t>Брать нужно небольшое количество клея, так как он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может оставить пятна на изделии.</a:t>
            </a:r>
          </a:p>
          <a:p>
            <a:pPr marL="571500" indent="-571500"/>
            <a:endParaRPr lang="ru-RU" sz="36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7445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Технология изготовления треугольного модуля</a:t>
            </a:r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  <a:p>
            <a:pPr marL="514350" indent="-514350"/>
            <a:endParaRPr lang="ru-RU" sz="800" b="1" dirty="0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556792"/>
            <a:ext cx="8388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2000" b="1" dirty="0" smtClean="0">
                <a:latin typeface="Comic Sans MS" pitchFamily="66" charset="0"/>
              </a:rPr>
              <a:t>1.</a:t>
            </a:r>
            <a:r>
              <a:rPr lang="ru-RU" sz="2400" b="1" dirty="0" smtClean="0">
                <a:latin typeface="Comic Sans MS" pitchFamily="66" charset="0"/>
              </a:rPr>
              <a:t>Положи прямоугольник на стол. Согни пополам</a:t>
            </a:r>
            <a:r>
              <a:rPr lang="ru-RU" sz="2000" b="1" dirty="0" smtClean="0">
                <a:latin typeface="Comic Sans MS" pitchFamily="66" charset="0"/>
              </a:rPr>
              <a:t>.</a:t>
            </a:r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>
              <a:buAutoNum type="arabicPeriod"/>
            </a:pPr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/>
            <a:endParaRPr lang="ru-RU" i="1" dirty="0" smtClean="0"/>
          </a:p>
          <a:p>
            <a:pPr marL="342900" indent="-342900"/>
            <a:r>
              <a:rPr lang="ru-RU" sz="2400" b="1" dirty="0" smtClean="0">
                <a:latin typeface="Comic Sans MS" pitchFamily="66" charset="0"/>
              </a:rPr>
              <a:t>2. Согни и разогни, чтобы наметить линию середины.</a:t>
            </a:r>
          </a:p>
          <a:p>
            <a:pPr marL="342900" indent="-342900"/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30000" contrast="40000"/>
          </a:blip>
          <a:srcRect l="-169" t="3426" r="-4362" b="-1103"/>
          <a:stretch>
            <a:fillRect/>
          </a:stretch>
        </p:blipFill>
        <p:spPr bwMode="auto">
          <a:xfrm>
            <a:off x="3131840" y="2348880"/>
            <a:ext cx="266429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 b="11676"/>
          <a:stretch>
            <a:fillRect/>
          </a:stretch>
        </p:blipFill>
        <p:spPr bwMode="auto">
          <a:xfrm>
            <a:off x="3059832" y="4625752"/>
            <a:ext cx="2952328" cy="19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836712"/>
            <a:ext cx="3362692" cy="2138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404664"/>
            <a:ext cx="756084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3.Согни края к середине.</a:t>
            </a: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4. Переверни.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4077072"/>
            <a:ext cx="4104456" cy="211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76672"/>
            <a:ext cx="76328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5. Загни уголки. (Обрати внимание: между сложенным уголком и верхним треугольником лучше оставлять небольшой зазор).</a:t>
            </a: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100" b="1" dirty="0" smtClean="0">
              <a:latin typeface="Comic Sans MS" pitchFamily="66" charset="0"/>
            </a:endParaRPr>
          </a:p>
          <a:p>
            <a:r>
              <a:rPr lang="ru-RU" sz="2400" b="1" dirty="0" smtClean="0">
                <a:latin typeface="Comic Sans MS" pitchFamily="66" charset="0"/>
              </a:rPr>
              <a:t>6. Подними края вверх.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00808"/>
            <a:ext cx="403244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4221088"/>
            <a:ext cx="4155071" cy="2288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195736" y="332656"/>
            <a:ext cx="46440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i="0" dirty="0" smtClean="0">
                <a:solidFill>
                  <a:srgbClr val="C00000"/>
                </a:solidFill>
                <a:latin typeface="Comic Sans MS" pitchFamily="66" charset="0"/>
              </a:rPr>
              <a:t>Эпиграф:</a:t>
            </a:r>
            <a:endParaRPr lang="ru-RU" sz="6000" b="1" i="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611560" y="1412776"/>
            <a:ext cx="853244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Умеешь работать руками,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Умеешь работать мозгами.  </a:t>
            </a:r>
            <a:endParaRPr kumimoji="0" lang="ru-RU" sz="5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pic>
        <p:nvPicPr>
          <p:cNvPr id="5" name="Picture 13" descr="учитель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45" t="715" r="35665" b="2552"/>
          <a:stretch>
            <a:fillRect/>
          </a:stretch>
        </p:blipFill>
        <p:spPr bwMode="auto">
          <a:xfrm>
            <a:off x="6660232" y="2774100"/>
            <a:ext cx="1918292" cy="4083901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76672"/>
            <a:ext cx="74168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7. Сложи треугольник.</a:t>
            </a: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endParaRPr lang="ru-RU" sz="2400" b="1" dirty="0" smtClean="0">
              <a:latin typeface="Comic Sans MS" pitchFamily="66" charset="0"/>
            </a:endParaRPr>
          </a:p>
          <a:p>
            <a:r>
              <a:rPr lang="ru-RU" sz="2400" b="1" dirty="0" smtClean="0">
                <a:latin typeface="Comic Sans MS" pitchFamily="66" charset="0"/>
              </a:rPr>
              <a:t>8. Получившийся модуль имеет два уголка и </a:t>
            </a:r>
          </a:p>
          <a:p>
            <a:r>
              <a:rPr lang="ru-RU" sz="2400" b="1" dirty="0" smtClean="0">
                <a:latin typeface="Comic Sans MS" pitchFamily="66" charset="0"/>
              </a:rPr>
              <a:t>   два кармашка.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980728"/>
            <a:ext cx="4032448" cy="201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005064"/>
            <a:ext cx="29523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005064"/>
            <a:ext cx="26642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92696"/>
            <a:ext cx="792088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9. Сложенные по приведенной схеме модули, </a:t>
            </a:r>
          </a:p>
          <a:p>
            <a:r>
              <a:rPr lang="ru-RU" sz="2400" b="1" dirty="0" smtClean="0">
                <a:latin typeface="Comic Sans MS" pitchFamily="66" charset="0"/>
              </a:rPr>
              <a:t>   можно вставлять друг в друга различными </a:t>
            </a:r>
          </a:p>
          <a:p>
            <a:r>
              <a:rPr lang="ru-RU" sz="2400" b="1" dirty="0" smtClean="0">
                <a:latin typeface="Comic Sans MS" pitchFamily="66" charset="0"/>
              </a:rPr>
              <a:t>   способами и получать объёмные изделия. </a:t>
            </a:r>
          </a:p>
          <a:p>
            <a:r>
              <a:rPr lang="ru-RU" sz="2400" b="1" dirty="0" smtClean="0">
                <a:latin typeface="Comic Sans MS" pitchFamily="66" charset="0"/>
              </a:rPr>
              <a:t>   Вот один из возможных примеров соединения:</a:t>
            </a:r>
          </a:p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36912"/>
            <a:ext cx="561662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55576" y="1124744"/>
          <a:ext cx="7992888" cy="5139103"/>
        </p:xfrm>
        <a:graphic>
          <a:graphicData uri="http://schemas.openxmlformats.org/drawingml/2006/table">
            <a:tbl>
              <a:tblPr/>
              <a:tblGrid>
                <a:gridCol w="504056"/>
                <a:gridCol w="4367800"/>
                <a:gridCol w="3121032"/>
              </a:tblGrid>
              <a:tr h="691298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Выполняемая операция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Инструменты и приспособления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878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1.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Сделать треугольные модули из бумаги для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записей                      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946 белых и 176 цветных модулей)</a:t>
                      </a:r>
                      <a:endParaRPr lang="ru-RU" sz="2000" b="1" dirty="0" smtClean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бумага для записей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424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2.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Из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готовых модулей с</a:t>
                      </a:r>
                      <a:r>
                        <a:rPr lang="ru-RU" sz="2000" b="1" dirty="0" smtClean="0">
                          <a:latin typeface="Comic Sans MS" pitchFamily="66" charset="0"/>
                        </a:rPr>
                        <a:t>обрать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 игрушку согласно схеме.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схема, готовые модули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54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3.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Собрать подставку для снеговика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модули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4.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Приклеить подставку к снеговику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клей, кисть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260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5.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Вырезать из цветной бумаги рот, нос, глаза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цветная бумага, карандаш, ножницы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6.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Приклеить рот, нос, глаза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клей, кисть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7.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Сделать</a:t>
                      </a: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 руки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гофрированная бумага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77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b="1" dirty="0" smtClean="0">
                          <a:latin typeface="Comic Sans MS" pitchFamily="66" charset="0"/>
                        </a:rPr>
                        <a:t>8.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Comic Sans MS" pitchFamily="66" charset="0"/>
                        </a:rPr>
                        <a:t>Надеть шарф</a:t>
                      </a:r>
                      <a:endParaRPr lang="ru-RU" sz="2000" b="1" dirty="0">
                        <a:latin typeface="Comic Sans MS" pitchFamily="66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 smtClean="0">
                          <a:latin typeface="Comic Sans MS" pitchFamily="66" charset="0"/>
                        </a:rPr>
                        <a:t>гофрированная бумага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71600" y="188640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Технологические операции: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60648"/>
            <a:ext cx="748883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Схема объёмной игрушки «Снеговик»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latin typeface="Comic Sans MS" pitchFamily="66" charset="0"/>
              </a:rPr>
              <a:t>Изготовь 946 белых и 176 синих треугольных модулей</a:t>
            </a:r>
            <a:r>
              <a:rPr lang="ru-RU" sz="2000" dirty="0" smtClean="0"/>
              <a:t>.</a:t>
            </a:r>
          </a:p>
          <a:p>
            <a:pPr marL="457200" indent="-457200" algn="just">
              <a:buAutoNum type="arabicPeriod"/>
            </a:pPr>
            <a:endParaRPr lang="ru-RU" sz="2000" dirty="0" smtClean="0"/>
          </a:p>
          <a:p>
            <a:pPr marL="457200" indent="-457200" algn="just">
              <a:buAutoNum type="arabicPeriod"/>
            </a:pPr>
            <a:endParaRPr lang="ru-RU" sz="2000" dirty="0" smtClean="0"/>
          </a:p>
          <a:p>
            <a:pPr marL="457200" indent="-457200" algn="just">
              <a:buAutoNum type="arabicPeriod"/>
            </a:pPr>
            <a:endParaRPr lang="ru-RU" sz="2000" dirty="0" smtClean="0"/>
          </a:p>
          <a:p>
            <a:pPr marL="457200" indent="-457200" algn="just"/>
            <a:endParaRPr lang="ru-RU" sz="2000" dirty="0" smtClean="0"/>
          </a:p>
          <a:p>
            <a:pPr marL="457200" indent="-457200" algn="just"/>
            <a:r>
              <a:rPr lang="ru-RU" sz="2000" b="1" dirty="0" smtClean="0">
                <a:latin typeface="Comic Sans MS" pitchFamily="66" charset="0"/>
              </a:rPr>
              <a:t>2. Возьми для двух первых кругов по 34 модуля. </a:t>
            </a:r>
          </a:p>
          <a:p>
            <a:pPr marL="457200" indent="-457200" algn="just"/>
            <a:r>
              <a:rPr lang="ru-RU" sz="2000" b="1" dirty="0" smtClean="0">
                <a:latin typeface="Comic Sans MS" pitchFamily="66" charset="0"/>
              </a:rPr>
              <a:t>   Соединяй их таким образом.</a:t>
            </a: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/>
            <a:endParaRPr lang="ru-RU" sz="2000" b="1" dirty="0" smtClean="0">
              <a:latin typeface="Comic Sans MS" pitchFamily="66" charset="0"/>
            </a:endParaRPr>
          </a:p>
          <a:p>
            <a:pPr marL="457200" indent="-457200" algn="just">
              <a:buAutoNum type="arabicPeriod" startAt="3"/>
            </a:pPr>
            <a:r>
              <a:rPr lang="ru-RU" sz="2000" b="1" dirty="0" smtClean="0">
                <a:latin typeface="Comic Sans MS" pitchFamily="66" charset="0"/>
              </a:rPr>
              <a:t>Собери цепочку: 4 модуля в первом ряду, 4—во втором. Сразу же начинай надевать третий ряд.                          Продолжай собирать цепочку из трёх рядов сразу. Набери в каждом ряду по 34 модуля.</a:t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  <a:p>
            <a:pPr marL="457200" indent="-457200"/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412776"/>
            <a:ext cx="1998980" cy="1345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501008"/>
            <a:ext cx="2070988" cy="143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404664"/>
            <a:ext cx="763284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4.Замкни в кольцо.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800" b="1" dirty="0" smtClean="0">
              <a:latin typeface="Comic Sans MS" pitchFamily="66" charset="0"/>
            </a:endParaRP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5.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Переверни кольцо, слегка вывернув его. Сделай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 прибавку модулей, добавив в четвёртом ряду 6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 модулей, т. е. на пару соседних уголков вместо 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  одного модуля надевай два.</a:t>
            </a: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2000" b="1" dirty="0" smtClean="0">
              <a:latin typeface="Comic Sans MS" pitchFamily="66" charset="0"/>
            </a:endParaRPr>
          </a:p>
          <a:p>
            <a:pPr lvl="0" algn="just"/>
            <a:endParaRPr lang="ru-RU" sz="1100" b="1" dirty="0" smtClean="0">
              <a:latin typeface="Comic Sans MS" pitchFamily="66" charset="0"/>
            </a:endParaRP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6.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Продолжай выполнять ряды из 40 модулей каждый.</a:t>
            </a:r>
            <a:br>
              <a:rPr lang="ru-RU" sz="2000" b="1" dirty="0" smtClean="0">
                <a:latin typeface="Comic Sans MS" pitchFamily="66" charset="0"/>
              </a:rPr>
            </a:br>
            <a:endParaRPr lang="ru-RU" sz="2000" b="1" dirty="0" smtClean="0">
              <a:latin typeface="Comic Sans MS" pitchFamily="66" charset="0"/>
            </a:endParaRPr>
          </a:p>
          <a:p>
            <a:pPr lvl="0" algn="just"/>
            <a:r>
              <a:rPr lang="ru-RU" sz="2000" b="1" dirty="0" smtClean="0">
                <a:latin typeface="Comic Sans MS" pitchFamily="66" charset="0"/>
              </a:rPr>
              <a:t> </a:t>
            </a:r>
            <a:br>
              <a:rPr lang="ru-RU" sz="2000" b="1" dirty="0" smtClean="0">
                <a:latin typeface="Comic Sans MS" pitchFamily="66" charset="0"/>
              </a:rPr>
            </a:br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2656"/>
            <a:ext cx="1998980" cy="1424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068960"/>
            <a:ext cx="1998980" cy="153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неговик модульное оригам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013176"/>
            <a:ext cx="1998980" cy="1690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9208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7.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Большой шар состоит из 16 рядов (включая первый ряд). Во время сборки не сразу формируется шарообразная форма. Но вся фигура довольно эластичная. Представь, что ты держишь в руках глиняный горшочек. Нужно погружать пальцы внутрь и постепенно изгибать стенки, придавая нужную форму. Последний ряд сделай на 4 модуля меньше. Чтобы уменьшить на два модуля, нужно пару модулей надевать не на 4, а на 6 уголков.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100" b="1" dirty="0" smtClean="0">
              <a:latin typeface="Comic Sans MS" pitchFamily="66" charset="0"/>
            </a:endParaRPr>
          </a:p>
          <a:p>
            <a:pPr algn="just"/>
            <a:endParaRPr lang="ru-RU" sz="1600" b="1" dirty="0" smtClean="0">
              <a:latin typeface="Comic Sans MS" pitchFamily="66" charset="0"/>
            </a:endParaRPr>
          </a:p>
          <a:p>
            <a:pPr algn="just"/>
            <a:endParaRPr lang="ru-RU" sz="3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8.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Выполни первый ряд головы, надевая модули прямым </a:t>
            </a:r>
          </a:p>
          <a:p>
            <a:pPr algn="just"/>
            <a:r>
              <a:rPr lang="ru-RU" sz="2000" b="1" dirty="0">
                <a:latin typeface="Comic Sans MS" pitchFamily="66" charset="0"/>
              </a:rPr>
              <a:t> </a:t>
            </a:r>
            <a:r>
              <a:rPr lang="ru-RU" sz="2000" b="1" dirty="0" smtClean="0">
                <a:latin typeface="Comic Sans MS" pitchFamily="66" charset="0"/>
              </a:rPr>
              <a:t>  углом наружу. 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852936"/>
            <a:ext cx="1944216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5085184"/>
            <a:ext cx="1944216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latin typeface="Comic Sans MS" pitchFamily="66" charset="0"/>
              </a:rPr>
              <a:t>9. Следующий ряд надевай, как обычно. 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r>
              <a:rPr lang="ru-RU" sz="2000" b="1" dirty="0" smtClean="0">
                <a:latin typeface="Comic Sans MS" pitchFamily="66" charset="0"/>
              </a:rPr>
              <a:t>10.Продолжай выполнять ряды по 36 модулей.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764704"/>
            <a:ext cx="1998980" cy="231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573016"/>
            <a:ext cx="1998980" cy="2689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70485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11.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Comic Sans MS" pitchFamily="66" charset="0"/>
              </a:rPr>
              <a:t>Выполни 9 рядов (включая первый). Сформируй шар.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 Основа для снеговика готова.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12. Сделай руки, рот и брови, скатав жгутики из полос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  гофрированной бумаги. Глазки можно выполнить из </a:t>
            </a:r>
          </a:p>
          <a:p>
            <a:r>
              <a:rPr lang="ru-RU" sz="2000" b="1" dirty="0" smtClean="0">
                <a:latin typeface="Comic Sans MS" pitchFamily="66" charset="0"/>
              </a:rPr>
              <a:t>     бархатной бумаги.</a:t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/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> 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052736"/>
            <a:ext cx="1998980" cy="2828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275856" y="5013176"/>
            <a:ext cx="2232248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Comic Sans MS" pitchFamily="66" charset="0"/>
              </a:rPr>
              <a:t>13. Сверни конус для носа-морковки.</a:t>
            </a: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2000" b="1" dirty="0" smtClean="0">
              <a:latin typeface="Comic Sans MS" pitchFamily="66" charset="0"/>
            </a:endParaRPr>
          </a:p>
          <a:p>
            <a:endParaRPr lang="ru-RU" sz="4000" b="1" dirty="0" smtClean="0">
              <a:latin typeface="Comic Sans MS" pitchFamily="66" charset="0"/>
            </a:endParaRPr>
          </a:p>
          <a:p>
            <a:r>
              <a:rPr lang="ru-RU" sz="2000" b="1" dirty="0" smtClean="0">
                <a:latin typeface="Comic Sans MS" pitchFamily="66" charset="0"/>
              </a:rPr>
              <a:t>14. Приклей детали лица.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764704"/>
            <a:ext cx="1944216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996952"/>
            <a:ext cx="2448272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332656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Comic Sans MS" pitchFamily="66" charset="0"/>
              </a:rPr>
              <a:t>15. Чтобы сделать шапку, собери 3 ряда по 22 модуля, замкни в кольцо и выверни.</a:t>
            </a: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endParaRPr lang="ru-RU" sz="2000" b="1" dirty="0" smtClean="0">
              <a:latin typeface="Comic Sans MS" pitchFamily="66" charset="0"/>
            </a:endParaRP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16. Всего шапочка состоит из 8 рядов. Надевай её на снеговика и добавляй детали по своему усмотрению.</a:t>
            </a:r>
            <a:br>
              <a:rPr lang="ru-RU" sz="2000" b="1" dirty="0" smtClean="0">
                <a:latin typeface="Comic Sans MS" pitchFamily="66" charset="0"/>
              </a:rPr>
            </a:br>
            <a:r>
              <a:rPr lang="ru-RU" sz="2000" b="1" dirty="0" smtClean="0">
                <a:latin typeface="Comic Sans MS" pitchFamily="66" charset="0"/>
              </a:rPr>
              <a:t/>
            </a:r>
            <a:br>
              <a:rPr lang="ru-RU" sz="2000" b="1" dirty="0" smtClean="0">
                <a:latin typeface="Comic Sans MS" pitchFamily="66" charset="0"/>
              </a:rPr>
            </a:b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3" name="Рисунок 2" descr="Снеговик модульное оригам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24744"/>
            <a:ext cx="1998980" cy="1541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Снеговик модульное оригам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24744"/>
            <a:ext cx="1998980" cy="1582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Снеговик модульное оригами"/>
          <p:cNvPicPr/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1259632" y="3501008"/>
            <a:ext cx="2572008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067944" y="4437112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</a:rPr>
              <a:t>Снеговик готов!!!</a:t>
            </a:r>
            <a:endParaRPr lang="ru-RU" sz="4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755576" y="4653136"/>
            <a:ext cx="838842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Маг, что придумал бумагу цветную</a:t>
            </a:r>
            <a:r>
              <a:rPr lang="ru-RU" sz="2200" b="1" dirty="0" smtClean="0">
                <a:latin typeface="Monotype Corsiva" pitchFamily="66" charset="0"/>
              </a:rPr>
              <a:t>: к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расную, жёлтую и голубую,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Верил, наверно, что могут ребята</a:t>
            </a:r>
            <a:r>
              <a:rPr lang="ru-RU" sz="2200" b="1" dirty="0" smtClean="0">
                <a:latin typeface="Monotype Corsiva" pitchFamily="66" charset="0"/>
              </a:rPr>
              <a:t> с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делать фигурки из разных квадратов.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Эти фигурки на всём белом свете</a:t>
            </a:r>
            <a:r>
              <a:rPr lang="ru-RU" sz="2200" b="1" dirty="0" smtClean="0">
                <a:latin typeface="Monotype Corsiva" pitchFamily="66" charset="0"/>
              </a:rPr>
              <a:t> з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нали лишь только японские дети.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Сказочных бабочек, розовых зайцев</a:t>
            </a:r>
            <a:r>
              <a:rPr lang="ru-RU" sz="2200" b="1" dirty="0" smtClean="0">
                <a:latin typeface="Monotype Corsiva" pitchFamily="66" charset="0"/>
              </a:rPr>
              <a:t> в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ыполнить можно при помощи пальцев.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Мы предлагаем попробовать с нами</a:t>
            </a:r>
            <a:r>
              <a:rPr lang="ru-RU" sz="2200" b="1" dirty="0" smtClean="0">
                <a:latin typeface="Monotype Corsiva" pitchFamily="66" charset="0"/>
              </a:rPr>
              <a:t> в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Tahoma" pitchFamily="34" charset="0"/>
              </a:rPr>
              <a:t>ыучить технику «оригами»!</a:t>
            </a:r>
            <a:endParaRPr kumimoji="0" lang="ru-RU" sz="2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20482" name="Picture 2" descr="http://img-fotki.yandex.ru/get/5307/129461260.1/0_556ba_5d50962e_XL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l="6683" r="11444" b="2032"/>
          <a:stretch>
            <a:fillRect/>
          </a:stretch>
        </p:blipFill>
        <p:spPr bwMode="auto">
          <a:xfrm>
            <a:off x="899592" y="404664"/>
            <a:ext cx="4752528" cy="4267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6" name="Picture 6" descr="http://chilli.net.ua/img/origami/2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t="3516"/>
          <a:stretch>
            <a:fillRect/>
          </a:stretch>
        </p:blipFill>
        <p:spPr bwMode="auto">
          <a:xfrm>
            <a:off x="5580112" y="404664"/>
            <a:ext cx="3333805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6632"/>
            <a:ext cx="73148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ru-RU" sz="4800" b="1" u="sng" dirty="0" smtClean="0">
                <a:solidFill>
                  <a:srgbClr val="C00000"/>
                </a:solidFill>
                <a:latin typeface="Comic Sans MS" pitchFamily="66" charset="0"/>
              </a:rPr>
              <a:t>Заключительный этап: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3627" y="980599"/>
            <a:ext cx="7098799" cy="5824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	   </a:t>
            </a:r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Результат работы:</a:t>
            </a:r>
            <a:endParaRPr lang="ru-RU" sz="80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/>
            <a:endParaRPr lang="ru-RU" sz="105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algn="just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Нам удалось изготовить объёмного снеговика, используя заданную схему.</a:t>
            </a:r>
          </a:p>
          <a:p>
            <a:pPr lvl="0" algn="just"/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	Наше изделие на протяжении 4-х месяцев  радует глаз, вызывает восхищение всех, кто его видит. 						Техника модульного оригами вызвала огромный интерес не только у наших сверстников, но и у взрослых  людей (родителей, бабушек, знакомых). У некоторых  из нас это занятие переросло в хобби. 	Поделки, выполненные в технике модульного оригами-это отличный подарок на любой праздник!!! </a:t>
            </a:r>
            <a:endParaRPr lang="ru-RU" sz="800" b="1" dirty="0" smtClean="0"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algn="just"/>
            <a:endParaRPr lang="ru-RU" sz="800" b="1" dirty="0" smtClean="0">
              <a:solidFill>
                <a:srgbClr val="C00000"/>
              </a:solidFill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Arial" pitchFamily="34" charset="0"/>
              </a:rPr>
              <a:t>Минимум затрат, максимум удовольствия!</a:t>
            </a:r>
            <a:endParaRPr lang="ru-RU" sz="3200" b="1" dirty="0" smtClean="0">
              <a:solidFill>
                <a:srgbClr val="C00000"/>
              </a:solidFill>
              <a:latin typeface="Comic Sans MS" pitchFamily="66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s317120.userapi.com/v317120707/8d6b/a9mfcufrVME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41304" t="8344" b="9882"/>
          <a:stretch>
            <a:fillRect/>
          </a:stretch>
        </p:blipFill>
        <p:spPr bwMode="auto">
          <a:xfrm>
            <a:off x="1920075" y="1052736"/>
            <a:ext cx="5237541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260648"/>
            <a:ext cx="7168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</a:rPr>
              <a:t>Продукт нашей деятельности:</a:t>
            </a:r>
          </a:p>
        </p:txBody>
      </p:sp>
    </p:spTree>
  </p:cSld>
  <p:clrMapOvr>
    <a:masterClrMapping/>
  </p:clrMapOvr>
  <p:transition>
    <p:blinds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DCIM\100MSDCF\DSC01235.JPG"/>
          <p:cNvPicPr/>
          <p:nvPr/>
        </p:nvPicPr>
        <p:blipFill>
          <a:blip r:embed="rId2" cstate="print">
            <a:lum bright="10000" contrast="20000"/>
          </a:blip>
          <a:srcRect l="24807" t="9533" r="27975" b="9532"/>
          <a:stretch>
            <a:fillRect/>
          </a:stretch>
        </p:blipFill>
        <p:spPr bwMode="auto">
          <a:xfrm>
            <a:off x="2339752" y="908720"/>
            <a:ext cx="4680520" cy="568863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899592" y="260648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:\DCIM\100MSDCF\DSC01229.JPG"/>
          <p:cNvPicPr/>
          <p:nvPr/>
        </p:nvPicPr>
        <p:blipFill>
          <a:blip r:embed="rId2" cstate="print">
            <a:lum bright="30000" contrast="40000"/>
          </a:blip>
          <a:srcRect l="21954" t="10252" r="28717" b="8633"/>
          <a:stretch>
            <a:fillRect/>
          </a:stretch>
        </p:blipFill>
        <p:spPr bwMode="auto">
          <a:xfrm>
            <a:off x="2411760" y="908720"/>
            <a:ext cx="4536504" cy="56166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827584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:\DCIM\100MSDCF\DSC01232.JPG"/>
          <p:cNvPicPr/>
          <p:nvPr/>
        </p:nvPicPr>
        <p:blipFill>
          <a:blip r:embed="rId2" cstate="print">
            <a:lum bright="10000" contrast="30000"/>
          </a:blip>
          <a:srcRect l="12124" t="2158" r="20019" b="2878"/>
          <a:stretch>
            <a:fillRect/>
          </a:stretch>
        </p:blipFill>
        <p:spPr bwMode="auto">
          <a:xfrm>
            <a:off x="1979712" y="908720"/>
            <a:ext cx="5328592" cy="55446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827584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:\DCIM\100MSDCF\DSC01237.JPG"/>
          <p:cNvPicPr/>
          <p:nvPr/>
        </p:nvPicPr>
        <p:blipFill>
          <a:blip r:embed="rId2" cstate="print">
            <a:lum bright="10000" contrast="20000"/>
          </a:blip>
          <a:srcRect r="8827"/>
          <a:stretch>
            <a:fillRect/>
          </a:stretch>
        </p:blipFill>
        <p:spPr bwMode="auto">
          <a:xfrm>
            <a:off x="1043608" y="836712"/>
            <a:ext cx="7560840" cy="56166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27584" y="33265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Наши работы в технике модульного оригами:</a:t>
            </a:r>
            <a:endParaRPr lang="ru-RU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1043608" y="1412776"/>
            <a:ext cx="72728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>
              <a:buAutoNum type="arabicPeriod"/>
            </a:pPr>
            <a:r>
              <a:rPr lang="ru-RU" sz="2000" b="1" dirty="0" err="1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Проснякова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Т.Н. «Забавные фигурки. Модульное оригами», М. АСТ-ПРЕСС КНИГА, 2012</a:t>
            </a:r>
          </a:p>
          <a:p>
            <a:pPr marL="342900" lvl="0" indent="-342900" algn="just">
              <a:buAutoNum type="arabicPeriod"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Проснякова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 Т.Н. – Модульное оригами - М. АСТ - ПРЕСС КНИГА 2011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Афонькин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Cambria" pitchFamily="18" charset="0"/>
              </a:rPr>
              <a:t> С.Ю. –Энциклопедия оригами для детей и взрослых.</a:t>
            </a:r>
          </a:p>
          <a:p>
            <a:pPr marL="342900" indent="-342900" algn="just" eaLnBrk="0" hangingPunct="0">
              <a:buFont typeface="+mj-lt"/>
              <a:buAutoNum type="arabicPeriod"/>
            </a:pPr>
            <a:r>
              <a:rPr lang="ru-RU" sz="2000" b="1" dirty="0" smtClean="0">
                <a:latin typeface="Comic Sans MS" pitchFamily="66" charset="0"/>
                <a:hlinkClick r:id="rId2"/>
              </a:rPr>
              <a:t>http://radikal.ru/F/s41.radikal.ru/i092/1108/60/e918556f2ee2.jpg.html</a:t>
            </a:r>
            <a:r>
              <a:rPr lang="ru-RU" sz="2000" b="1" dirty="0" smtClean="0">
                <a:latin typeface="Comic Sans MS" pitchFamily="66" charset="0"/>
              </a:rPr>
              <a:t>  </a:t>
            </a:r>
          </a:p>
          <a:p>
            <a:pPr marL="342900" indent="-342900" algn="just" eaLnBrk="0" hangingPunct="0">
              <a:buFont typeface="+mj-lt"/>
              <a:buAutoNum type="arabicPeriod"/>
            </a:pPr>
            <a:r>
              <a:rPr lang="ru-RU" sz="2000" b="1" dirty="0" smtClean="0">
                <a:latin typeface="Comic Sans MS" pitchFamily="66" charset="0"/>
                <a:hlinkClick r:id="rId3"/>
              </a:rPr>
              <a:t>http://radikal.ru/F/s007.radikal.ru/i301/1103/99/6199f83a006a.png.htm</a:t>
            </a:r>
            <a:endParaRPr lang="ru-RU" sz="2000" b="1" dirty="0" smtClean="0">
              <a:latin typeface="Comic Sans MS" pitchFamily="66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Times New Roman" pitchFamily="18" charset="0"/>
              <a:cs typeface="Cambria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553035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Comic Sans MS" pitchFamily="66" charset="0"/>
              </a:rPr>
              <a:t>Информационные источники:</a:t>
            </a:r>
            <a:endParaRPr lang="ru-RU" sz="32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девочка в форме1.bmp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861048"/>
            <a:ext cx="1987452" cy="2996952"/>
          </a:xfrm>
          <a:prstGeom prst="rect">
            <a:avLst/>
          </a:prstGeom>
        </p:spPr>
      </p:pic>
      <p:pic>
        <p:nvPicPr>
          <p:cNvPr id="5" name="Рисунок 4" descr="девочка в форме2.bm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2" y="3789976"/>
            <a:ext cx="1899631" cy="3068024"/>
          </a:xfrm>
          <a:prstGeom prst="rect">
            <a:avLst/>
          </a:prstGeom>
        </p:spPr>
      </p:pic>
      <p:pic>
        <p:nvPicPr>
          <p:cNvPr id="6" name="Рисунок 5" descr="мальчик в форме1.bmp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216" y="3717032"/>
            <a:ext cx="1936045" cy="3140968"/>
          </a:xfrm>
          <a:prstGeom prst="rect">
            <a:avLst/>
          </a:prstGeom>
        </p:spPr>
      </p:pic>
      <p:pic>
        <p:nvPicPr>
          <p:cNvPr id="7" name="Рисунок 6" descr="мальчик в форме2.bmp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4" r="22540"/>
          <a:stretch>
            <a:fillRect/>
          </a:stretch>
        </p:blipFill>
        <p:spPr>
          <a:xfrm>
            <a:off x="899592" y="3717032"/>
            <a:ext cx="1744173" cy="31409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620688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latin typeface="Comic Sans MS" pitchFamily="66" charset="0"/>
              </a:rPr>
              <a:t>Спасибо за внимание!!!</a:t>
            </a:r>
            <a:endParaRPr lang="ru-RU" sz="8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331640" y="476672"/>
            <a:ext cx="6768752" cy="518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i="0" dirty="0" smtClean="0">
                <a:solidFill>
                  <a:srgbClr val="C00000"/>
                </a:solidFill>
                <a:latin typeface="Comic Sans MS" pitchFamily="66" charset="0"/>
              </a:rPr>
              <a:t>Краткая аннотация:</a:t>
            </a:r>
            <a:endParaRPr lang="ru-RU" sz="10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10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8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algn="ctr"/>
            <a:endParaRPr lang="ru-RU" sz="1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4000" b="1" dirty="0">
                <a:latin typeface="Comic Sans MS" pitchFamily="66" charset="0"/>
              </a:rPr>
              <a:t> </a:t>
            </a:r>
            <a:r>
              <a:rPr lang="ru-RU" sz="4000" b="1" dirty="0" smtClean="0">
                <a:latin typeface="Comic Sans MS" pitchFamily="66" charset="0"/>
              </a:rPr>
              <a:t> </a:t>
            </a:r>
            <a:r>
              <a:rPr lang="ru-RU" sz="2800" b="1" dirty="0" smtClean="0">
                <a:latin typeface="Comic Sans MS" pitchFamily="66" charset="0"/>
              </a:rPr>
              <a:t>Этот проект познакомит вас с оригинальной японской техникой складывания бумаги - модульное оригами. Вы узнаете историю появления данной техники. А также научитесь складывать модули и соединять их разными способами, получая в результате красивые объёмные игрушки.</a:t>
            </a:r>
            <a:endParaRPr lang="ru-RU" sz="2800" b="1" i="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0527" y="40747"/>
            <a:ext cx="56332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Толкование понятия: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748633"/>
            <a:ext cx="7992888" cy="592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ru-RU" sz="1900" b="1" dirty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19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Оригами – 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(яп. «сложенная  бумага») </a:t>
            </a:r>
            <a:r>
              <a:rPr lang="ru-RU" sz="2000" b="1" dirty="0">
                <a:latin typeface="Comic Sans MS" pitchFamily="66" charset="0"/>
              </a:rPr>
              <a:t>древнее </a:t>
            </a:r>
            <a:r>
              <a:rPr lang="ru-RU" sz="2000" dirty="0" smtClean="0"/>
              <a:t> </a:t>
            </a:r>
            <a:r>
              <a:rPr lang="ru-RU" sz="2000" b="1" dirty="0">
                <a:latin typeface="Comic Sans MS" pitchFamily="66" charset="0"/>
              </a:rPr>
              <a:t>японское искусство создания разнообразных моделей, </a:t>
            </a:r>
            <a:r>
              <a:rPr lang="ru-RU" sz="2000" b="1" dirty="0" smtClean="0">
                <a:latin typeface="Comic Sans MS" pitchFamily="66" charset="0"/>
              </a:rPr>
              <a:t>фигурок, </a:t>
            </a:r>
            <a:r>
              <a:rPr lang="ru-RU" sz="2000" b="1" dirty="0">
                <a:latin typeface="Comic Sans MS" pitchFamily="66" charset="0"/>
              </a:rPr>
              <a:t>сгибая листы бумаги. </a:t>
            </a:r>
            <a:endParaRPr lang="ru-RU" sz="2000" b="1" dirty="0" smtClean="0">
              <a:latin typeface="Comic Sans MS" pitchFamily="66" charset="0"/>
            </a:endParaRPr>
          </a:p>
          <a:p>
            <a:pPr lvl="0" eaLnBrk="0" hangingPunct="0"/>
            <a:r>
              <a:rPr lang="ru-RU" sz="2000" b="1" dirty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2000" b="1" dirty="0" smtClean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Искусство оригами – загадка, </a:t>
            </a:r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и она манит каждого ребенка невероятными превращениям. Это даже не фокус, это – чудо! В листочке бумаги скрыты многие образы. В руках ребенка бумага оживает. Сколько радости, сколько восторга! Дети испытывают чувства эмоционального комфорта, ощущение радости детства, ни с чем не сравнимое чувство удовлетворения от выполненной своими руками поделки. Такая игрушка мила сердцу, с ней разговаривают, играют, ее бережно хранят. В этом искусстве есть все, что тянуло бы ребенка подняться на самый верх Лестницы Творчества и делало этот подъем захватывающе интересным.</a:t>
            </a:r>
            <a:endParaRPr lang="ru-RU" sz="2000" b="1" dirty="0" smtClean="0">
              <a:latin typeface="Comic Sans MS" pitchFamily="66" charset="0"/>
              <a:cs typeface="Arial" pitchFamily="34" charset="0"/>
            </a:endParaRPr>
          </a:p>
          <a:p>
            <a:pPr lvl="0" algn="just" eaLnBrk="0" hangingPunct="0"/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 Сегодня множество людей во всем мире увлекаются искусством «оригами». </a:t>
            </a:r>
          </a:p>
          <a:p>
            <a:pPr lvl="0" eaLnBrk="0" hangingPunct="0"/>
            <a:r>
              <a:rPr lang="ru-RU" sz="20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endParaRPr lang="ru-RU" sz="2000" b="1" dirty="0" smtClean="0">
              <a:latin typeface="Comic Sans MS" pitchFamily="66" charset="0"/>
              <a:cs typeface="Arial" pitchFamily="34" charset="0"/>
            </a:endParaRPr>
          </a:p>
          <a:p>
            <a:endParaRPr lang="ru-RU" sz="19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773591" y="1241171"/>
            <a:ext cx="4464496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  <a:latin typeface="Comic Sans MS" pitchFamily="66" charset="0"/>
                <a:cs typeface="Tahoma" pitchFamily="34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Comic Sans MS" pitchFamily="66" charset="0"/>
                <a:cs typeface="Tahoma" pitchFamily="34" charset="0"/>
              </a:rPr>
              <a:t>     </a:t>
            </a:r>
            <a:r>
              <a:rPr lang="ru-RU" sz="1600" b="1" dirty="0" smtClean="0">
                <a:latin typeface="Comic Sans MS" pitchFamily="66" charset="0"/>
              </a:rPr>
              <a:t>История </a:t>
            </a:r>
            <a:r>
              <a:rPr lang="ru-RU" sz="1600" b="1" dirty="0">
                <a:latin typeface="Comic Sans MS" pitchFamily="66" charset="0"/>
              </a:rPr>
              <a:t>возникновения </a:t>
            </a:r>
            <a:r>
              <a:rPr lang="ru-RU" sz="1600" b="1" dirty="0" smtClean="0">
                <a:latin typeface="Comic Sans MS" pitchFamily="66" charset="0"/>
              </a:rPr>
              <a:t>оригами начинается </a:t>
            </a:r>
            <a:r>
              <a:rPr lang="ru-RU" sz="1600" b="1" dirty="0">
                <a:latin typeface="Comic Sans MS" pitchFamily="66" charset="0"/>
              </a:rPr>
              <a:t>в Японии. Самые первые листочки бумаги, сложенные в фигурки, появились сначала в монастырях. В японском языке "Бог" и "бумага" звучат одинаково. Поэтому, такие фигурки из бумаги имели символическое значение. Ими украшали храмы, они участвовали в религиозных церемониях, их помещали на жертвенный костер. История оригами сохранила нам первые бумажные фигурки — коробочки "</a:t>
            </a:r>
            <a:r>
              <a:rPr lang="ru-RU" sz="1600" b="1" dirty="0" err="1">
                <a:latin typeface="Comic Sans MS" pitchFamily="66" charset="0"/>
              </a:rPr>
              <a:t>санбо</a:t>
            </a:r>
            <a:r>
              <a:rPr lang="ru-RU" sz="1600" b="1" dirty="0">
                <a:latin typeface="Comic Sans MS" pitchFamily="66" charset="0"/>
              </a:rPr>
              <a:t>", куда японцы складывали кусочки овощей и рыбы для жертвоприношений. Это не было настоящим искусством. Это был просто лист бумаги, отмеченный именем бога и стоящий по тем временам не малых денег.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 </a:t>
            </a: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  <a:ea typeface="Times New Roman" pitchFamily="18" charset="0"/>
                <a:cs typeface="Tahoma" pitchFamily="34" charset="0"/>
              </a:rPr>
              <a:t>	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5059" name="Picture 3" descr="http://fenix2100.ucoz.com/_fr/0/4348443.jpg"/>
          <p:cNvPicPr>
            <a:picLocks noChangeAspect="1" noChangeArrowheads="1"/>
          </p:cNvPicPr>
          <p:nvPr/>
        </p:nvPicPr>
        <p:blipFill>
          <a:blip r:embed="rId2" cstate="print"/>
          <a:srcRect l="8202" t="8791" r="7039" b="3304"/>
          <a:stretch>
            <a:fillRect/>
          </a:stretch>
        </p:blipFill>
        <p:spPr bwMode="auto">
          <a:xfrm>
            <a:off x="5364088" y="2060848"/>
            <a:ext cx="3563888" cy="3131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115616" y="188640"/>
            <a:ext cx="734481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Из истории оригами: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0"/>
            <a:ext cx="56589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Из истории оригами: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87624" y="707886"/>
            <a:ext cx="707010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hangingPunct="0"/>
            <a:r>
              <a:rPr lang="ru-RU" sz="26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 </a:t>
            </a:r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Модульное оригами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Tahoma" pitchFamily="34" charset="0"/>
              </a:rPr>
              <a:t>– складывание фигурок из модулей</a:t>
            </a:r>
            <a:r>
              <a:rPr lang="ru-RU" sz="2400" b="1" dirty="0" smtClean="0">
                <a:latin typeface="Comic Sans MS" pitchFamily="66" charset="0"/>
              </a:rPr>
              <a:t>.</a:t>
            </a:r>
            <a:endParaRPr lang="ru-RU" sz="2400" b="1" dirty="0">
              <a:latin typeface="Comic Sans MS" pitchFamily="66" charset="0"/>
              <a:ea typeface="Times New Roman" pitchFamily="18" charset="0"/>
              <a:cs typeface="Tahoma" pitchFamily="34" charset="0"/>
            </a:endParaRPr>
          </a:p>
          <a:p>
            <a:pPr algn="just" eaLnBrk="0" hangingPunct="0"/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 Эта техника в отличие от классического оригами, использует в процессе складывания несколько листов бумаги. Каждый отдельный листок складывается в модуль по правилам классического оригами, а затем модули соединяются путем вкладывания их друг в друга, появляющаяся при этом сила упругости не даёт конструкции распасться и позволяет обойтись без клея.</a:t>
            </a:r>
            <a:endParaRPr lang="ru-RU" sz="2400" b="1" dirty="0" smtClean="0">
              <a:latin typeface="Comic Sans MS" pitchFamily="66" charset="0"/>
              <a:cs typeface="Arial" pitchFamily="34" charset="0"/>
            </a:endParaRPr>
          </a:p>
          <a:p>
            <a:pPr lvl="0" algn="just" eaLnBrk="0" hangingPunct="0"/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	Модели модульного оригами могут быть как плоскими, так и трёхмерными.</a:t>
            </a:r>
            <a:endParaRPr lang="ru-RU" sz="2400" b="1" dirty="0" smtClean="0">
              <a:latin typeface="Comic Sans MS" pitchFamily="66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827584" y="332656"/>
            <a:ext cx="7560840" cy="9110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i="0" dirty="0" smtClean="0">
                <a:solidFill>
                  <a:srgbClr val="C00000"/>
                </a:solidFill>
                <a:latin typeface="Comic Sans MS" pitchFamily="66" charset="0"/>
              </a:rPr>
              <a:t>Цель </a:t>
            </a:r>
            <a:r>
              <a:rPr lang="ru-RU" sz="4000" b="1" i="0" dirty="0" smtClean="0">
                <a:solidFill>
                  <a:srgbClr val="C00000"/>
                </a:solidFill>
              </a:rPr>
              <a:t>работы</a:t>
            </a:r>
            <a:r>
              <a:rPr lang="ru-RU" sz="4000" b="1" i="0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Comic Sans MS" pitchFamily="66" charset="0"/>
              </a:rPr>
              <a:t> </a:t>
            </a:r>
            <a:r>
              <a:rPr lang="ru-RU" sz="2400" b="1" dirty="0" smtClean="0">
                <a:latin typeface="Comic Sans MS" pitchFamily="66" charset="0"/>
              </a:rPr>
              <a:t>    Создать красивую объёмную игрушку                   </a:t>
            </a:r>
          </a:p>
          <a:p>
            <a:pPr>
              <a:spcBef>
                <a:spcPct val="50000"/>
              </a:spcBef>
            </a:pPr>
            <a:r>
              <a:rPr lang="ru-RU" sz="2400" b="1" dirty="0">
                <a:latin typeface="Comic Sans MS" pitchFamily="66" charset="0"/>
              </a:rPr>
              <a:t> </a:t>
            </a:r>
            <a:r>
              <a:rPr lang="ru-RU" sz="2400" b="1" dirty="0" smtClean="0">
                <a:latin typeface="Comic Sans MS" pitchFamily="66" charset="0"/>
              </a:rPr>
              <a:t>    в технике модульного оригами.</a:t>
            </a:r>
            <a:endParaRPr lang="ru-RU" sz="2400" b="1" dirty="0"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r>
              <a:rPr lang="ru-RU" sz="4000" b="1" i="0" dirty="0" smtClean="0">
                <a:solidFill>
                  <a:srgbClr val="C00000"/>
                </a:solidFill>
                <a:latin typeface="Comic Sans MS" pitchFamily="66" charset="0"/>
              </a:rPr>
              <a:t>Задачи: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познакомиться с историей возникновения </a:t>
            </a:r>
          </a:p>
          <a:p>
            <a:pPr algn="just">
              <a:spcBef>
                <a:spcPct val="50000"/>
              </a:spcBef>
            </a:pPr>
            <a:r>
              <a:rPr lang="ru-RU" sz="2400" b="1" dirty="0" smtClean="0">
                <a:latin typeface="Comic Sans MS" pitchFamily="66" charset="0"/>
              </a:rPr>
              <a:t>  техники «модульное оригами»;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научиться складывать треугольные модули;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читать схемы;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</a:rPr>
              <a:t> соединять модули разными способами.</a:t>
            </a:r>
          </a:p>
          <a:p>
            <a:pPr>
              <a:spcBef>
                <a:spcPct val="50000"/>
              </a:spcBef>
            </a:pPr>
            <a:endParaRPr lang="ru-RU" sz="2000" b="1" dirty="0" smtClean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endParaRPr lang="ru-RU" sz="2000" b="1" dirty="0" smtClean="0">
              <a:latin typeface="Comic Sans MS" pitchFamily="66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ü"/>
            </a:pPr>
            <a:endParaRPr lang="ru-RU" sz="2000" b="1" i="0" dirty="0" smtClean="0">
              <a:latin typeface="Comic Sans MS" pitchFamily="66" charset="0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95000"/>
            </a:pPr>
            <a:endParaRPr lang="ru-RU" sz="2000" b="1" i="0" dirty="0" smtClean="0"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 i="0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pPr algn="ctr">
              <a:spcBef>
                <a:spcPct val="50000"/>
              </a:spcBef>
            </a:pPr>
            <a:endParaRPr lang="ru-RU" sz="4000" b="1" i="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755576" y="404664"/>
            <a:ext cx="9217024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omic Sans MS" pitchFamily="66" charset="0"/>
                <a:cs typeface="Calibri" pitchFamily="34" charset="0"/>
              </a:rPr>
              <a:t>  Предполагаемые результаты</a:t>
            </a:r>
            <a:r>
              <a:rPr lang="ru-RU" sz="3600" b="1" i="0" dirty="0" smtClean="0">
                <a:solidFill>
                  <a:srgbClr val="C00000"/>
                </a:solidFill>
                <a:latin typeface="Comic Sans MS" pitchFamily="66" charset="0"/>
              </a:rPr>
              <a:t>:</a:t>
            </a:r>
          </a:p>
          <a:p>
            <a:pPr algn="ctr"/>
            <a:endParaRPr lang="ru-RU" sz="2000" b="1" i="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ru-RU" sz="2400" b="1" i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 </a:t>
            </a:r>
            <a:r>
              <a:rPr lang="ru-RU" sz="2000" b="1" dirty="0" smtClean="0">
                <a:solidFill>
                  <a:srgbClr val="C00000"/>
                </a:solidFill>
                <a:latin typeface="Comic Sans MS" pitchFamily="66" charset="0"/>
                <a:ea typeface="Times New Roman" pitchFamily="18" charset="0"/>
                <a:cs typeface="Cambria" pitchFamily="18" charset="0"/>
              </a:rPr>
              <a:t>В результате внедрения данного проекта мы планируем:</a:t>
            </a:r>
            <a:endParaRPr lang="ru-RU" sz="3200" b="1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lvl="0" algn="ctr"/>
            <a:endParaRPr lang="ru-RU" sz="1000" b="1" dirty="0" smtClean="0">
              <a:latin typeface="Comic Sans MS" pitchFamily="66" charset="0"/>
              <a:ea typeface="Times New Roman" pitchFamily="18" charset="0"/>
              <a:cs typeface="Cambria" pitchFamily="18" charset="0"/>
            </a:endParaRPr>
          </a:p>
          <a:p>
            <a:pPr lvl="0"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изготовить красивую объёмную игрушку для        </a:t>
            </a:r>
          </a:p>
          <a:p>
            <a:pPr lvl="0" algn="just"/>
            <a:r>
              <a:rPr lang="ru-RU" sz="2400" b="1">
                <a:latin typeface="Comic Sans MS" pitchFamily="66" charset="0"/>
                <a:ea typeface="Times New Roman" pitchFamily="18" charset="0"/>
                <a:cs typeface="Cambria" pitchFamily="18" charset="0"/>
              </a:rPr>
              <a:t> </a:t>
            </a:r>
            <a:r>
              <a:rPr lang="ru-RU" sz="2400" b="1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 подарка </a:t>
            </a: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к Новому году;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расширить  наш  кругозор;</a:t>
            </a:r>
          </a:p>
          <a:p>
            <a:pPr lvl="0"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стать более усидчивыми;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 у</a:t>
            </a:r>
            <a:r>
              <a:rPr lang="ru-RU" sz="2400" b="1" dirty="0" smtClean="0">
                <a:latin typeface="Comic Sans MS" pitchFamily="66" charset="0"/>
              </a:rPr>
              <a:t>совершенствовать такие способности, как: 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		мелкая моторика рук,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		память,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		мышление,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   		пространственное воображение, </a:t>
            </a:r>
          </a:p>
          <a:p>
            <a:pPr algn="just"/>
            <a:r>
              <a:rPr lang="ru-RU" sz="2000" b="1" dirty="0" smtClean="0">
                <a:latin typeface="Comic Sans MS" pitchFamily="66" charset="0"/>
              </a:rPr>
              <a:t>		сообразительность.</a:t>
            </a:r>
          </a:p>
          <a:p>
            <a:pPr algn="just"/>
            <a:endParaRPr lang="ru-RU" sz="2400" b="1" dirty="0" smtClean="0">
              <a:latin typeface="Comic Sans MS" pitchFamily="66" charset="0"/>
            </a:endParaRPr>
          </a:p>
          <a:p>
            <a:pPr lvl="0" algn="just">
              <a:buFont typeface="Wingdings" pitchFamily="2" charset="2"/>
              <a:buChar char="ü"/>
            </a:pPr>
            <a:endParaRPr lang="ru-RU" sz="2400" b="1" dirty="0" smtClean="0">
              <a:latin typeface="Comic Sans MS" pitchFamily="66" charset="0"/>
              <a:ea typeface="Times New Roman" pitchFamily="18" charset="0"/>
              <a:cs typeface="Cambria" pitchFamily="18" charset="0"/>
            </a:endParaRPr>
          </a:p>
          <a:p>
            <a:pPr lvl="0" algn="just"/>
            <a:r>
              <a:rPr lang="ru-RU" sz="2400" b="1" dirty="0" smtClean="0">
                <a:latin typeface="Comic Sans MS" pitchFamily="66" charset="0"/>
                <a:ea typeface="Times New Roman" pitchFamily="18" charset="0"/>
                <a:cs typeface="Cambria" pitchFamily="18" charset="0"/>
              </a:rPr>
              <a:t> </a:t>
            </a:r>
            <a:endParaRPr lang="ru-RU" sz="3200" b="1" dirty="0" smtClean="0">
              <a:latin typeface="Comic Sans MS" pitchFamily="66" charset="0"/>
              <a:cs typeface="Arial" pitchFamily="34" charset="0"/>
            </a:endParaRPr>
          </a:p>
          <a:p>
            <a:pPr algn="ctr"/>
            <a:endParaRPr lang="ru-RU" sz="3600" b="1" i="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1478</Words>
  <Application>Microsoft Office PowerPoint</Application>
  <PresentationFormat>Экран (4:3)</PresentationFormat>
  <Paragraphs>314</Paragraphs>
  <Slides>37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natasha23</dc:creator>
  <cp:lastModifiedBy>USER</cp:lastModifiedBy>
  <cp:revision>151</cp:revision>
  <dcterms:created xsi:type="dcterms:W3CDTF">2011-08-02T23:19:04Z</dcterms:created>
  <dcterms:modified xsi:type="dcterms:W3CDTF">2023-11-13T17:07:15Z</dcterms:modified>
</cp:coreProperties>
</file>