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7" r:id="rId2"/>
    <p:sldId id="257" r:id="rId3"/>
    <p:sldId id="278" r:id="rId4"/>
    <p:sldId id="258" r:id="rId5"/>
    <p:sldId id="259" r:id="rId6"/>
    <p:sldId id="260" r:id="rId7"/>
    <p:sldId id="261" r:id="rId8"/>
    <p:sldId id="279" r:id="rId9"/>
    <p:sldId id="262" r:id="rId10"/>
    <p:sldId id="263" r:id="rId11"/>
    <p:sldId id="281" r:id="rId12"/>
    <p:sldId id="282" r:id="rId13"/>
    <p:sldId id="267" r:id="rId14"/>
    <p:sldId id="270" r:id="rId15"/>
    <p:sldId id="269" r:id="rId16"/>
    <p:sldId id="271" r:id="rId17"/>
    <p:sldId id="274" r:id="rId18"/>
    <p:sldId id="283" r:id="rId19"/>
    <p:sldId id="272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53" autoAdjust="0"/>
    <p:restoredTop sz="94660"/>
  </p:normalViewPr>
  <p:slideViewPr>
    <p:cSldViewPr>
      <p:cViewPr>
        <p:scale>
          <a:sx n="42" d="100"/>
          <a:sy n="42" d="100"/>
        </p:scale>
        <p:origin x="-2226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9F648-5B43-4BE0-8ED7-0E701F7C26F5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BA7752-D26E-4A9D-B1FE-122CFE2E44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7752-D26E-4A9D-B1FE-122CFE2E44D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A7752-D26E-4A9D-B1FE-122CFE2E44D3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mg1_1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14480" y="714357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  <a:t>МУНИЦИПАЛЬНОЕ БЮДЖЕТНОЕ ДОШКОЛЬНОЕ УЧРЕЖДЕНИЕ</a:t>
            </a:r>
            <a:b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</a:br>
            <a: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  <a:t>ДЕТСКИЙ САД  общеразвивающего вида 4</a:t>
            </a:r>
          </a:p>
          <a:p>
            <a:r>
              <a:rPr lang="ru-RU" sz="1400" dirty="0" smtClean="0">
                <a:solidFill>
                  <a:srgbClr val="FF0000"/>
                </a:solidFill>
                <a:cs typeface="Times New Roman" pitchFamily="18" charset="0"/>
              </a:rPr>
              <a:t>Г.Бабаево 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2000240"/>
            <a:ext cx="34867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571604" y="2285992"/>
            <a:ext cx="4500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Презентация уголка </a:t>
            </a:r>
            <a:b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нравственно-патриотического воспитания в первой  младшей группе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4143380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Воспитатели: Луговая В.Ю</a:t>
            </a:r>
          </a:p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Трошина Л.В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4961712" cy="1011222"/>
          </a:xfrm>
        </p:spPr>
        <p:txBody>
          <a:bodyPr>
            <a:noAutofit/>
          </a:bodyPr>
          <a:lstStyle/>
          <a:p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Лепбук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«Русские народные сказки»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игры дидактические, книжки-малышки ,Загадки ).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4077072"/>
            <a:ext cx="3610744" cy="2232248"/>
          </a:xfrm>
        </p:spPr>
        <p:txBody>
          <a:bodyPr>
            <a:normAutofit/>
          </a:bodyPr>
          <a:lstStyle/>
          <a:p>
            <a:pPr marL="90170" algn="ctr">
              <a:lnSpc>
                <a:spcPct val="115000"/>
              </a:lnSpc>
              <a:spcAft>
                <a:spcPts val="1200"/>
              </a:spcAft>
              <a:buNone/>
            </a:pPr>
            <a:endParaRPr lang="ru-RU" sz="2000" b="1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lvl="0">
              <a:buNone/>
            </a:pP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32040" y="3717032"/>
            <a:ext cx="3816423" cy="360040"/>
          </a:xfrm>
        </p:spPr>
        <p:txBody>
          <a:bodyPr>
            <a:normAutofit fontScale="85000" lnSpcReduction="20000"/>
          </a:bodyPr>
          <a:lstStyle/>
          <a:p>
            <a:endParaRPr lang="ru-RU" dirty="0"/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395536" y="1097763"/>
            <a:ext cx="144016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2483768" y="1412776"/>
            <a:ext cx="1302414" cy="80177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3600" kern="10" spc="0" dirty="0">
              <a:ln w="9525">
                <a:solidFill>
                  <a:srgbClr val="7030A0"/>
                </a:solidFill>
                <a:round/>
                <a:headEnd/>
                <a:tailEnd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Содержимое 21" descr="_5_VVfoekkk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214942" y="1714488"/>
            <a:ext cx="3500462" cy="4714908"/>
          </a:xfrm>
        </p:spPr>
      </p:pic>
      <p:pic>
        <p:nvPicPr>
          <p:cNvPr id="24" name="Рисунок 23" descr="bfFy5e-kTb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7" y="1643050"/>
            <a:ext cx="4224282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785842"/>
            <a:ext cx="4214842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7167"/>
            <a:ext cx="3686172" cy="78581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Виды театров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57752" y="357167"/>
            <a:ext cx="3786214" cy="928693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Художественная литература(русские народные сказки)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3" name="Содержимое 12" descr="qJXA7A8reg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7158" y="1142984"/>
            <a:ext cx="3857652" cy="4697426"/>
          </a:xfrm>
        </p:spPr>
      </p:pic>
      <p:pic>
        <p:nvPicPr>
          <p:cNvPr id="16" name="Содержимое 15" descr="jGGwNkJR8sc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072066" y="1571612"/>
            <a:ext cx="3643338" cy="45545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785842"/>
            <a:ext cx="4214842" cy="7143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45719" y="-785842"/>
            <a:ext cx="45719" cy="214314"/>
          </a:xfrm>
        </p:spPr>
        <p:txBody>
          <a:bodyPr>
            <a:normAutofit fontScale="32500" lnSpcReduction="20000"/>
          </a:bodyPr>
          <a:lstStyle/>
          <a:p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14414" y="285728"/>
            <a:ext cx="5072098" cy="1143007"/>
          </a:xfrm>
        </p:spPr>
        <p:txBody>
          <a:bodyPr>
            <a:noAutofit/>
          </a:bodyPr>
          <a:lstStyle/>
          <a:p>
            <a:r>
              <a:rPr lang="ru-RU" sz="2800" dirty="0" err="1" smtClean="0">
                <a:solidFill>
                  <a:srgbClr val="C00000"/>
                </a:solidFill>
              </a:rPr>
              <a:t>Потешки</a:t>
            </a:r>
            <a:r>
              <a:rPr lang="ru-RU" sz="2800" dirty="0" smtClean="0">
                <a:solidFill>
                  <a:srgbClr val="C00000"/>
                </a:solidFill>
              </a:rPr>
              <a:t>, прибаутки, колыбельные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" name="Содержимое 9" descr="vZeX0BARsyA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85721" y="1357298"/>
            <a:ext cx="3929089" cy="4643470"/>
          </a:xfrm>
        </p:spPr>
      </p:pic>
      <p:pic>
        <p:nvPicPr>
          <p:cNvPr id="8" name="Содержимое 7" descr="_SG0SdWGId0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 flipH="1">
            <a:off x="5000626" y="1500174"/>
            <a:ext cx="3643340" cy="45005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Знакомство с миром природы.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2564904"/>
            <a:ext cx="1584176" cy="1224136"/>
          </a:xfrm>
        </p:spPr>
        <p:txBody>
          <a:bodyPr>
            <a:normAutofit lnSpcReduction="10000"/>
          </a:bodyPr>
          <a:lstStyle/>
          <a:p>
            <a:r>
              <a:rPr lang="ru-RU" b="0" dirty="0" smtClean="0"/>
              <a:t>Альбом рисунков </a:t>
            </a:r>
          </a:p>
          <a:p>
            <a:r>
              <a:rPr lang="ru-RU" b="0" dirty="0" smtClean="0"/>
              <a:t>«Птицы»</a:t>
            </a:r>
            <a:endParaRPr lang="ru-RU" b="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57224" y="5643578"/>
            <a:ext cx="6000792" cy="10257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Альбомы по временам года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3105834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Альбом  «Птицы»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flipV="1">
            <a:off x="9144000" y="7715279"/>
            <a:ext cx="1857420" cy="923330"/>
          </a:xfrm>
          <a:prstGeom prst="rect">
            <a:avLst/>
          </a:prstGeom>
          <a:solidFill>
            <a:srgbClr val="000000">
              <a:alpha val="32941"/>
            </a:srgbClr>
          </a:solidFill>
        </p:spPr>
        <p:txBody>
          <a:bodyPr wrap="square">
            <a:spAutoFit/>
          </a:bodyPr>
          <a:lstStyle/>
          <a:p>
            <a:r>
              <a:rPr lang="ru-RU" dirty="0" err="1" smtClean="0"/>
              <a:t>Картатеки</a:t>
            </a:r>
            <a:r>
              <a:rPr lang="ru-RU" dirty="0" smtClean="0"/>
              <a:t>: «Насекомые», «Птицы»</a:t>
            </a:r>
            <a:endParaRPr lang="ru-RU" dirty="0"/>
          </a:p>
        </p:txBody>
      </p:sp>
      <p:pic>
        <p:nvPicPr>
          <p:cNvPr id="19" name="Содержимое 18" descr="NSLTkevxZ9I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285720" y="1142984"/>
            <a:ext cx="3571900" cy="4214842"/>
          </a:xfrm>
        </p:spPr>
      </p:pic>
      <p:pic>
        <p:nvPicPr>
          <p:cNvPr id="20" name="Рисунок 19" descr="outUNLzbBl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4" y="1214422"/>
            <a:ext cx="4286280" cy="41434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Bookman Old Style" pitchFamily="18" charset="0"/>
              </a:rPr>
              <a:t>Времена года</a:t>
            </a:r>
            <a:endParaRPr lang="ru-RU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771800" y="5013176"/>
            <a:ext cx="4041775" cy="639762"/>
          </a:xfrm>
        </p:spPr>
        <p:txBody>
          <a:bodyPr>
            <a:noAutofit/>
          </a:bodyPr>
          <a:lstStyle/>
          <a:p>
            <a:r>
              <a:rPr lang="ru-RU" dirty="0" smtClean="0"/>
              <a:t>Альбомы «Осень», «Зима»;</a:t>
            </a:r>
          </a:p>
          <a:p>
            <a:r>
              <a:rPr lang="ru-RU" dirty="0" smtClean="0"/>
              <a:t>«Лето»,  «Времена года» - подбор картинок</a:t>
            </a:r>
            <a:endParaRPr lang="ru-RU" dirty="0"/>
          </a:p>
        </p:txBody>
      </p:sp>
      <p:pic>
        <p:nvPicPr>
          <p:cNvPr id="13314" name="Picture 2" descr="H:\DSCN0582.JPG"/>
          <p:cNvPicPr>
            <a:picLocks noChangeAspect="1" noChangeArrowheads="1"/>
          </p:cNvPicPr>
          <p:nvPr/>
        </p:nvPicPr>
        <p:blipFill>
          <a:blip r:embed="rId3" cstate="print"/>
          <a:srcRect l="26375" t="4719" r="27852" b="8657"/>
          <a:stretch>
            <a:fillRect/>
          </a:stretch>
        </p:blipFill>
        <p:spPr bwMode="auto">
          <a:xfrm>
            <a:off x="395536" y="3356992"/>
            <a:ext cx="2232248" cy="3168352"/>
          </a:xfrm>
          <a:prstGeom prst="rect">
            <a:avLst/>
          </a:prstGeom>
          <a:noFill/>
        </p:spPr>
      </p:pic>
      <p:pic>
        <p:nvPicPr>
          <p:cNvPr id="13315" name="Picture 3" descr="H:\DSCN05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26990" r="23105" b="7272"/>
          <a:stretch>
            <a:fillRect/>
          </a:stretch>
        </p:blipFill>
        <p:spPr bwMode="auto">
          <a:xfrm>
            <a:off x="2771800" y="1556792"/>
            <a:ext cx="2016224" cy="2809776"/>
          </a:xfrm>
          <a:prstGeom prst="rect">
            <a:avLst/>
          </a:prstGeom>
          <a:noFill/>
        </p:spPr>
      </p:pic>
      <p:pic>
        <p:nvPicPr>
          <p:cNvPr id="13316" name="Picture 4" descr="H:\DSCN058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 l="24917" r="25198" b="7289"/>
          <a:stretch>
            <a:fillRect/>
          </a:stretch>
        </p:blipFill>
        <p:spPr bwMode="auto">
          <a:xfrm>
            <a:off x="6660232" y="3717032"/>
            <a:ext cx="2016224" cy="2810371"/>
          </a:xfrm>
          <a:prstGeom prst="rect">
            <a:avLst/>
          </a:prstGeom>
          <a:noFill/>
        </p:spPr>
      </p:pic>
      <p:pic>
        <p:nvPicPr>
          <p:cNvPr id="13317" name="Picture 5" descr="H:\DSCN0593.JPG"/>
          <p:cNvPicPr>
            <a:picLocks noChangeAspect="1" noChangeArrowheads="1"/>
          </p:cNvPicPr>
          <p:nvPr/>
        </p:nvPicPr>
        <p:blipFill>
          <a:blip r:embed="rId6" cstate="print"/>
          <a:srcRect l="27852" t="4719" r="27852" b="14563"/>
          <a:stretch>
            <a:fillRect/>
          </a:stretch>
        </p:blipFill>
        <p:spPr bwMode="auto">
          <a:xfrm>
            <a:off x="323528" y="332656"/>
            <a:ext cx="2160240" cy="2952328"/>
          </a:xfrm>
          <a:prstGeom prst="rect">
            <a:avLst/>
          </a:prstGeom>
          <a:noFill/>
        </p:spPr>
      </p:pic>
      <p:pic>
        <p:nvPicPr>
          <p:cNvPr id="13318" name="Picture 6" descr="H:\DSCN0597.JPG"/>
          <p:cNvPicPr>
            <a:picLocks noChangeAspect="1" noChangeArrowheads="1"/>
          </p:cNvPicPr>
          <p:nvPr/>
        </p:nvPicPr>
        <p:blipFill>
          <a:blip r:embed="rId7" cstate="print"/>
          <a:srcRect l="5704" t="10626" r="5704" b="10625"/>
          <a:stretch>
            <a:fillRect/>
          </a:stretch>
        </p:blipFill>
        <p:spPr bwMode="auto">
          <a:xfrm>
            <a:off x="5220072" y="1124744"/>
            <a:ext cx="3708920" cy="24726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35705" flipH="1" flipV="1">
            <a:off x="-1371530" y="-2920449"/>
            <a:ext cx="2663237" cy="45719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714884"/>
            <a:ext cx="3500462" cy="1571636"/>
          </a:xfrm>
        </p:spPr>
        <p:txBody>
          <a:bodyPr>
            <a:normAutofit/>
          </a:bodyPr>
          <a:lstStyle/>
          <a:p>
            <a:r>
              <a:rPr lang="ru-RU" sz="2800" b="0" dirty="0" smtClean="0">
                <a:solidFill>
                  <a:srgbClr val="002060"/>
                </a:solidFill>
              </a:rPr>
              <a:t>Альбомы «Домашние животные, дикие животные, птицы»</a:t>
            </a:r>
            <a:endParaRPr lang="ru-RU" sz="2800" b="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4088" y="2348880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Плакат  «Домашние животные»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Содержимое 12" descr="PC5TyiguWEI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572000" y="571480"/>
            <a:ext cx="4214842" cy="5643601"/>
          </a:xfrm>
        </p:spPr>
      </p:pic>
      <p:pic>
        <p:nvPicPr>
          <p:cNvPr id="9" name="Содержимое 8" descr="R4WC9NW1ZuM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28597" y="571480"/>
            <a:ext cx="3519260" cy="400052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0"/>
            <a:ext cx="2071702" cy="92867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Дети </a:t>
            </a:r>
            <a:endParaRPr lang="ru-RU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7984" y="4941168"/>
            <a:ext cx="4257799" cy="1440160"/>
          </a:xfrm>
        </p:spPr>
        <p:txBody>
          <a:bodyPr>
            <a:normAutofit fontScale="92500"/>
          </a:bodyPr>
          <a:lstStyle/>
          <a:p>
            <a:pPr algn="ctr"/>
            <a:r>
              <a:rPr lang="ru-RU" b="0" dirty="0" smtClean="0">
                <a:solidFill>
                  <a:srgbClr val="002060"/>
                </a:solidFill>
              </a:rPr>
              <a:t>Подборки картинок «Дети летом», «Что такое хорошо, и что такое плохо»; альбом «Зимушка – зима» (</a:t>
            </a:r>
            <a:r>
              <a:rPr lang="ru-RU" b="0" i="1" dirty="0" smtClean="0">
                <a:solidFill>
                  <a:srgbClr val="002060"/>
                </a:solidFill>
              </a:rPr>
              <a:t>дети зимой).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14338" name="Picture 2" descr="H:\DSCN0598.JPG"/>
          <p:cNvPicPr>
            <a:picLocks noChangeAspect="1" noChangeArrowheads="1"/>
          </p:cNvPicPr>
          <p:nvPr/>
        </p:nvPicPr>
        <p:blipFill>
          <a:blip r:embed="rId3" cstate="print"/>
          <a:srcRect l="18011" t="4719" r="13665"/>
          <a:stretch>
            <a:fillRect/>
          </a:stretch>
        </p:blipFill>
        <p:spPr bwMode="auto">
          <a:xfrm>
            <a:off x="323528" y="332656"/>
            <a:ext cx="3240360" cy="3096344"/>
          </a:xfrm>
          <a:prstGeom prst="rect">
            <a:avLst/>
          </a:prstGeom>
          <a:noFill/>
        </p:spPr>
      </p:pic>
      <p:pic>
        <p:nvPicPr>
          <p:cNvPr id="8193" name="Picture 1" descr="C:\Users\1\Desktop\младшая группа\Съемный диск\DSCN058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 l="3547" t="7194" r="5358" b="7289"/>
          <a:stretch>
            <a:fillRect/>
          </a:stretch>
        </p:blipFill>
        <p:spPr bwMode="auto">
          <a:xfrm>
            <a:off x="323528" y="3933056"/>
            <a:ext cx="3672408" cy="2592288"/>
          </a:xfrm>
          <a:prstGeom prst="rect">
            <a:avLst/>
          </a:prstGeom>
          <a:noFill/>
        </p:spPr>
      </p:pic>
      <p:pic>
        <p:nvPicPr>
          <p:cNvPr id="8194" name="Picture 2" descr="C:\Users\1\Desktop\младшая группа\Съемный диск\DSCN058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 l="23426" r="21323" b="4896"/>
          <a:stretch>
            <a:fillRect/>
          </a:stretch>
        </p:blipFill>
        <p:spPr bwMode="auto">
          <a:xfrm>
            <a:off x="6588224" y="332656"/>
            <a:ext cx="2232248" cy="2881784"/>
          </a:xfrm>
          <a:prstGeom prst="rect">
            <a:avLst/>
          </a:prstGeom>
          <a:noFill/>
        </p:spPr>
      </p:pic>
      <p:pic>
        <p:nvPicPr>
          <p:cNvPr id="8195" name="Picture 3" descr="C:\Users\1\Desktop\младшая группа\Съемный диск\DSCN0580.JPG"/>
          <p:cNvPicPr>
            <a:picLocks noChangeAspect="1" noChangeArrowheads="1"/>
          </p:cNvPicPr>
          <p:nvPr/>
        </p:nvPicPr>
        <p:blipFill>
          <a:blip r:embed="rId6" cstate="print"/>
          <a:srcRect l="24899" r="26375" b="6688"/>
          <a:stretch>
            <a:fillRect/>
          </a:stretch>
        </p:blipFill>
        <p:spPr bwMode="auto">
          <a:xfrm>
            <a:off x="4071934" y="1340768"/>
            <a:ext cx="2228257" cy="2800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6357982" cy="101122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Народно- прикладное искусство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543296" cy="46512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M-A7S6BsAB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1472" y="1571612"/>
            <a:ext cx="3643338" cy="4554551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 flipV="1">
            <a:off x="10929982" y="1489394"/>
            <a:ext cx="214314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8" name="Содержимое 7" descr="wBFmnmBRiQs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714876" y="1655186"/>
            <a:ext cx="3786213" cy="448845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4257676" cy="64294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Bookman Old Style" pitchFamily="18" charset="0"/>
              </a:rPr>
              <a:t>Виды росписей</a:t>
            </a:r>
            <a:r>
              <a:rPr lang="ru-RU" sz="2000" dirty="0" smtClean="0">
                <a:latin typeface="Bookman Old Style" pitchFamily="18" charset="0"/>
              </a:rPr>
              <a:t/>
            </a:r>
            <a:br>
              <a:rPr lang="ru-RU" sz="2000" dirty="0" smtClean="0">
                <a:latin typeface="Bookman Old Style" pitchFamily="18" charset="0"/>
              </a:rPr>
            </a:br>
            <a:endParaRPr lang="ru-RU" sz="2000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501008"/>
            <a:ext cx="3538736" cy="2736304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каждого листочка,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каждого ручья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главное на свете-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Есть Родина своя.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 там, где мы родились,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радостно живем,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Края свои родные… </a:t>
            </a:r>
          </a:p>
          <a:p>
            <a:pPr algn="ctr"/>
            <a:r>
              <a:rPr lang="ru-RU" b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Родиной зовем</a:t>
            </a:r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Содержимое 16" descr="speWqRV-XDE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0502" y="1428736"/>
            <a:ext cx="3289135" cy="4643470"/>
          </a:xfrm>
        </p:spPr>
      </p:pic>
      <p:pic>
        <p:nvPicPr>
          <p:cNvPr id="18" name="Содержимое 17" descr="wBFmnmBRiQs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4357687" y="428605"/>
            <a:ext cx="4138372" cy="2857520"/>
          </a:xfrm>
        </p:spPr>
      </p:pic>
      <p:pic>
        <p:nvPicPr>
          <p:cNvPr id="19" name="Рисунок 18" descr="FScD4s19-g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4810" y="3786190"/>
            <a:ext cx="4357718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Профессии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4143380"/>
            <a:ext cx="3786214" cy="2000264"/>
          </a:xfrm>
        </p:spPr>
        <p:txBody>
          <a:bodyPr>
            <a:noAutofit/>
          </a:bodyPr>
          <a:lstStyle/>
          <a:p>
            <a:r>
              <a:rPr lang="ru-RU" b="0" dirty="0" smtClean="0"/>
              <a:t>Альбомы: «Военные профессии», «Военная техника». Разные профессии.</a:t>
            </a:r>
            <a:endParaRPr lang="ru-RU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72066" y="285729"/>
            <a:ext cx="2714644" cy="457203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j-fCjDTU-Lg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 flipH="1">
            <a:off x="11948517" y="0"/>
            <a:ext cx="34529" cy="46038"/>
          </a:xfrm>
        </p:spPr>
      </p:pic>
      <p:pic>
        <p:nvPicPr>
          <p:cNvPr id="9" name="Рисунок 8" descr="j-fCjDTU-L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414" y="357166"/>
            <a:ext cx="3817917" cy="5072098"/>
          </a:xfrm>
          <a:prstGeom prst="rect">
            <a:avLst/>
          </a:prstGeom>
        </p:spPr>
      </p:pic>
      <p:pic>
        <p:nvPicPr>
          <p:cNvPr id="15" name="Содержимое 14" descr="700-nw.jpg"/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501650" y="1285860"/>
            <a:ext cx="2998780" cy="321470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68"/>
            <a:ext cx="9144000" cy="68720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128792" cy="5386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</a:rPr>
              <a:t> «Любовь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ее истории, прошлому и настоящему, ко всему человечеству».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                                          Д.С. Лихачев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836712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Никто не учит маленького человека: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«Будь равнодушным к людям, ломай деревья,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попирай красоту, выше всего ставь свое личное».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Все дело в одной, в очень важной закономерности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нравственно-патриотического воспитания.          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Если человека учат добру - учат умело, умно,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настойчиво, требовательно, в результате будет</a:t>
            </a:r>
            <a:r>
              <a:rPr lang="ru-RU" sz="2400" b="1" dirty="0" smtClean="0">
                <a:solidFill>
                  <a:srgbClr val="002060"/>
                </a:solidFill>
              </a:rPr>
              <a:t> </a:t>
            </a:r>
            <a:r>
              <a:rPr lang="ru-RU" sz="2400" b="1" i="1" dirty="0" smtClean="0">
                <a:solidFill>
                  <a:srgbClr val="002060"/>
                </a:solidFill>
              </a:rPr>
              <a:t>добро.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Учат злу (очень редко, но бывает и так),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в результате будет зло.      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Не учат ни добру,  ни злу - все равно будет зло,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потому,  что и человеком его надо воспитать». </a:t>
            </a:r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2400" b="1" i="1" dirty="0" smtClean="0">
                <a:solidFill>
                  <a:srgbClr val="002060"/>
                </a:solidFill>
              </a:rPr>
              <a:t>  В.А. Сухомлинский 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068"/>
            <a:ext cx="9144000" cy="68720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128792" cy="538661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785794"/>
            <a:ext cx="7929618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Нравственно-патриотическое воспитание сегодня — одно из важных звеньев в системе воспитательной работы дошкольников. Это не только воспитание любви к родному дому, семье, детскому саду, городу, к родной природе, культурному достоянию своего народа, своей нации и толерантного отношения к представителям других национальностей, но и воспитание уважительного отношения к труженикам и результатам их труда, родной земле, защитникам Отечества, государственной символике, традициям государства и общенародным праздникам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4714908" cy="714356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Наша Родина Россия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flipH="1">
            <a:off x="10001288" y="2174875"/>
            <a:ext cx="357190" cy="682621"/>
          </a:xfrm>
        </p:spPr>
        <p:txBody>
          <a:bodyPr/>
          <a:lstStyle/>
          <a:p>
            <a:endParaRPr lang="ru-RU"/>
          </a:p>
        </p:txBody>
      </p:sp>
      <p:pic>
        <p:nvPicPr>
          <p:cNvPr id="19" name="Содержимое 18" descr="3-aVQAalsyg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40657" y="714356"/>
            <a:ext cx="8203309" cy="58579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517632" cy="57606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Bookman Old Style" pitchFamily="18" charset="0"/>
              </a:rPr>
              <a:t>Мир человека начинается с семьи.</a:t>
            </a:r>
            <a:endParaRPr lang="ru-RU" sz="36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84784"/>
            <a:ext cx="4040188" cy="1893887"/>
          </a:xfrm>
        </p:spPr>
        <p:txBody>
          <a:bodyPr>
            <a:normAutofit fontScale="25000" lnSpcReduction="20000"/>
          </a:bodyPr>
          <a:lstStyle/>
          <a:p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- любви великой царство.</a:t>
            </a:r>
          </a:p>
          <a:p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ней вера, праведность и сила.</a:t>
            </a:r>
          </a:p>
          <a:p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Семья – опора государства,</a:t>
            </a:r>
          </a:p>
          <a:p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Страны моей, моей России.</a:t>
            </a:r>
          </a:p>
          <a:p>
            <a:r>
              <a:rPr lang="ru-RU" sz="8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endParaRPr lang="ru-RU" dirty="0"/>
          </a:p>
        </p:txBody>
      </p:sp>
      <p:pic>
        <p:nvPicPr>
          <p:cNvPr id="9" name="Содержимое 8" descr="bW3HetAZ_E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85720" y="3357562"/>
            <a:ext cx="3716951" cy="3220406"/>
          </a:xfrm>
        </p:spPr>
      </p:pic>
      <p:pic>
        <p:nvPicPr>
          <p:cNvPr id="8" name="Рисунок 7" descr="FgugBXOqUH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1928802"/>
            <a:ext cx="3571900" cy="428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NWTzXGxt0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714488"/>
            <a:ext cx="4429155" cy="4643470"/>
          </a:xfrm>
          <a:prstGeom prst="rect">
            <a:avLst/>
          </a:prstGeom>
        </p:spPr>
      </p:pic>
      <p:pic>
        <p:nvPicPr>
          <p:cNvPr id="5" name="Рисунок 4" descr="9aX6ofRkIh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1643050"/>
            <a:ext cx="3643338" cy="46434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500042"/>
            <a:ext cx="57864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Альбом «Мой дом- моя семья»</a:t>
            </a:r>
          </a:p>
          <a:p>
            <a:r>
              <a:rPr lang="ru-RU" sz="2400" dirty="0" smtClean="0"/>
              <a:t>Альбом « Народные игры в семье»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457200" y="-785842"/>
            <a:ext cx="1614470" cy="97157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" name="Содержимое 9" descr="Mk9pZUBkhk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2910" y="1643050"/>
            <a:ext cx="4000528" cy="4216519"/>
          </a:xfrm>
        </p:spPr>
      </p:pic>
      <p:pic>
        <p:nvPicPr>
          <p:cNvPr id="11" name="Содержимое 10" descr="nusagL0hRAs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143505" y="1714489"/>
            <a:ext cx="3643338" cy="4143404"/>
          </a:xfrm>
        </p:spPr>
      </p:pic>
      <p:sp>
        <p:nvSpPr>
          <p:cNvPr id="12" name="TextBox 11"/>
          <p:cNvSpPr txBox="1"/>
          <p:nvPr/>
        </p:nvSpPr>
        <p:spPr>
          <a:xfrm>
            <a:off x="1285853" y="285728"/>
            <a:ext cx="6858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Наша группа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4114800" cy="194421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Детский сад, детский сад… </a:t>
            </a:r>
            <a:b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почему так говорят?</a:t>
            </a:r>
            <a:b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Потому, что дружно в нем </a:t>
            </a:r>
            <a:b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мы одной семьей растем!</a:t>
            </a:r>
            <a:r>
              <a:rPr lang="ru-RU" sz="2000" b="1" i="1" dirty="0" smtClean="0">
                <a:solidFill>
                  <a:srgbClr val="002060"/>
                </a:solidFill>
              </a:rPr>
              <a:t/>
            </a:r>
            <a:br>
              <a:rPr lang="ru-RU" sz="2000" b="1" i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628" y="500042"/>
            <a:ext cx="387766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Фотоальбом «Наш любимый детский сад» ; Альбом « стихи о детском садике»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3" name="Содержимое 12" descr="9Py4d3jaXN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0035" y="2000240"/>
            <a:ext cx="3460822" cy="4357717"/>
          </a:xfrm>
        </p:spPr>
      </p:pic>
      <p:pic>
        <p:nvPicPr>
          <p:cNvPr id="8" name="Содержимое 7" descr="-sEGfnv0c_Y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4500562" y="2143116"/>
            <a:ext cx="4286280" cy="38576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7oom.ru/powerpoint/besplatnye-fony-dlya-presentacii-powerpoint-1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357166"/>
            <a:ext cx="2818572" cy="2786082"/>
          </a:xfrm>
        </p:spPr>
        <p:txBody>
          <a:bodyPr>
            <a:noAutofit/>
          </a:bodyPr>
          <a:lstStyle/>
          <a:p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Малая Родина –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Островок земли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Под окном смородина,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Вишни расцвели.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Черемуха кудрявая,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А под ней скамья –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Ласковая малая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  <a:t>Родина моя!</a:t>
            </a:r>
            <a:br>
              <a:rPr lang="ru-RU" sz="1800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1800" dirty="0">
              <a:latin typeface="Bookman Old Style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08719"/>
            <a:ext cx="4040188" cy="3734727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Klaw6DRab7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2066" y="3000372"/>
            <a:ext cx="3714776" cy="3597278"/>
          </a:xfrm>
        </p:spPr>
      </p:pic>
      <p:sp>
        <p:nvSpPr>
          <p:cNvPr id="10" name="TextBox 9"/>
          <p:cNvSpPr txBox="1"/>
          <p:nvPr/>
        </p:nvSpPr>
        <p:spPr>
          <a:xfrm>
            <a:off x="785786" y="5072074"/>
            <a:ext cx="35004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</a:rPr>
              <a:t>Альбомы «Богатство- Каменной горы»; Достопримечательности нашего города»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9" name="Рисунок 8" descr="a3tJZizFeqw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34" y="357166"/>
            <a:ext cx="4286281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348</Words>
  <Application>Microsoft Office PowerPoint</Application>
  <PresentationFormat>Экран (4:3)</PresentationFormat>
  <Paragraphs>63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   «Любовь к родному краю, родной культуре, родной речи начинается с малого – с любви к своей семье, к своему жилищу, к своему детскому саду. Постепенно расширяясь, эта любовь переходит в любовь к Родине, ее истории, прошлому и настоящему, ко всему человечеству».                                            Д.С. Лихачев </vt:lpstr>
      <vt:lpstr>  </vt:lpstr>
      <vt:lpstr>Наша Родина Россия</vt:lpstr>
      <vt:lpstr>Мир человека начинается с семьи.</vt:lpstr>
      <vt:lpstr>Слайд 6</vt:lpstr>
      <vt:lpstr> </vt:lpstr>
      <vt:lpstr>Детский сад, детский сад…  почему так говорят? Потому, что дружно в нем  мы одной семьей растем! </vt:lpstr>
      <vt:lpstr>Малая Родина – Островок земли Под окном смородина, Вишни расцвели. Черемуха кудрявая, А под ней скамья – Ласковая малая Родина моя! </vt:lpstr>
      <vt:lpstr>Лепбук  «Русские народные сказки» ( игры дидактические, книжки-малышки ,Загадки ).</vt:lpstr>
      <vt:lpstr>Слайд 11</vt:lpstr>
      <vt:lpstr>Слайд 12</vt:lpstr>
      <vt:lpstr>Знакомство с миром природы.</vt:lpstr>
      <vt:lpstr>Времена года</vt:lpstr>
      <vt:lpstr>Слайд 15</vt:lpstr>
      <vt:lpstr>Дети </vt:lpstr>
      <vt:lpstr>Народно- прикладное искусство</vt:lpstr>
      <vt:lpstr>Виды росписей </vt:lpstr>
      <vt:lpstr>Профессии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86</cp:revision>
  <dcterms:created xsi:type="dcterms:W3CDTF">2019-02-26T14:52:30Z</dcterms:created>
  <dcterms:modified xsi:type="dcterms:W3CDTF">2023-03-18T10:31:53Z</dcterms:modified>
</cp:coreProperties>
</file>