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54" y="54"/>
      </p:cViewPr>
      <p:guideLst>
        <p:guide orient="horz" pos="2115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431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812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508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405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13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256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65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777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830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0129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971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009A1-05EC-4D9F-B4BE-3C3E280C1B3D}" type="datetimeFigureOut">
              <a:rPr lang="ru-RU" smtClean="0"/>
              <a:t>12.02.2023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C3009-E169-4070-9E7B-8DFF28E00F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140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3.jpeg"/><Relationship Id="rId7" Type="http://schemas.openxmlformats.org/officeDocument/2006/relationships/image" Target="../media/image28.png"/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slide" Target="slide9.xml"/><Relationship Id="rId5" Type="http://schemas.openxmlformats.org/officeDocument/2006/relationships/image" Target="../media/image26.jpeg"/><Relationship Id="rId10" Type="http://schemas.microsoft.com/office/2007/relationships/hdphoto" Target="../media/hdphoto2.wdp"/><Relationship Id="rId4" Type="http://schemas.openxmlformats.org/officeDocument/2006/relationships/image" Target="../media/image22.jpeg"/><Relationship Id="rId9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" Target="slide11.xml"/><Relationship Id="rId7" Type="http://schemas.microsoft.com/office/2007/relationships/hdphoto" Target="../media/hdphoto3.wdp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10" Type="http://schemas.microsoft.com/office/2007/relationships/hdphoto" Target="../media/hdphoto4.wdp"/><Relationship Id="rId4" Type="http://schemas.openxmlformats.org/officeDocument/2006/relationships/image" Target="../media/image3.jpe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tmp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u.9111s.ru/uploads/202011/03/5dac72aa5c265fe55d3ab04291a0aa0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1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27546" y="1524301"/>
            <a:ext cx="11177516" cy="356206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Реформаторские и консервативные тенденции во внутренней политике Николая I</a:t>
            </a:r>
            <a:endParaRPr lang="ru-RU" b="1" dirty="0">
              <a:ln>
                <a:solidFill>
                  <a:srgbClr val="FFFF00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5197372"/>
            <a:ext cx="6096000" cy="1655762"/>
          </a:xfrm>
        </p:spPr>
        <p:txBody>
          <a:bodyPr>
            <a:normAutofit lnSpcReduction="10000"/>
          </a:bodyPr>
          <a:lstStyle/>
          <a:p>
            <a:pPr algn="r"/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r"/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</a:t>
            </a:r>
          </a:p>
          <a:p>
            <a:pPr algn="r"/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учитель МБОУ СОШ № 11</a:t>
            </a:r>
          </a:p>
          <a:p>
            <a:pPr algn="r"/>
            <a:r>
              <a:rPr lang="en-US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  <a:endParaRPr lang="ru-RU" b="1" dirty="0">
              <a:ln>
                <a:solidFill>
                  <a:srgbClr val="FFFF00"/>
                </a:solidFill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844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Вырезка экрана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3936" y="3079074"/>
            <a:ext cx="2688064" cy="1707981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4852037" y="154177"/>
            <a:ext cx="2414901" cy="92986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6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9827057" y="117086"/>
            <a:ext cx="2364943" cy="2340340"/>
            <a:chOff x="9533992" y="141042"/>
            <a:chExt cx="2364943" cy="2340340"/>
          </a:xfrm>
        </p:grpSpPr>
        <p:pic>
          <p:nvPicPr>
            <p:cNvPr id="8" name="Picture 18" descr="Портрет Сперанского Михаила Михайловича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5267" y="141042"/>
              <a:ext cx="1702391" cy="193391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9533992" y="2112050"/>
              <a:ext cx="23649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Михаил Сперанский</a:t>
              </a:r>
              <a:endParaRPr lang="ru-RU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2249359" y="1209745"/>
            <a:ext cx="761990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1649 года (Соборное Уложение царя Алексея Михайловича) за 200 лет  в стране накопилось тысячи указов, манифестов, законов и положений, которые зачастую противоречили друг другу. Разобраться в этом море бумаг мог только опытный юрист. Все это затрудняло деятельность государственных органов, приводило к волоките в делах, злоупотреблениям среди чиновников, взяточничеству.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6710" y="4690504"/>
            <a:ext cx="5554027" cy="19120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собраны все законы с 1649  года и расположены в хронологическом порядке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1830-1832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гг.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«Полное собрание законов Российской империи» 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45 т.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://static.tildacdn.com/tild6264-3131-4734-a366-323932643066/1010168816.jpg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6687" y="2760767"/>
            <a:ext cx="1503600" cy="192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6306696" y="4690504"/>
            <a:ext cx="5554027" cy="191202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 действующие законы расположены по определенной системе  и согласованы друг с другом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1833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«Свод законов Российской империи»</a:t>
            </a:r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15 т.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591012" y="273667"/>
            <a:ext cx="7829550" cy="5943600"/>
            <a:chOff x="2167932" y="178133"/>
            <a:chExt cx="7829550" cy="5943600"/>
          </a:xfrm>
        </p:grpSpPr>
        <p:pic>
          <p:nvPicPr>
            <p:cNvPr id="20" name="Picture 4" descr="https://img-fotki.yandex.ru/get/196060/374871492.1a0/0_1f8c31_af57d3b8_ori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2" r="182"/>
            <a:stretch/>
          </p:blipFill>
          <p:spPr bwMode="auto">
            <a:xfrm>
              <a:off x="2167932" y="178133"/>
              <a:ext cx="7829550" cy="59436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2347415" y="178133"/>
              <a:ext cx="7315200" cy="369332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algn="just"/>
              <a:r>
                <a:rPr lang="ru-RU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 </a:t>
              </a:r>
              <a:r>
                <a:rPr lang="en-US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ru-RU" b="1" dirty="0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вручает М.М.Сперанскому орден Андрея Первозванного </a:t>
              </a:r>
              <a:endParaRPr lang="ru-RU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7325879" y="1527378"/>
              <a:ext cx="2458598" cy="2049365"/>
              <a:chOff x="4925579" y="3253696"/>
              <a:chExt cx="2458598" cy="2049365"/>
            </a:xfrm>
          </p:grpSpPr>
          <p:sp>
            <p:nvSpPr>
              <p:cNvPr id="24" name="Прямоугольник 23"/>
              <p:cNvSpPr/>
              <p:nvPr/>
            </p:nvSpPr>
            <p:spPr>
              <a:xfrm rot="18937882">
                <a:off x="4925579" y="3347959"/>
                <a:ext cx="2458598" cy="186083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5" name="Picture 2" descr="https://veryimportantlot.com/uploads/over/files/%D0%9D%D0%BE%D0%B2%D0%BE%D1%81%D1%82%D0%B8/2019/%D0%9E%D0%BA%D1%82%D1%8F%D0%B1%D1%80%D1%8C%202019/%D0%9E%D0%BA%D1%82%D1%8F%D0%B1%D1%80%D1%8C%20%D0%A1%D1%82%D0%B0%D1%82%D1%8C%D1%8F%20%D0%B4%D0%BB%D1%8F%20%D0%B1%D0%BB%D0%BE%D0%B3%D0%B0%2024%20(3)%20%D0%97%D0%B2%D0%B5%D0%B7%D0%B4%D0%B0%20%D0%90%D0%BD%D0%B4%D1%80%D0%B5%D1%8F%20%D0%9F%D0%B5%D1%80%D0%B2%D0%BE%D0%B7%D0%B2%D0%B0%D0%BD%D0%BD%D0%BE%D0%B3%D0%BE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ackgroundRemoval t="0" b="97656" l="0" r="98675">
                            <a14:backgroundMark x1="31656" y1="7943" x2="31656" y2="7943"/>
                            <a14:backgroundMark x1="9536" y1="10026" x2="9536" y2="10026"/>
                            <a14:backgroundMark x1="6887" y1="66016" x2="6887" y2="66016"/>
                            <a14:backgroundMark x1="33775" y1="85286" x2="33775" y2="85286"/>
                            <a14:backgroundMark x1="62252" y1="85807" x2="62252" y2="85807"/>
                            <a14:backgroundMark x1="7947" y1="72786" x2="7947" y2="72786"/>
                            <a14:backgroundMark x1="8477" y1="34375" x2="8477" y2="34375"/>
                            <a14:backgroundMark x1="6358" y1="20443" x2="6358" y2="20443"/>
                            <a14:backgroundMark x1="86093" y1="64583" x2="86093" y2="64583"/>
                            <a14:backgroundMark x1="80795" y1="65495" x2="80795" y2="65495"/>
                            <a14:backgroundMark x1="27417" y1="12630" x2="27417" y2="126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13391">
                <a:off x="5203639" y="3253696"/>
                <a:ext cx="2014675" cy="20493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3" name="Picture 4" descr="https://cdn.culture.ru/images/f68d5c97-6ade-5662-afd7-4c76a69c280d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40" b="98440" l="882" r="9806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593"/>
            <a:stretch/>
          </p:blipFill>
          <p:spPr bwMode="auto">
            <a:xfrm>
              <a:off x="7025790" y="506842"/>
              <a:ext cx="1394879" cy="1425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Управляющая кнопка: возврат 16">
            <a:hlinkClick r:id="rId11" action="ppaction://hlinksldjump" highlightClick="1"/>
          </p:cNvPr>
          <p:cNvSpPr/>
          <p:nvPr/>
        </p:nvSpPr>
        <p:spPr>
          <a:xfrm>
            <a:off x="11329508" y="5492032"/>
            <a:ext cx="696854" cy="802866"/>
          </a:xfrm>
          <a:prstGeom prst="actionButtonReturn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229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Управляющая кнопка: возврат 11">
            <a:hlinkClick r:id="rId2" action="ppaction://hlinksldjump" highlightClick="1"/>
          </p:cNvPr>
          <p:cNvSpPr/>
          <p:nvPr/>
        </p:nvSpPr>
        <p:spPr>
          <a:xfrm>
            <a:off x="11329508" y="5492032"/>
            <a:ext cx="696854" cy="802866"/>
          </a:xfrm>
          <a:prstGeom prst="actionButtonReturn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4852037" y="128126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1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4506198" y="1056107"/>
            <a:ext cx="3441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1826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9552238" y="178133"/>
            <a:ext cx="2639762" cy="2616662"/>
            <a:chOff x="9558956" y="128126"/>
            <a:chExt cx="2639762" cy="2616662"/>
          </a:xfrm>
        </p:grpSpPr>
        <p:pic>
          <p:nvPicPr>
            <p:cNvPr id="11270" name="Picture 6" descr="Портрет Александра Христофоровича Бенкендорфа работы Джорджа Доу[1] Военная галерея Зимнего Дворца, Государственный Эрмитаж (Санкт-Петербург)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95182" y="128126"/>
              <a:ext cx="1967311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9558956" y="2375456"/>
              <a:ext cx="26397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Александр Бенкендорф</a:t>
              </a:r>
              <a:endParaRPr lang="ru-RU" dirty="0"/>
            </a:p>
          </p:txBody>
        </p:sp>
      </p:grpSp>
      <p:sp>
        <p:nvSpPr>
          <p:cNvPr id="21" name="Скругленный прямоугольник 20">
            <a:hlinkClick r:id="rId3" action="ppaction://hlinksldjump"/>
          </p:cNvPr>
          <p:cNvSpPr/>
          <p:nvPr/>
        </p:nvSpPr>
        <p:spPr>
          <a:xfrm>
            <a:off x="2479978" y="1170930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40 офицеров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>
            <a:hlinkClick r:id="rId3" action="ppaction://hlinksldjump"/>
          </p:cNvPr>
          <p:cNvSpPr/>
          <p:nvPr/>
        </p:nvSpPr>
        <p:spPr>
          <a:xfrm>
            <a:off x="4992180" y="1826542"/>
            <a:ext cx="2220296" cy="115980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корпус жандармов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4800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Скругленный прямоугольник 22">
            <a:hlinkClick r:id="rId3" action="ppaction://hlinksldjump"/>
          </p:cNvPr>
          <p:cNvSpPr/>
          <p:nvPr/>
        </p:nvSpPr>
        <p:spPr>
          <a:xfrm>
            <a:off x="7266938" y="1170930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округов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72" name="Picture 8" descr="https://upload.wikimedia.org/wikipedia/commons/thumb/d/d9/559_Changes_in_uniforms_and_armament_of_troops_of_the_Russian_Imperial_army.jpg/1280px-559_Changes_in_uniforms_and_armament_of_troops_of_the_Russian_Imperial_army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01" b="99518" l="2891" r="97344">
                        <a14:foregroundMark x1="15625" y1="26428" x2="15625" y2="26428"/>
                        <a14:foregroundMark x1="14297" y1="27598" x2="14297" y2="27598"/>
                        <a14:foregroundMark x1="18047" y1="26428" x2="18047" y2="26428"/>
                        <a14:foregroundMark x1="14297" y1="25533" x2="14297" y2="25533"/>
                        <a14:foregroundMark x1="81406" y1="24776" x2="81406" y2="24776"/>
                        <a14:foregroundMark x1="65938" y1="22712" x2="65938" y2="22712"/>
                        <a14:foregroundMark x1="65703" y1="24570" x2="65703" y2="24570"/>
                        <a14:foregroundMark x1="62500" y1="18238" x2="62500" y2="18238"/>
                        <a14:foregroundMark x1="15391" y1="59945" x2="15391" y2="59945"/>
                        <a14:backgroundMark x1="67031" y1="19408" x2="67031" y2="19408"/>
                        <a14:backgroundMark x1="67031" y1="15210" x2="66484" y2="17756"/>
                        <a14:backgroundMark x1="81641" y1="88575" x2="78438" y2="94219"/>
                        <a14:backgroundMark x1="31328" y1="89745" x2="34844" y2="92085"/>
                        <a14:backgroundMark x1="22578" y1="91879" x2="28984" y2="94219"/>
                        <a14:backgroundMark x1="48906" y1="50379" x2="48125" y2="91879"/>
                        <a14:backgroundMark x1="61406" y1="24363" x2="61406" y2="24363"/>
                        <a14:backgroundMark x1="64375" y1="21266" x2="64375" y2="21266"/>
                        <a14:backgroundMark x1="68594" y1="22436" x2="68594" y2="22436"/>
                        <a14:backgroundMark x1="16953" y1="43772" x2="16953" y2="437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067" y="2507259"/>
            <a:ext cx="3700048" cy="4200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213326" y="6549206"/>
            <a:ext cx="118830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Боевые офицеры не шли служить – презрение. Испытательный срок – 4 месяца. С 25 лет. Гражданских не брали.</a:t>
            </a:r>
            <a:endParaRPr lang="ru-RU" sz="1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17341" y="3130504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Охрана и безопасность царской семьи;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215021" y="3565455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Религиозные секты и раскол;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215020" y="4003139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Контрразведка;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15019" y="4441504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Подделка денег и печатей;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215018" y="4839094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Наблюдение за иностранцами;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217341" y="5276588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Наблюдение за настроением в обществе;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15017" y="5714082"/>
            <a:ext cx="568429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Революционные организации;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215017" y="6129059"/>
            <a:ext cx="74282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Места заключения и полицейская статистика;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8891593" y="3062687"/>
            <a:ext cx="2622051" cy="2955912"/>
            <a:chOff x="2348484" y="918822"/>
            <a:chExt cx="4019065" cy="4877481"/>
          </a:xfrm>
        </p:grpSpPr>
        <p:pic>
          <p:nvPicPr>
            <p:cNvPr id="37" name="Рисунок 36"/>
            <p:cNvPicPr>
              <a:picLocks noChangeAspect="1"/>
            </p:cNvPicPr>
            <p:nvPr/>
          </p:nvPicPr>
          <p:blipFill rotWithShape="1"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9987"/>
            <a:stretch/>
          </p:blipFill>
          <p:spPr>
            <a:xfrm>
              <a:off x="2348484" y="918822"/>
              <a:ext cx="4019065" cy="4877481"/>
            </a:xfrm>
            <a:prstGeom prst="rect">
              <a:avLst/>
            </a:prstGeom>
          </p:spPr>
        </p:pic>
        <p:pic>
          <p:nvPicPr>
            <p:cNvPr id="38" name="Рисунок 37" descr="Вырезка экрана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046" b="94924" l="9375" r="93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6588" y="1484088"/>
              <a:ext cx="3322856" cy="292233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233133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/>
      <p:bldP spid="21" grpId="0" animBg="1"/>
      <p:bldP spid="22" grpId="0" animBg="1"/>
      <p:bldP spid="23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10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35667" y="100532"/>
            <a:ext cx="9690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Жесткий контроль за прессой, литературой, театром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59867" y="593912"/>
            <a:ext cx="3441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1826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40442" y="1301798"/>
            <a:ext cx="99515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ЦЕНЗУРА</a:t>
            </a:r>
            <a:r>
              <a:rPr lang="ru-RU" sz="24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2400" b="1" i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надзора за содержанием и распространением книг, газет, журналов, спектаклей,   произведений изобразительного для ограничения либо недопущения распространения идей и сведений, признаваемых властями нежелательными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s://detlib-smolensk.gov67.ru/files/676/ekzekutor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762" y="3032682"/>
            <a:ext cx="3159079" cy="348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2536" y="3357563"/>
            <a:ext cx="6605489" cy="442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Любое издание 2 цензора;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2534" y="3907352"/>
            <a:ext cx="80771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2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ензоры, допустившие послабления или невнимательность подвергались суровому наказанию (увольнение, тюрьма);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2536" y="4783670"/>
            <a:ext cx="6605489" cy="442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Запрет на псевдоним;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2536" y="5376882"/>
            <a:ext cx="78056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Запрет на критику императора или монархии, сочувствие революции в Европе;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2536" y="6206326"/>
            <a:ext cx="66054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Самовольные предложения о преобразованиях в стране;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2096" y="2793568"/>
            <a:ext cx="56547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«ЧУГУННЫЙ УСТАВ»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21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795433" y="54742"/>
            <a:ext cx="939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ПОЗИЦИЙ ДВОРЯНСТВА: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2798" y="1380753"/>
            <a:ext cx="914866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Изменен порядок наследования крупных имений свыше 400 крестьянских дворов – не могли быть раздроблены и передавались старшему в роду;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95433" y="698487"/>
            <a:ext cx="9106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связано с продолжавшимся разорением части дворянства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3466" y="2986349"/>
            <a:ext cx="115379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Повышен имущественный ценз для участников выборов в дворянские органы самоуправления (недвижимость 15000 р./имение со 100 душами крестьян/пенсия 900 р. </a:t>
            </a:r>
            <a:r>
              <a:rPr lang="ru-RU" sz="2800" b="1" dirty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год) 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3466" y="4371344"/>
            <a:ext cx="117380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Потомственное дворянство приобреталось с 5-го класса Табели о рангах (ранее с 8-го класса);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3466" y="5325451"/>
            <a:ext cx="117380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Только дворяне (и чиновники) могли получать среднее и высшее образование.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63466" y="6284795"/>
            <a:ext cx="117380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Только дворяне (и чиновники) владели крепостными крестьянами. </a:t>
            </a:r>
          </a:p>
        </p:txBody>
      </p:sp>
    </p:spTree>
    <p:extLst>
      <p:ext uri="{BB962C8B-B14F-4D97-AF65-F5344CB8AC3E}">
        <p14:creationId xmlns:p14="http://schemas.microsoft.com/office/powerpoint/2010/main" val="94635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718011" y="0"/>
            <a:ext cx="939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КРЕСТЬЯНСКИЙ ВОПРОС: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65778" y="523220"/>
            <a:ext cx="90314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«Нет сомнения, что крепостное право в нынешнем его положении у нас есть зло,  для всех ощутительное и очевидное, но прикасаться к нему теперь было бы делом еще более губительным…»                                                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1842 год Николай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endParaRPr lang="ru-RU" sz="24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2276706" y="2308324"/>
            <a:ext cx="92659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годы правления Николая </a:t>
            </a:r>
            <a:r>
              <a:rPr lang="en-US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было создано 10 Секретных комитетов, которые пытались найти решение крестьянского вопроса, который предполагалось решать постепенно и осторожно.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0136134" y="3313125"/>
            <a:ext cx="1760034" cy="2257631"/>
            <a:chOff x="10136134" y="3313125"/>
            <a:chExt cx="1760034" cy="2257631"/>
          </a:xfrm>
        </p:grpSpPr>
        <p:pic>
          <p:nvPicPr>
            <p:cNvPr id="10" name="Picture 12" descr="Kiseleff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220004" y="3313125"/>
              <a:ext cx="1592295" cy="188829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10136134" y="5201424"/>
              <a:ext cx="17600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Павел Киселев</a:t>
              </a:r>
              <a:endParaRPr lang="ru-RU" dirty="0"/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304202" y="3926961"/>
            <a:ext cx="91264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Подушная подать заменена поземельным налогом;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27097" y="3484049"/>
            <a:ext cx="6605489" cy="442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РЕФОРМА ГОСУДАРСТВЕННОЙ ДЕРЕВНИ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4202" y="4357848"/>
            <a:ext cx="91264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Введено крестьянское самоуправление;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4202" y="4767388"/>
            <a:ext cx="91264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Переселение малоземельных крестьян;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04202" y="5180252"/>
            <a:ext cx="91264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Открытие школ и больниц;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4202" y="5589792"/>
            <a:ext cx="10955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 Создание «общественной запашки» в качестве защиты от неурожаев;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81887" y="6020679"/>
            <a:ext cx="10955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А) изымалась лучшая земля;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81886" y="6358395"/>
            <a:ext cx="1095520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Б) часто насильно заставляли высаживать картофель – «картофельные бунты»;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https://sun9-43.userapi.com/impg/jbZdW8y9AFW7RtOx2mOlV4X3uCR4KDpY8XHmcA/k7NfqULSReY.jpg?size=2560x1824&amp;quality=95&amp;sign=f6fcf0ba54127f7d693b17df86c215e3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855" y="599146"/>
            <a:ext cx="8097972" cy="5769805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Восстание крестья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301" y="1070540"/>
            <a:ext cx="7787080" cy="4494821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4536" y="1223541"/>
            <a:ext cx="4817054" cy="4125818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06935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8011" y="0"/>
            <a:ext cx="939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КРЕСТЬЯНСКИЙ ВОПРОС: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6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0104380" y="178133"/>
            <a:ext cx="2289712" cy="2755955"/>
            <a:chOff x="10220004" y="3313125"/>
            <a:chExt cx="1862069" cy="2257631"/>
          </a:xfrm>
        </p:grpSpPr>
        <p:pic>
          <p:nvPicPr>
            <p:cNvPr id="9" name="Picture 12" descr="Kiseleff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220004" y="3313125"/>
              <a:ext cx="1592295" cy="188829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10322039" y="5201424"/>
              <a:ext cx="17600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Павел Киселев</a:t>
              </a:r>
              <a:endParaRPr lang="ru-RU" dirty="0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5354985" y="561242"/>
            <a:ext cx="17691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1842</a:t>
            </a:r>
            <a:r>
              <a:rPr lang="ru-RU" sz="22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r>
              <a:rPr lang="ru-RU" sz="22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67161" y="1368705"/>
            <a:ext cx="66054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 об обязанных крестьянах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49741" y="1919326"/>
            <a:ext cx="7963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Помещик мог добровольно освободить крепостного крестьянина: </a:t>
            </a:r>
          </a:p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Составлялся договор;</a:t>
            </a:r>
          </a:p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Крестьянин получал в собственность землю;</a:t>
            </a:r>
          </a:p>
          <a:p>
            <a:pPr algn="just"/>
            <a:r>
              <a:rPr lang="ru-RU" sz="24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Крестьянин отрабатывает в пользу помещика повинности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40735" y="4008830"/>
            <a:ext cx="46583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ru-RU" sz="20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20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млн.  освобождено  </a:t>
            </a:r>
            <a:r>
              <a:rPr lang="ru-RU" sz="44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2000" b="1" i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тыс.</a:t>
            </a:r>
            <a:endParaRPr lang="ru-RU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93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ria-art.ru/0/N/Nikolaj%20I/6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26" y="204716"/>
            <a:ext cx="4783405" cy="6485973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otman - Emperor Nicholas I (cropped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2097"/>
            <a:ext cx="1446662" cy="1763450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40991" y="204716"/>
            <a:ext cx="646903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сын императора Павла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Родился в 1796 году еще при Екатерине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, в честь чего было объявлено в Царском Селе пушечною пальбой и колокольным звоном.</a:t>
            </a:r>
          </a:p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намеревалась воспитывать внука самостоятельно, но вскоре умерла и ребенок вернулся в семью отца – императора Павла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40991" y="2666929"/>
            <a:ext cx="6469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очень любил отца, но в 4 года остался сиротой.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40990" y="3465513"/>
            <a:ext cx="6469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рос здоровым и крепким ребенком, выделяясь среди сверстников высоким ростом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https://upload.wikimedia.org/wikipedia/commons/thumb/d/dc/Nickolas_I_as_child_by_A.Rockstuhl.jpg/190px-Nickolas_I_as_child_by_A.Rockstuh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750095"/>
            <a:ext cx="1809750" cy="2200275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grshimpsm028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4756" y="2949480"/>
            <a:ext cx="1780433" cy="1801504"/>
          </a:xfrm>
          <a:prstGeom prst="ellipse">
            <a:avLst/>
          </a:prstGeom>
          <a:ln w="6350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21941" y="4379348"/>
            <a:ext cx="64880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его игрушка - деревянное ружьецо. Потом появились в детской литавры, деревянные шпаги, алебарды, гренадерские шапки, трубы, пушечки, зарядные ящики...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5540990" y="5921248"/>
            <a:ext cx="6469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 любимыми игрушками Николая I были оловянные солдатики.</a:t>
            </a:r>
          </a:p>
        </p:txBody>
      </p:sp>
    </p:spTree>
    <p:extLst>
      <p:ext uri="{BB962C8B-B14F-4D97-AF65-F5344CB8AC3E}">
        <p14:creationId xmlns:p14="http://schemas.microsoft.com/office/powerpoint/2010/main" val="359360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5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dmdonskoy.ru/sites/default/files/field/mainimage-article/soldatiki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12" y="228600"/>
            <a:ext cx="4644763" cy="3094574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12" y="3465513"/>
            <a:ext cx="5043940" cy="320238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750" y="193675"/>
            <a:ext cx="6887038" cy="4488961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pic>
        <p:nvPicPr>
          <p:cNvPr id="2056" name="Picture 8" descr="https://cs1.livemaster.ru/storage/cb/0a/e24f72b0ff7d5538aff89e0827lq--kukly-i-igrushki-interernaya-kukla-ofitser-grenader-lejb-gv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456" y="4047588"/>
            <a:ext cx="3757614" cy="2620309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61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354841" y="263858"/>
            <a:ext cx="1843617" cy="2616662"/>
            <a:chOff x="354841" y="263858"/>
            <a:chExt cx="1843617" cy="2616662"/>
          </a:xfrm>
        </p:grpSpPr>
        <p:pic>
          <p:nvPicPr>
            <p:cNvPr id="4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pic>
        <p:nvPicPr>
          <p:cNvPr id="3074" name="Picture 2" descr="Портрет работы неизвестного художника с оригинала Ф. Г. Кюгельгена, после 1801 г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2254" y="613131"/>
            <a:ext cx="2142634" cy="2852382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47665" y="135459"/>
            <a:ext cx="9048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Его няней и единственной воспитательницей до 6 лет была Шарлотта Карловна Ливен, которую он искренне любил.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47665" y="997851"/>
            <a:ext cx="9048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 1800 и до 1817 года воспитателем Николая и Михаила стал генерал </a:t>
            </a:r>
            <a:r>
              <a:rPr lang="ru-RU" sz="2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Ламздорф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 descr="портрет работы Ивана Эггинка, 1820-1830-е годы, копия с оригинала Я. Ромбауэра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6"/>
          <a:stretch/>
        </p:blipFill>
        <p:spPr bwMode="auto">
          <a:xfrm>
            <a:off x="8812185" y="624742"/>
            <a:ext cx="2262771" cy="2840771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274293" y="2080301"/>
            <a:ext cx="5643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Учился неровно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473" y="3896743"/>
            <a:ext cx="564341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Философия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Политология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Языкознание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Юриспруденция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473" y="3311967"/>
            <a:ext cx="5643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ЛЮБИЛ: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90478" y="3329603"/>
            <a:ext cx="5643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ЛЮБИЛ: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90478" y="3954796"/>
            <a:ext cx="564341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Фортификация 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Военное дело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Инженерное дело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Артиллерия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8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6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98016" y="5029437"/>
            <a:ext cx="73959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венчание в 1817 г. в Большой церкви Зимнего дворца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95604" y="178133"/>
            <a:ext cx="2455909" cy="3435533"/>
            <a:chOff x="3295604" y="178133"/>
            <a:chExt cx="2455909" cy="3435533"/>
          </a:xfrm>
        </p:grpSpPr>
        <p:pic>
          <p:nvPicPr>
            <p:cNvPr id="4098" name="Picture 2" descr="https://upload.wikimedia.org/wikipedia/commons/thumb/e/ea/Nik._Pavl._by_V._Golike.jpg/190px-Nik._Pavl._by_V._Golik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5604" y="178133"/>
              <a:ext cx="2455909" cy="308927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3966926" y="3244334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6271419" y="178133"/>
            <a:ext cx="2643188" cy="3758698"/>
            <a:chOff x="6271419" y="178133"/>
            <a:chExt cx="2643188" cy="3758698"/>
          </a:xfrm>
        </p:grpSpPr>
        <p:pic>
          <p:nvPicPr>
            <p:cNvPr id="4100" name="Picture 4" descr="https://upload.wikimedia.org/wikipedia/commons/thumb/a/a3/Gerhard_von_K%C3%BCgelgen_-_Portr%C3%A4t_der_Prinzessin_Charlotte_von_Preu%C3%9Fen.jpg/220px-Gerhard_von_K%C3%BCgelgen_-_Portr%C3%A4t_der_Prinzessin_Charlotte_von_Preu%C3%9Fe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84938" y="178133"/>
              <a:ext cx="2216150" cy="3092538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6271419" y="3290500"/>
              <a:ext cx="26431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Шарлотта Прусская</a:t>
              </a:r>
            </a:p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Александра Федоровна</a:t>
              </a:r>
              <a:endParaRPr lang="ru-RU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72526" y="3936831"/>
            <a:ext cx="73959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влюбились друг в друга с первого взгляда еще в 1814 г. четвероюродные брат и сестра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 descr="Интерьер Большой церкв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935" y="178133"/>
            <a:ext cx="8563589" cy="6422692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65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550391" y="917077"/>
            <a:ext cx="90484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критические моменты Николай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выказывал большое самообладание и мужество.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066" y="2610129"/>
            <a:ext cx="5643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1825 г.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98550" y="2610129"/>
            <a:ext cx="564341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22 июня 1831 г.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52535" y="3041016"/>
            <a:ext cx="5601480" cy="3680057"/>
            <a:chOff x="452535" y="3041016"/>
            <a:chExt cx="5601480" cy="3680057"/>
          </a:xfrm>
        </p:grpSpPr>
        <p:pic>
          <p:nvPicPr>
            <p:cNvPr id="5122" name="Picture 2" descr="https://u.9111s.ru/uploads/202011/03/5dac72aa5c265fe55d3ab04291a0aa0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535" y="3152230"/>
              <a:ext cx="5456945" cy="3568843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736674" y="3041016"/>
              <a:ext cx="331734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восстание декабристов</a:t>
              </a:r>
              <a:endPara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646459" y="3041016"/>
            <a:ext cx="4952398" cy="3680056"/>
            <a:chOff x="6646459" y="3041016"/>
            <a:chExt cx="4952398" cy="3680056"/>
          </a:xfrm>
        </p:grpSpPr>
        <p:pic>
          <p:nvPicPr>
            <p:cNvPr id="5124" name="Picture 4" descr="https://avatars.dzeninfra.ru/get-zen_doc/1712337/pub_5e8747d37efe4909b78437ed_5e874820fc87c305e29490a7/scale_12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6459" y="3152229"/>
              <a:ext cx="4952398" cy="3568843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9225886" y="3041016"/>
              <a:ext cx="237297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холерный бунт</a:t>
              </a:r>
              <a:endPara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798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197289" y="178133"/>
            <a:ext cx="960802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быту был очень неприхотлив как человек.</a:t>
            </a:r>
          </a:p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курил и не любил курящих, не употреблял крепких напитков, не был игроком, не любил охоту, много ходил пешком, занимался строевыми упражнениями с оружием. Предпочитал одеваться в военный мундир и простую офицерскую шинель, спал на жёсткой кровати с тюфяком из соломы. 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9306" y="2825502"/>
            <a:ext cx="1143682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Строгое следование распорядку дня.</a:t>
            </a:r>
          </a:p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Отличался хорошей памятью и большой работоспособностью; рабочий день царя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начинался с 7 часов утра и длился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16—18 часов. 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998793" y="1961439"/>
            <a:ext cx="5663822" cy="4705994"/>
            <a:chOff x="3930554" y="1975087"/>
            <a:chExt cx="5663822" cy="4705994"/>
          </a:xfrm>
        </p:grpSpPr>
        <p:pic>
          <p:nvPicPr>
            <p:cNvPr id="7170" name="Picture 2" descr="https://sculptprivet.ru/wp-content/uploads/2019/01/2018-12-21-20.28.3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554" y="1975087"/>
              <a:ext cx="5663822" cy="4705994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72" name="Picture 4" descr="https://ic.pics.livejournal.com/alexlimburg/21420747/26718/26718_900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759454" y="1975087"/>
              <a:ext cx="2834922" cy="1798026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59306" y="4150273"/>
            <a:ext cx="114368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i="0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Обладал удивительной способностью привлекать к делу талантливых людей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219028" y="4613269"/>
            <a:ext cx="11590605" cy="2332374"/>
            <a:chOff x="219028" y="4613269"/>
            <a:chExt cx="11590605" cy="2332374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219028" y="4613269"/>
              <a:ext cx="1693733" cy="2270939"/>
              <a:chOff x="785844" y="4581160"/>
              <a:chExt cx="1693733" cy="2270939"/>
            </a:xfrm>
          </p:grpSpPr>
          <p:pic>
            <p:nvPicPr>
              <p:cNvPr id="7174" name="Picture 6" descr="Портрет Ивана Фёдоровича Паскевича работы[1] Джорджа Доу. Военная галерея Зимнего дворца, Государственный Эрмитаж (Санкт-Петербург)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5844" y="4581160"/>
                <a:ext cx="1669493" cy="1919918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Прямоугольник 14"/>
              <p:cNvSpPr/>
              <p:nvPr/>
            </p:nvSpPr>
            <p:spPr>
              <a:xfrm>
                <a:off x="785844" y="6482767"/>
                <a:ext cx="169373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И.Ф.Паскевич</a:t>
                </a:r>
                <a:endParaRPr lang="ru-RU" dirty="0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2197289" y="4642595"/>
              <a:ext cx="1714754" cy="2215405"/>
              <a:chOff x="2922968" y="4581160"/>
              <a:chExt cx="1714754" cy="2215405"/>
            </a:xfrm>
          </p:grpSpPr>
          <p:pic>
            <p:nvPicPr>
              <p:cNvPr id="7178" name="Picture 10" descr="https://upload.wikimedia.org/wikipedia/commons/thumb/e/e9/%D0%91%D0%BE%D1%82%D0%BC%D0%B0%D0%BD_-_%D0%9F%D0%BE%D1%80%D1%82%D1%80%D0%B5%D1%82_%D0%95._%D0%A4._%D0%9A%D0%B0%D0%BD%D0%BA%D1%80%D0%B8%D0%BD%D0%B0_%281872-1873%29.jpg/200px-%D0%91%D0%BE%D1%82%D0%BC%D0%B0%D0%BD_-_%D0%9F%D0%BE%D1%80%D1%82%D1%80%D0%B5%D1%82_%D0%95._%D0%A4._%D0%9A%D0%B0%D0%BD%D0%BA%D1%80%D0%B8%D0%BD%D0%B0_%281872-1873%29.jpg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2930422" y="4581160"/>
                <a:ext cx="1707300" cy="188787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8" name="Прямоугольник 17"/>
              <p:cNvSpPr/>
              <p:nvPr/>
            </p:nvSpPr>
            <p:spPr>
              <a:xfrm>
                <a:off x="2922968" y="6427233"/>
                <a:ext cx="159229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Е.Ф.Канкрин</a:t>
                </a:r>
                <a:endParaRPr lang="ru-RU" dirty="0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4286658" y="4642595"/>
              <a:ext cx="1613198" cy="2257631"/>
              <a:chOff x="10062030" y="3919978"/>
              <a:chExt cx="1613198" cy="2257631"/>
            </a:xfrm>
          </p:grpSpPr>
          <p:pic>
            <p:nvPicPr>
              <p:cNvPr id="7180" name="Picture 12" descr="Kiseleff.jpg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10062030" y="3919978"/>
                <a:ext cx="1592295" cy="188829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Прямоугольник 20"/>
              <p:cNvSpPr/>
              <p:nvPr/>
            </p:nvSpPr>
            <p:spPr>
              <a:xfrm>
                <a:off x="10171675" y="5808277"/>
                <a:ext cx="150355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П.Д.Киселев</a:t>
                </a:r>
                <a:endParaRPr lang="ru-RU" dirty="0"/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6285868" y="4642595"/>
              <a:ext cx="1584795" cy="2303048"/>
              <a:chOff x="9920492" y="3933498"/>
              <a:chExt cx="1579757" cy="2293079"/>
            </a:xfrm>
          </p:grpSpPr>
          <p:pic>
            <p:nvPicPr>
              <p:cNvPr id="7182" name="Picture 14" descr="Портрет Сергея Уварова работы В. А. Голике (1833)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9920492" y="3933498"/>
                <a:ext cx="1579757" cy="1903808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Прямоугольник 24"/>
              <p:cNvSpPr/>
              <p:nvPr/>
            </p:nvSpPr>
            <p:spPr>
              <a:xfrm>
                <a:off x="10008124" y="5857245"/>
                <a:ext cx="13878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С.С.Уваров</a:t>
                </a:r>
                <a:endParaRPr lang="ru-RU" dirty="0"/>
              </a:p>
            </p:txBody>
          </p:sp>
        </p:grpSp>
        <p:grpSp>
          <p:nvGrpSpPr>
            <p:cNvPr id="16" name="Группа 15"/>
            <p:cNvGrpSpPr/>
            <p:nvPr/>
          </p:nvGrpSpPr>
          <p:grpSpPr>
            <a:xfrm>
              <a:off x="7972469" y="4644014"/>
              <a:ext cx="2016899" cy="2276823"/>
              <a:chOff x="9586973" y="4587017"/>
              <a:chExt cx="2016899" cy="2276823"/>
            </a:xfrm>
          </p:grpSpPr>
          <p:pic>
            <p:nvPicPr>
              <p:cNvPr id="7186" name="Picture 18" descr="Портрет Сперанского Михаила Михайловича.jp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744228" y="4587017"/>
                <a:ext cx="1702391" cy="1933917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8" name="Прямоугольник 27"/>
              <p:cNvSpPr/>
              <p:nvPr/>
            </p:nvSpPr>
            <p:spPr>
              <a:xfrm>
                <a:off x="9586973" y="6494508"/>
                <a:ext cx="201689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М.М.Сперанский</a:t>
                </a:r>
                <a:endParaRPr lang="ru-RU" dirty="0"/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10136538" y="4642595"/>
              <a:ext cx="1673095" cy="2289216"/>
              <a:chOff x="10136538" y="4642595"/>
              <a:chExt cx="1673095" cy="2289216"/>
            </a:xfrm>
          </p:grpSpPr>
          <p:pic>
            <p:nvPicPr>
              <p:cNvPr id="7188" name="Picture 20" descr="К. П. Брюллов. Портрет К. А. Тона. Около 1823–1827 Холст, масло. 56,5 × 51 см Русский музей, Санкт-Петербург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36538" y="4642595"/>
                <a:ext cx="1673095" cy="1969689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" name="Прямоугольник 30"/>
              <p:cNvSpPr/>
              <p:nvPr/>
            </p:nvSpPr>
            <p:spPr>
              <a:xfrm>
                <a:off x="10477224" y="6562479"/>
                <a:ext cx="102547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dirty="0" err="1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К.А.Тон</a:t>
                </a:r>
                <a:endParaRPr lang="ru-RU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12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661312" y="178133"/>
            <a:ext cx="90314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«Революция на пороге России, но клянусь она не проникнет в Россию, пока во мне сохранится дыхание жизни…»</a:t>
            </a:r>
          </a:p>
          <a:p>
            <a:pPr algn="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I</a:t>
            </a:r>
            <a:endParaRPr lang="ru-RU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2173324" y="1660588"/>
            <a:ext cx="939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ХАРАКТЕРНЫЕ ЧЕРТЫ ВНУТРЕННЕЙ ПОЛИТИКИ: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85273" y="3226243"/>
            <a:ext cx="1143682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Регламентация всех сторон жизни;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государства по военному образцу;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Централизация всей власти в руках императора;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solidFill>
                  <a:srgbClr val="2021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Бюрократизация системы управления государством.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47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3466" y="178133"/>
            <a:ext cx="1843617" cy="2616662"/>
            <a:chOff x="354841" y="263858"/>
            <a:chExt cx="1843617" cy="2616662"/>
          </a:xfrm>
        </p:grpSpPr>
        <p:pic>
          <p:nvPicPr>
            <p:cNvPr id="5" name="Picture 4" descr="Botman - Emperor Nicholas I (cropped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841" y="263858"/>
              <a:ext cx="1843617" cy="224733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Прямоугольник 5"/>
            <p:cNvSpPr/>
            <p:nvPr/>
          </p:nvSpPr>
          <p:spPr>
            <a:xfrm>
              <a:off x="643911" y="2511188"/>
              <a:ext cx="12654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Николай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ru-RU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795433" y="54742"/>
            <a:ext cx="93965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ГОСУДАРСТВЕННОГО АППАРАТА: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59867" y="593912"/>
            <a:ext cx="3441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1826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5668" y="1354464"/>
            <a:ext cx="96900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Собственная его императорского величества канцелярия</a:t>
            </a:r>
          </a:p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(СЕИВК)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oat of Arms of the Russian Empire 18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080" y="2214179"/>
            <a:ext cx="2553814" cy="283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510560" y="3712328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>
            <a:hlinkClick r:id="rId4" action="ppaction://hlinksldjump"/>
          </p:cNvPr>
          <p:cNvSpPr/>
          <p:nvPr/>
        </p:nvSpPr>
        <p:spPr>
          <a:xfrm>
            <a:off x="1736978" y="5272088"/>
            <a:ext cx="2414901" cy="92986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>
            <a:hlinkClick r:id="rId5" action="ppaction://hlinksldjump"/>
          </p:cNvPr>
          <p:cNvSpPr/>
          <p:nvPr/>
        </p:nvSpPr>
        <p:spPr>
          <a:xfrm>
            <a:off x="4921536" y="5273332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51719" y="5258781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82715" y="3757468"/>
            <a:ext cx="2414901" cy="95648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отделение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3466" y="4716076"/>
            <a:ext cx="341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личная </a:t>
            </a:r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канцелярия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императора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928573" y="6212565"/>
            <a:ext cx="20317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кодификация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122043" y="6273821"/>
            <a:ext cx="2013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высшая полиция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051719" y="6231422"/>
            <a:ext cx="24768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благотворительность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образование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8719156" y="4731681"/>
            <a:ext cx="32039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гос. имуществом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33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3" grpId="0" animBg="1"/>
      <p:bldP spid="14" grpId="0" animBg="1"/>
      <p:bldP spid="15" grpId="0" animBg="1"/>
      <p:bldP spid="16" grpId="0" animBg="1"/>
      <p:bldP spid="12" grpId="0"/>
      <p:bldP spid="18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1016</Words>
  <Application>Microsoft Office PowerPoint</Application>
  <PresentationFormat>Широкоэкранный</PresentationFormat>
  <Paragraphs>147</Paragraphs>
  <Slides>15</Slides>
  <Notes>0</Notes>
  <HiddenSlides>3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Black</vt:lpstr>
      <vt:lpstr>Calibri</vt:lpstr>
      <vt:lpstr>Calibri Light</vt:lpstr>
      <vt:lpstr>Monotype Corsiva</vt:lpstr>
      <vt:lpstr>Times New Roman</vt:lpstr>
      <vt:lpstr>Тема Office</vt:lpstr>
      <vt:lpstr>Реформаторские и консервативные тенденции во внутренней политике Николая 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Реформаторские и консервативные тенденции во внутренней политике Николая I</dc:title>
  <dc:creator>Константин</dc:creator>
  <cp:lastModifiedBy>Константин</cp:lastModifiedBy>
  <cp:revision>44</cp:revision>
  <dcterms:created xsi:type="dcterms:W3CDTF">2023-02-12T08:19:16Z</dcterms:created>
  <dcterms:modified xsi:type="dcterms:W3CDTF">2023-02-12T16:48:45Z</dcterms:modified>
</cp:coreProperties>
</file>