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7" r:id="rId21"/>
    <p:sldId id="276" r:id="rId22"/>
    <p:sldId id="278" r:id="rId23"/>
    <p:sldId id="279" r:id="rId24"/>
    <p:sldId id="280" r:id="rId25"/>
    <p:sldId id="281" r:id="rId26"/>
    <p:sldId id="282" r:id="rId27"/>
    <p:sldId id="283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957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988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17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346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142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306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071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066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718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130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135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BE540-A0F5-41BA-A3EE-5F76862B0190}" type="datetimeFigureOut">
              <a:rPr lang="ru-RU" smtClean="0"/>
              <a:t>09.03.2023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4B3EB-A30D-43F9-8AB5-399AFAEDD3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274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slide" Target="slide8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3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slide" Target="slid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9.jpeg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5.xml"/><Relationship Id="rId3" Type="http://schemas.openxmlformats.org/officeDocument/2006/relationships/slide" Target="slide9.xml"/><Relationship Id="rId7" Type="http://schemas.openxmlformats.org/officeDocument/2006/relationships/slide" Target="slide15.xml"/><Relationship Id="rId12" Type="http://schemas.openxmlformats.org/officeDocument/2006/relationships/slide" Target="slide2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slide" Target="slide23.xml"/><Relationship Id="rId5" Type="http://schemas.openxmlformats.org/officeDocument/2006/relationships/slide" Target="slide12.xml"/><Relationship Id="rId15" Type="http://schemas.openxmlformats.org/officeDocument/2006/relationships/slide" Target="slide27.xml"/><Relationship Id="rId10" Type="http://schemas.openxmlformats.org/officeDocument/2006/relationships/slide" Target="slide21.xml"/><Relationship Id="rId4" Type="http://schemas.openxmlformats.org/officeDocument/2006/relationships/slide" Target="slide10.xml"/><Relationship Id="rId9" Type="http://schemas.openxmlformats.org/officeDocument/2006/relationships/slide" Target="slide18.xml"/><Relationship Id="rId14" Type="http://schemas.openxmlformats.org/officeDocument/2006/relationships/slide" Target="slide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Рисунок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35188" y="1484314"/>
            <a:ext cx="7772400" cy="1470025"/>
          </a:xfrm>
        </p:spPr>
        <p:txBody>
          <a:bodyPr anchor="ctr"/>
          <a:lstStyle/>
          <a:p>
            <a:r>
              <a:rPr lang="ru-RU" alt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Русская архитектура</a:t>
            </a:r>
            <a:br>
              <a:rPr lang="ru-RU" alt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</a:br>
            <a:r>
              <a:rPr lang="en-US" alt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I </a:t>
            </a:r>
            <a:r>
              <a:rPr lang="ru-RU" alt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половины </a:t>
            </a:r>
            <a:r>
              <a:rPr lang="en-US" alt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XIX</a:t>
            </a:r>
            <a:r>
              <a:rPr lang="ru-RU" alt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 века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08728" y="4652963"/>
            <a:ext cx="5152861" cy="1752600"/>
          </a:xfrm>
        </p:spPr>
        <p:txBody>
          <a:bodyPr>
            <a:normAutofit/>
          </a:bodyPr>
          <a:lstStyle/>
          <a:p>
            <a:pPr algn="r">
              <a:lnSpc>
                <a:spcPct val="90000"/>
              </a:lnSpc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Подготовил:</a:t>
            </a:r>
          </a:p>
          <a:p>
            <a:pPr algn="r">
              <a:lnSpc>
                <a:spcPct val="90000"/>
              </a:lnSpc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учитель истории</a:t>
            </a:r>
          </a:p>
          <a:p>
            <a:pPr algn="r">
              <a:lnSpc>
                <a:spcPct val="90000"/>
              </a:lnSpc>
            </a:pP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МОУ СОШ № 11 г. Первоуральск</a:t>
            </a:r>
          </a:p>
          <a:p>
            <a:pPr algn="r">
              <a:lnSpc>
                <a:spcPct val="90000"/>
              </a:lnSpc>
            </a:pPr>
            <a:r>
              <a:rPr lang="en-US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I </a:t>
            </a:r>
            <a:r>
              <a:rPr lang="ru-RU" alt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квалификационная категория</a:t>
            </a:r>
          </a:p>
        </p:txBody>
      </p:sp>
    </p:spTree>
    <p:extLst>
      <p:ext uri="{BB962C8B-B14F-4D97-AF65-F5344CB8AC3E}">
        <p14:creationId xmlns:p14="http://schemas.microsoft.com/office/powerpoint/2010/main" val="14520541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18364" y="118210"/>
            <a:ext cx="11846257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alt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Работы по упорядочению центра Петербурга началось с возведения здания Адмиралтейства (1823) по проекту Андреяна Дмитриевича Захарова.</a:t>
            </a:r>
          </a:p>
        </p:txBody>
      </p:sp>
      <p:pic>
        <p:nvPicPr>
          <p:cNvPr id="6" name="Picture 4" descr="Захаров, Андреян Дмитриевич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88" y="1680625"/>
            <a:ext cx="1957387" cy="25923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s://xn----7sbakll5a6ax.xn--p1ai/wp-content/uploads/2022/03/%D0%B0%D0%B4%D0%BC%D0%B8%D1%80%D0%B0%D0%BB%D1%82%D0%B5%D0%B9%D1%81%D1%82%D0%B2%D0%BE-%D0%BD%D0%B0%D1%88%D0%B5-%D0%B2%D1%80%D0%B5%D0%BC%D1%8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373" y="1503205"/>
            <a:ext cx="6867060" cy="511595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odintsof.ru/Architektura-2/admiraltejstvo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450" y="1492797"/>
            <a:ext cx="7687149" cy="5126367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3043450" y="1476674"/>
            <a:ext cx="7717711" cy="5142490"/>
            <a:chOff x="3043450" y="1476674"/>
            <a:chExt cx="7717711" cy="5142490"/>
          </a:xfrm>
        </p:grpSpPr>
        <p:pic>
          <p:nvPicPr>
            <p:cNvPr id="11" name="Picture 6" descr="https://sportishka.com/uploads/posts/2022-04/1650699799_9-sportishka-com-p-admiralteistvo-v-sankt-peterburge-krasivo-9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3450" y="1476674"/>
              <a:ext cx="7717711" cy="514249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8625384" y="1476674"/>
              <a:ext cx="21357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72 метра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298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1799—1800 Гатчи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39" y="1306773"/>
            <a:ext cx="5819579" cy="424445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1800 Гатчи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6970" y="1395484"/>
            <a:ext cx="5540991" cy="415574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Захаров, Андреян Дмитриеви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764" y="227065"/>
            <a:ext cx="1630471" cy="215941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6095999" y="5551227"/>
            <a:ext cx="59769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1800 г. Гатчина. Горбатый мост</a:t>
            </a: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67239" y="5551227"/>
            <a:ext cx="59769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/>
              <a:t>1799—1800 гг.  Гатчина. Лютеранская церковь Святого Петра</a:t>
            </a:r>
          </a:p>
        </p:txBody>
      </p:sp>
      <p:sp>
        <p:nvSpPr>
          <p:cNvPr id="12" name="Управляющая кнопка: возврат 11">
            <a:hlinkClick r:id="rId5" action="ppaction://hlinksldjump" highlightClick="1"/>
          </p:cNvPr>
          <p:cNvSpPr/>
          <p:nvPr/>
        </p:nvSpPr>
        <p:spPr>
          <a:xfrm>
            <a:off x="11259403" y="603913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05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трелка Васильевского остр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" y="0"/>
            <a:ext cx="304800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Проектирование и оформление было поручено французскому архитектору </a:t>
            </a:r>
            <a:r>
              <a:rPr lang="ru-RU" alt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Тома де Томону.</a:t>
            </a:r>
            <a:r>
              <a:rPr lang="ru-RU" altLang="ru-RU" sz="2400" b="1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 Помогал в доработке проекта А.Д.Захаров.</a:t>
            </a:r>
          </a:p>
        </p:txBody>
      </p:sp>
      <p:pic>
        <p:nvPicPr>
          <p:cNvPr id="6" name="Picture 4" descr="Тома де Томон, Жа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8" y="4154984"/>
            <a:ext cx="1876425" cy="24384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047999" y="5942012"/>
            <a:ext cx="9144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Объем здания Биржи сравнительно невелик, но мощь его архитектурных форм в сочетании с ростральными колоннами позволила ему уверенно противостоять обширному пространству водной глади.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11402278" y="5123146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072313" y="3228975"/>
            <a:ext cx="1971675" cy="13716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8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putdor.ru/upload/iblock/a92/a92d7685846556424c7509c763f0730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avatars.mds.yandex.net/i?id=3e1cb737513ba04bc353cd019bea8645c690d7b0-4839284-images-thumbs&amp;n=13&amp;exp=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53411">
            <a:off x="6160504" y="3613293"/>
            <a:ext cx="2760165" cy="141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895350" y="5867684"/>
            <a:ext cx="111633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alt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Тема господства над водной стихией была развита и дополнена созданием мощной скульптурой Ростральных колонн (1810), которые олицетворяли главные реки России: Волга, Нева, Днепр, Волхов. Высота – 32 метра. Служили маяком. </a:t>
            </a:r>
          </a:p>
        </p:txBody>
      </p:sp>
      <p:pic>
        <p:nvPicPr>
          <p:cNvPr id="11272" name="Picture 8" descr="https://mediastore.fc-zenit.ru/storage/st4/h0008/243915/default/conv/PZ_013555_00369_0h-vertica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7398" y="203287"/>
            <a:ext cx="2771775" cy="469820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113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58576" y="176354"/>
            <a:ext cx="4067175" cy="6100763"/>
            <a:chOff x="1119187" y="176354"/>
            <a:chExt cx="4067175" cy="6100763"/>
          </a:xfrm>
        </p:grpSpPr>
        <p:pic>
          <p:nvPicPr>
            <p:cNvPr id="5" name="Picture 3" descr="-_1_~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9187" y="176354"/>
              <a:ext cx="4067175" cy="610076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2267924" y="219075"/>
              <a:ext cx="19303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alt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anose="020B0A04020102020204" pitchFamily="34" charset="0"/>
                </a:rPr>
                <a:t>Нева, Волхов</a:t>
              </a:r>
              <a:endParaRPr lang="ru-RU" dirty="0"/>
            </a:p>
          </p:txBody>
        </p:sp>
      </p:grpSp>
      <p:pic>
        <p:nvPicPr>
          <p:cNvPr id="6" name="Picture 4" descr="1351173251_simvol-volkhova-na-rostralnojj-kolonn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598" y="3634466"/>
            <a:ext cx="3764014" cy="264265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6878773" y="164772"/>
            <a:ext cx="4618461" cy="6325347"/>
            <a:chOff x="6878773" y="164772"/>
            <a:chExt cx="4618461" cy="6325347"/>
          </a:xfrm>
        </p:grpSpPr>
        <p:pic>
          <p:nvPicPr>
            <p:cNvPr id="14338" name="Picture 2" descr="https://rus-towns.ru/wp-content/gallery/sankt-peterburg-rostralnye-kolonny-maj-2015-g/spb-rostralnye-kolonny-20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8773" y="177037"/>
              <a:ext cx="4618461" cy="304969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40" name="Picture 4" descr="https://content.foto.my.mail.ru/mail/colhsikj/1/h-277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8773" y="3226735"/>
              <a:ext cx="4615614" cy="326338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8222213" y="164772"/>
              <a:ext cx="192873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alt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 Black" panose="020B0A04020102020204" pitchFamily="34" charset="0"/>
                </a:rPr>
                <a:t>Волга, Днепр</a:t>
              </a:r>
              <a:endParaRPr lang="ru-RU" dirty="0"/>
            </a:p>
          </p:txBody>
        </p:sp>
      </p:grpSp>
      <p:pic>
        <p:nvPicPr>
          <p:cNvPr id="14" name="Picture 5" descr="Russia1997 50rouble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563" y="663539"/>
            <a:ext cx="6096000" cy="27241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возврат 3">
            <a:hlinkClick r:id="rId7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04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Здание Сената и Сино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5" descr="Росси, Карл Иванови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32" y="4056279"/>
            <a:ext cx="2192338" cy="266382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" y="163509"/>
            <a:ext cx="30480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1834</a:t>
            </a:r>
          </a:p>
          <a:p>
            <a:pPr algn="ctr">
              <a:spcBef>
                <a:spcPct val="50000"/>
              </a:spcBef>
            </a:pPr>
            <a:r>
              <a:rPr lang="ru-RU" alt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Сенат и Синод построено по проекту</a:t>
            </a:r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Карла Ивановича Росси</a:t>
            </a:r>
          </a:p>
        </p:txBody>
      </p:sp>
    </p:spTree>
    <p:extLst>
      <p:ext uri="{BB962C8B-B14F-4D97-AF65-F5344CB8AC3E}">
        <p14:creationId xmlns:p14="http://schemas.microsoft.com/office/powerpoint/2010/main" val="147468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img.29palms.ru/photo/hotels/russia/spb/spb-squares/resized/013_Rossiya_Sankt-Peterburg_Senatskaya_ploschad'_St_Petersburg_the_Admiralty_St_Isaac's_Cathedral_and_the_Bronze_Horseman_Peter_I_Foto_aapsky_-_Depositphot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42"/>
            <a:ext cx="12192000" cy="674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20949277">
            <a:off x="6167991" y="3229849"/>
            <a:ext cx="5667893" cy="2450926"/>
          </a:xfrm>
          <a:custGeom>
            <a:avLst/>
            <a:gdLst>
              <a:gd name="connsiteX0" fmla="*/ 0 w 5345724"/>
              <a:gd name="connsiteY0" fmla="*/ 0 h 2053883"/>
              <a:gd name="connsiteX1" fmla="*/ 5345724 w 5345724"/>
              <a:gd name="connsiteY1" fmla="*/ 0 h 2053883"/>
              <a:gd name="connsiteX2" fmla="*/ 5345724 w 5345724"/>
              <a:gd name="connsiteY2" fmla="*/ 2053883 h 2053883"/>
              <a:gd name="connsiteX3" fmla="*/ 0 w 5345724"/>
              <a:gd name="connsiteY3" fmla="*/ 2053883 h 2053883"/>
              <a:gd name="connsiteX4" fmla="*/ 0 w 5345724"/>
              <a:gd name="connsiteY4" fmla="*/ 0 h 2053883"/>
              <a:gd name="connsiteX0" fmla="*/ 0 w 5345724"/>
              <a:gd name="connsiteY0" fmla="*/ 0 h 2053883"/>
              <a:gd name="connsiteX1" fmla="*/ 5345724 w 5345724"/>
              <a:gd name="connsiteY1" fmla="*/ 0 h 2053883"/>
              <a:gd name="connsiteX2" fmla="*/ 5345724 w 5345724"/>
              <a:gd name="connsiteY2" fmla="*/ 2053883 h 2053883"/>
              <a:gd name="connsiteX3" fmla="*/ 2525818 w 5345724"/>
              <a:gd name="connsiteY3" fmla="*/ 1878899 h 2053883"/>
              <a:gd name="connsiteX4" fmla="*/ 0 w 5345724"/>
              <a:gd name="connsiteY4" fmla="*/ 0 h 2053883"/>
              <a:gd name="connsiteX0" fmla="*/ 0 w 4722501"/>
              <a:gd name="connsiteY0" fmla="*/ 0 h 2092044"/>
              <a:gd name="connsiteX1" fmla="*/ 4722501 w 4722501"/>
              <a:gd name="connsiteY1" fmla="*/ 38161 h 2092044"/>
              <a:gd name="connsiteX2" fmla="*/ 4722501 w 4722501"/>
              <a:gd name="connsiteY2" fmla="*/ 2092044 h 2092044"/>
              <a:gd name="connsiteX3" fmla="*/ 1902595 w 4722501"/>
              <a:gd name="connsiteY3" fmla="*/ 1917060 h 2092044"/>
              <a:gd name="connsiteX4" fmla="*/ 0 w 4722501"/>
              <a:gd name="connsiteY4" fmla="*/ 0 h 2092044"/>
              <a:gd name="connsiteX0" fmla="*/ 0 w 5333973"/>
              <a:gd name="connsiteY0" fmla="*/ 0 h 1965692"/>
              <a:gd name="connsiteX1" fmla="*/ 4722501 w 5333973"/>
              <a:gd name="connsiteY1" fmla="*/ 38161 h 1965692"/>
              <a:gd name="connsiteX2" fmla="*/ 5333973 w 5333973"/>
              <a:gd name="connsiteY2" fmla="*/ 1965692 h 1965692"/>
              <a:gd name="connsiteX3" fmla="*/ 1902595 w 5333973"/>
              <a:gd name="connsiteY3" fmla="*/ 1917060 h 1965692"/>
              <a:gd name="connsiteX4" fmla="*/ 0 w 5333973"/>
              <a:gd name="connsiteY4" fmla="*/ 0 h 1965692"/>
              <a:gd name="connsiteX0" fmla="*/ 0 w 5333973"/>
              <a:gd name="connsiteY0" fmla="*/ 0 h 1965692"/>
              <a:gd name="connsiteX1" fmla="*/ 2906034 w 5333973"/>
              <a:gd name="connsiteY1" fmla="*/ 248780 h 1965692"/>
              <a:gd name="connsiteX2" fmla="*/ 5333973 w 5333973"/>
              <a:gd name="connsiteY2" fmla="*/ 1965692 h 1965692"/>
              <a:gd name="connsiteX3" fmla="*/ 1902595 w 5333973"/>
              <a:gd name="connsiteY3" fmla="*/ 1917060 h 1965692"/>
              <a:gd name="connsiteX4" fmla="*/ 0 w 5333973"/>
              <a:gd name="connsiteY4" fmla="*/ 0 h 1965692"/>
              <a:gd name="connsiteX0" fmla="*/ 0 w 5333973"/>
              <a:gd name="connsiteY0" fmla="*/ 0 h 2231609"/>
              <a:gd name="connsiteX1" fmla="*/ 2906034 w 5333973"/>
              <a:gd name="connsiteY1" fmla="*/ 248780 h 2231609"/>
              <a:gd name="connsiteX2" fmla="*/ 5333973 w 5333973"/>
              <a:gd name="connsiteY2" fmla="*/ 1965692 h 2231609"/>
              <a:gd name="connsiteX3" fmla="*/ 1899627 w 5333973"/>
              <a:gd name="connsiteY3" fmla="*/ 2231609 h 2231609"/>
              <a:gd name="connsiteX4" fmla="*/ 0 w 5333973"/>
              <a:gd name="connsiteY4" fmla="*/ 0 h 2231609"/>
              <a:gd name="connsiteX0" fmla="*/ 0 w 5495058"/>
              <a:gd name="connsiteY0" fmla="*/ 0 h 2231609"/>
              <a:gd name="connsiteX1" fmla="*/ 2906034 w 5495058"/>
              <a:gd name="connsiteY1" fmla="*/ 248780 h 2231609"/>
              <a:gd name="connsiteX2" fmla="*/ 5495058 w 5495058"/>
              <a:gd name="connsiteY2" fmla="*/ 2096818 h 2231609"/>
              <a:gd name="connsiteX3" fmla="*/ 1899627 w 5495058"/>
              <a:gd name="connsiteY3" fmla="*/ 2231609 h 2231609"/>
              <a:gd name="connsiteX4" fmla="*/ 0 w 5495058"/>
              <a:gd name="connsiteY4" fmla="*/ 0 h 2231609"/>
              <a:gd name="connsiteX0" fmla="*/ 0 w 5582670"/>
              <a:gd name="connsiteY0" fmla="*/ 0 h 2148129"/>
              <a:gd name="connsiteX1" fmla="*/ 2993646 w 5582670"/>
              <a:gd name="connsiteY1" fmla="*/ 165300 h 2148129"/>
              <a:gd name="connsiteX2" fmla="*/ 5582670 w 5582670"/>
              <a:gd name="connsiteY2" fmla="*/ 2013338 h 2148129"/>
              <a:gd name="connsiteX3" fmla="*/ 1987239 w 5582670"/>
              <a:gd name="connsiteY3" fmla="*/ 2148129 h 2148129"/>
              <a:gd name="connsiteX4" fmla="*/ 0 w 5582670"/>
              <a:gd name="connsiteY4" fmla="*/ 0 h 2148129"/>
              <a:gd name="connsiteX0" fmla="*/ 0 w 5582670"/>
              <a:gd name="connsiteY0" fmla="*/ 0 h 2148129"/>
              <a:gd name="connsiteX1" fmla="*/ 2896610 w 5582670"/>
              <a:gd name="connsiteY1" fmla="*/ 447505 h 2148129"/>
              <a:gd name="connsiteX2" fmla="*/ 5582670 w 5582670"/>
              <a:gd name="connsiteY2" fmla="*/ 2013338 h 2148129"/>
              <a:gd name="connsiteX3" fmla="*/ 1987239 w 5582670"/>
              <a:gd name="connsiteY3" fmla="*/ 2148129 h 2148129"/>
              <a:gd name="connsiteX4" fmla="*/ 0 w 5582670"/>
              <a:gd name="connsiteY4" fmla="*/ 0 h 2148129"/>
              <a:gd name="connsiteX0" fmla="*/ 0 w 5062679"/>
              <a:gd name="connsiteY0" fmla="*/ 53175 h 1700624"/>
              <a:gd name="connsiteX1" fmla="*/ 2376619 w 5062679"/>
              <a:gd name="connsiteY1" fmla="*/ 0 h 1700624"/>
              <a:gd name="connsiteX2" fmla="*/ 5062679 w 5062679"/>
              <a:gd name="connsiteY2" fmla="*/ 1565833 h 1700624"/>
              <a:gd name="connsiteX3" fmla="*/ 1467248 w 5062679"/>
              <a:gd name="connsiteY3" fmla="*/ 1700624 h 1700624"/>
              <a:gd name="connsiteX4" fmla="*/ 0 w 5062679"/>
              <a:gd name="connsiteY4" fmla="*/ 53175 h 1700624"/>
              <a:gd name="connsiteX0" fmla="*/ 0 w 5286068"/>
              <a:gd name="connsiteY0" fmla="*/ 0 h 1976716"/>
              <a:gd name="connsiteX1" fmla="*/ 2600008 w 5286068"/>
              <a:gd name="connsiteY1" fmla="*/ 276092 h 1976716"/>
              <a:gd name="connsiteX2" fmla="*/ 5286068 w 5286068"/>
              <a:gd name="connsiteY2" fmla="*/ 1841925 h 1976716"/>
              <a:gd name="connsiteX3" fmla="*/ 1690637 w 5286068"/>
              <a:gd name="connsiteY3" fmla="*/ 1976716 h 1976716"/>
              <a:gd name="connsiteX4" fmla="*/ 0 w 5286068"/>
              <a:gd name="connsiteY4" fmla="*/ 0 h 1976716"/>
              <a:gd name="connsiteX0" fmla="*/ 0 w 5359861"/>
              <a:gd name="connsiteY0" fmla="*/ 0 h 1890590"/>
              <a:gd name="connsiteX1" fmla="*/ 2673801 w 5359861"/>
              <a:gd name="connsiteY1" fmla="*/ 189966 h 1890590"/>
              <a:gd name="connsiteX2" fmla="*/ 5359861 w 5359861"/>
              <a:gd name="connsiteY2" fmla="*/ 1755799 h 1890590"/>
              <a:gd name="connsiteX3" fmla="*/ 1764430 w 5359861"/>
              <a:gd name="connsiteY3" fmla="*/ 1890590 h 1890590"/>
              <a:gd name="connsiteX4" fmla="*/ 0 w 5359861"/>
              <a:gd name="connsiteY4" fmla="*/ 0 h 1890590"/>
              <a:gd name="connsiteX0" fmla="*/ 0 w 5359861"/>
              <a:gd name="connsiteY0" fmla="*/ 0 h 1890590"/>
              <a:gd name="connsiteX1" fmla="*/ 2888988 w 5359861"/>
              <a:gd name="connsiteY1" fmla="*/ 188222 h 1890590"/>
              <a:gd name="connsiteX2" fmla="*/ 5359861 w 5359861"/>
              <a:gd name="connsiteY2" fmla="*/ 1755799 h 1890590"/>
              <a:gd name="connsiteX3" fmla="*/ 1764430 w 5359861"/>
              <a:gd name="connsiteY3" fmla="*/ 1890590 h 1890590"/>
              <a:gd name="connsiteX4" fmla="*/ 0 w 5359861"/>
              <a:gd name="connsiteY4" fmla="*/ 0 h 1890590"/>
              <a:gd name="connsiteX0" fmla="*/ 0 w 5550324"/>
              <a:gd name="connsiteY0" fmla="*/ 0 h 2242196"/>
              <a:gd name="connsiteX1" fmla="*/ 3079451 w 5550324"/>
              <a:gd name="connsiteY1" fmla="*/ 539828 h 2242196"/>
              <a:gd name="connsiteX2" fmla="*/ 5550324 w 5550324"/>
              <a:gd name="connsiteY2" fmla="*/ 2107405 h 2242196"/>
              <a:gd name="connsiteX3" fmla="*/ 1954893 w 5550324"/>
              <a:gd name="connsiteY3" fmla="*/ 2242196 h 2242196"/>
              <a:gd name="connsiteX4" fmla="*/ 0 w 5550324"/>
              <a:gd name="connsiteY4" fmla="*/ 0 h 2242196"/>
              <a:gd name="connsiteX0" fmla="*/ 0 w 5550324"/>
              <a:gd name="connsiteY0" fmla="*/ 0 h 2242196"/>
              <a:gd name="connsiteX1" fmla="*/ 2540349 w 5550324"/>
              <a:gd name="connsiteY1" fmla="*/ 64135 h 2242196"/>
              <a:gd name="connsiteX2" fmla="*/ 5550324 w 5550324"/>
              <a:gd name="connsiteY2" fmla="*/ 2107405 h 2242196"/>
              <a:gd name="connsiteX3" fmla="*/ 1954893 w 5550324"/>
              <a:gd name="connsiteY3" fmla="*/ 2242196 h 2242196"/>
              <a:gd name="connsiteX4" fmla="*/ 0 w 5550324"/>
              <a:gd name="connsiteY4" fmla="*/ 0 h 2242196"/>
              <a:gd name="connsiteX0" fmla="*/ 0 w 5667893"/>
              <a:gd name="connsiteY0" fmla="*/ 0 h 2450926"/>
              <a:gd name="connsiteX1" fmla="*/ 2657918 w 5667893"/>
              <a:gd name="connsiteY1" fmla="*/ 272865 h 2450926"/>
              <a:gd name="connsiteX2" fmla="*/ 5667893 w 5667893"/>
              <a:gd name="connsiteY2" fmla="*/ 2316135 h 2450926"/>
              <a:gd name="connsiteX3" fmla="*/ 2072462 w 5667893"/>
              <a:gd name="connsiteY3" fmla="*/ 2450926 h 2450926"/>
              <a:gd name="connsiteX4" fmla="*/ 0 w 5667893"/>
              <a:gd name="connsiteY4" fmla="*/ 0 h 2450926"/>
              <a:gd name="connsiteX0" fmla="*/ 0 w 5667893"/>
              <a:gd name="connsiteY0" fmla="*/ 0 h 2450926"/>
              <a:gd name="connsiteX1" fmla="*/ 2541511 w 5667893"/>
              <a:gd name="connsiteY1" fmla="*/ 207593 h 2450926"/>
              <a:gd name="connsiteX2" fmla="*/ 5667893 w 5667893"/>
              <a:gd name="connsiteY2" fmla="*/ 2316135 h 2450926"/>
              <a:gd name="connsiteX3" fmla="*/ 2072462 w 5667893"/>
              <a:gd name="connsiteY3" fmla="*/ 2450926 h 2450926"/>
              <a:gd name="connsiteX4" fmla="*/ 0 w 5667893"/>
              <a:gd name="connsiteY4" fmla="*/ 0 h 2450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67893" h="2450926">
                <a:moveTo>
                  <a:pt x="0" y="0"/>
                </a:moveTo>
                <a:lnTo>
                  <a:pt x="2541511" y="207593"/>
                </a:lnTo>
                <a:lnTo>
                  <a:pt x="5667893" y="2316135"/>
                </a:lnTo>
                <a:lnTo>
                  <a:pt x="2072462" y="2450926"/>
                </a:lnTo>
                <a:lnTo>
                  <a:pt x="0" y="0"/>
                </a:lnTo>
                <a:close/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21318428">
            <a:off x="2017880" y="1785524"/>
            <a:ext cx="411095" cy="2238840"/>
          </a:xfrm>
          <a:custGeom>
            <a:avLst/>
            <a:gdLst>
              <a:gd name="connsiteX0" fmla="*/ 0 w 411095"/>
              <a:gd name="connsiteY0" fmla="*/ 0 h 2285506"/>
              <a:gd name="connsiteX1" fmla="*/ 411095 w 411095"/>
              <a:gd name="connsiteY1" fmla="*/ 0 h 2285506"/>
              <a:gd name="connsiteX2" fmla="*/ 411095 w 411095"/>
              <a:gd name="connsiteY2" fmla="*/ 2285506 h 2285506"/>
              <a:gd name="connsiteX3" fmla="*/ 0 w 411095"/>
              <a:gd name="connsiteY3" fmla="*/ 2285506 h 2285506"/>
              <a:gd name="connsiteX4" fmla="*/ 0 w 411095"/>
              <a:gd name="connsiteY4" fmla="*/ 0 h 2285506"/>
              <a:gd name="connsiteX0" fmla="*/ 0 w 411095"/>
              <a:gd name="connsiteY0" fmla="*/ 0 h 2285506"/>
              <a:gd name="connsiteX1" fmla="*/ 178710 w 411095"/>
              <a:gd name="connsiteY1" fmla="*/ 79729 h 2285506"/>
              <a:gd name="connsiteX2" fmla="*/ 411095 w 411095"/>
              <a:gd name="connsiteY2" fmla="*/ 2285506 h 2285506"/>
              <a:gd name="connsiteX3" fmla="*/ 0 w 411095"/>
              <a:gd name="connsiteY3" fmla="*/ 2285506 h 2285506"/>
              <a:gd name="connsiteX4" fmla="*/ 0 w 411095"/>
              <a:gd name="connsiteY4" fmla="*/ 0 h 2285506"/>
              <a:gd name="connsiteX0" fmla="*/ 52630 w 411095"/>
              <a:gd name="connsiteY0" fmla="*/ 0 h 2238840"/>
              <a:gd name="connsiteX1" fmla="*/ 178710 w 411095"/>
              <a:gd name="connsiteY1" fmla="*/ 33063 h 2238840"/>
              <a:gd name="connsiteX2" fmla="*/ 411095 w 411095"/>
              <a:gd name="connsiteY2" fmla="*/ 2238840 h 2238840"/>
              <a:gd name="connsiteX3" fmla="*/ 0 w 411095"/>
              <a:gd name="connsiteY3" fmla="*/ 2238840 h 2238840"/>
              <a:gd name="connsiteX4" fmla="*/ 52630 w 411095"/>
              <a:gd name="connsiteY4" fmla="*/ 0 h 2238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095" h="2238840">
                <a:moveTo>
                  <a:pt x="52630" y="0"/>
                </a:moveTo>
                <a:lnTo>
                  <a:pt x="178710" y="33063"/>
                </a:lnTo>
                <a:lnTo>
                  <a:pt x="411095" y="2238840"/>
                </a:lnTo>
                <a:lnTo>
                  <a:pt x="0" y="2238840"/>
                </a:lnTo>
                <a:lnTo>
                  <a:pt x="52630" y="0"/>
                </a:lnTo>
                <a:close/>
              </a:path>
            </a:pathLst>
          </a:custGeom>
          <a:solidFill>
            <a:srgbClr val="FF000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97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View_to_Saint_Isaac's_Cathedral_by_Ivan_Smelov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60510" y="0"/>
            <a:ext cx="88314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 descr="220px-Avgust_de_Monpherr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37" y="3532434"/>
            <a:ext cx="2523293" cy="315411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34325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С </a:t>
            </a:r>
            <a:r>
              <a:rPr lang="ru-RU" altLang="ru-RU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1818 по 1858 гг.</a:t>
            </a: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 строился 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Исаакиевский собор (101,5м.),</a:t>
            </a: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 разработанный французским  архитектором 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Огюстом Монферраном</a:t>
            </a:r>
            <a:r>
              <a:rPr lang="ru-RU" alt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 </a:t>
            </a:r>
            <a:endParaRPr lang="ru-RU" alt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8" name="Picture 3" descr="226EB4~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1830" y="120978"/>
            <a:ext cx="3506181" cy="262998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220px-Sankt_Petersburg_Isaakskathedrale_innen_2005_a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923" y="120978"/>
            <a:ext cx="2508250" cy="417512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St_Isaac_Interio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027" y="3532434"/>
            <a:ext cx="3940512" cy="295475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2501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0" y="142421"/>
            <a:ext cx="12192000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Главная, центральная магистраль Петербурга </a:t>
            </a:r>
            <a:r>
              <a:rPr lang="ru-RU" altLang="ru-R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Невский проспект</a:t>
            </a:r>
            <a:r>
              <a:rPr lang="ru-RU" altLang="ru-RU" sz="2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 – приобрела вид цельного архитектурного ансамбля с постройкой в 1801 – 1811 гг. </a:t>
            </a:r>
            <a:r>
              <a:rPr lang="ru-RU" altLang="ru-R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Казанского собора</a:t>
            </a:r>
            <a:r>
              <a:rPr lang="ru-RU" altLang="ru-RU" sz="2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 архитектором </a:t>
            </a:r>
            <a:r>
              <a:rPr lang="ru-RU" altLang="ru-R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Андреем Никифоровичем Воронихиным</a:t>
            </a:r>
          </a:p>
        </p:txBody>
      </p:sp>
      <p:pic>
        <p:nvPicPr>
          <p:cNvPr id="17412" name="Picture 4" descr="Московский список в Елоховском собор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2127" y="2620219"/>
            <a:ext cx="3358330" cy="389146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Воронихин, Андрей Никифорови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57" y="2620219"/>
            <a:ext cx="3004458" cy="3880759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6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vsegda-pomnim.com/uploads/posts/2022-01/1642870883_40-vsegda-pomnim-com-p-kazanskii-sobor-sverkhu-foto-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0"/>
            <a:ext cx="12192000" cy="1569660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За образец взят собор </a:t>
            </a:r>
            <a:r>
              <a:rPr lang="ru-RU" altLang="ru-RU" sz="24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св.Петра</a:t>
            </a: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 в Риме (Италия) творения Микеланджело. Площадь перед Казанским собором, с двух сторон охваченная его колоннадой стала одним из центров общественной жизни города.</a:t>
            </a:r>
          </a:p>
        </p:txBody>
      </p:sp>
      <p:pic>
        <p:nvPicPr>
          <p:cNvPr id="9" name="Picture 5" descr="Барклай де Толли-Б"/>
          <p:cNvPicPr>
            <a:picLocks noChangeAspect="1" noChangeArrowheads="1"/>
          </p:cNvPicPr>
          <p:nvPr/>
        </p:nvPicPr>
        <p:blipFill>
          <a:blip r:embed="rId4">
            <a:lum bright="18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644" y="2719479"/>
            <a:ext cx="2411412" cy="36718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князя М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328" y="2717097"/>
            <a:ext cx="2449513" cy="367347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интерьер Казанского собор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1" y="1873211"/>
            <a:ext cx="6415315" cy="481148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могила кутузов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2571" y="1762690"/>
            <a:ext cx="3671887" cy="48958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27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/>
          <a:lstStyle/>
          <a:p>
            <a:pPr algn="ctr"/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ПЛАН УРОКА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36728" y="1600200"/>
            <a:ext cx="11464120" cy="4500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latin typeface="Arial Black" panose="020B0A04020102020204" pitchFamily="34" charset="0"/>
              </a:rPr>
              <a:t>Особенности архитектуры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latin typeface="Arial Black" panose="020B0A04020102020204" pitchFamily="34" charset="0"/>
              </a:rPr>
              <a:t>Стиль классицизм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latin typeface="Arial Black" panose="020B0A04020102020204" pitchFamily="34" charset="0"/>
              </a:rPr>
              <a:t>2 системы строительства городов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latin typeface="Arial Black" panose="020B0A04020102020204" pitchFamily="34" charset="0"/>
              </a:rPr>
              <a:t>Формирование облика современного Санкт-Петербурга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latin typeface="Arial Black" panose="020B0A04020102020204" pitchFamily="34" charset="0"/>
              </a:rPr>
              <a:t>Архитектура Москвы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latin typeface="Arial Black" panose="020B0A04020102020204" pitchFamily="34" charset="0"/>
              </a:rPr>
              <a:t>Знаменитые архитекторы</a:t>
            </a:r>
          </a:p>
        </p:txBody>
      </p:sp>
    </p:spTree>
    <p:extLst>
      <p:ext uri="{BB962C8B-B14F-4D97-AF65-F5344CB8AC3E}">
        <p14:creationId xmlns:p14="http://schemas.microsoft.com/office/powerpoint/2010/main" val="23998435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00685767676667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229961"/>
            <a:ext cx="12192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alt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1840-1850 гг.</a:t>
            </a:r>
            <a:r>
              <a:rPr lang="ru-RU" altLang="ru-RU" sz="2800" b="1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alt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Невский проспект украсили бронзовые скульптуры </a:t>
            </a: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«Укротители коней»</a:t>
            </a:r>
            <a:r>
              <a:rPr lang="ru-RU" altLang="ru-RU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 архитектора </a:t>
            </a: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Петра Карловича </a:t>
            </a:r>
            <a:r>
              <a:rPr lang="ru-RU" altLang="ru-RU" sz="28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Клодта</a:t>
            </a: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.</a:t>
            </a:r>
          </a:p>
        </p:txBody>
      </p:sp>
      <p:pic>
        <p:nvPicPr>
          <p:cNvPr id="6" name="Picture 4" descr="Клодт, Пётр Карлови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844675"/>
            <a:ext cx="2041525" cy="208756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4271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30629" y="0"/>
            <a:ext cx="11606659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sz="2000" b="1" dirty="0"/>
              <a:t>В первой группе</a:t>
            </a:r>
            <a:r>
              <a:rPr lang="ru-RU" altLang="ru-RU" sz="2000" dirty="0"/>
              <a:t> животное покорно человеку — обнажённый атлет, сжимая узду, сдерживает вздыбленного коня. И животное, и человек напряжены, борьба нарастает. </a:t>
            </a:r>
          </a:p>
          <a:p>
            <a:pPr algn="just" eaLnBrk="0" hangingPunct="0"/>
            <a:r>
              <a:rPr lang="ru-RU" altLang="ru-RU" sz="2000" b="1" dirty="0"/>
              <a:t>Во второй группе</a:t>
            </a:r>
            <a:r>
              <a:rPr lang="ru-RU" altLang="ru-RU" sz="2000" dirty="0"/>
              <a:t> голова животного высоко вздёрнута, пасть оскалена, ноздри раздуты, конь бьёт передними копытами по воздуху, фигура водителя развёрнута в форме спирали, он пытается осаживать коня. </a:t>
            </a:r>
          </a:p>
          <a:p>
            <a:pPr algn="just" eaLnBrk="0" hangingPunct="0"/>
            <a:r>
              <a:rPr lang="ru-RU" altLang="ru-RU" sz="2000" b="1" dirty="0"/>
              <a:t>В третьей группе</a:t>
            </a:r>
            <a:r>
              <a:rPr lang="ru-RU" altLang="ru-RU" sz="2000" dirty="0"/>
              <a:t> конь одолевает водителя: человек повержен на землю, а конь пытается вырваться на волю, победно выгибая шею и сбросив попону на землю. Свободе коня препятствует только узда в левой руке водителя. </a:t>
            </a:r>
          </a:p>
          <a:p>
            <a:pPr algn="just" eaLnBrk="0" hangingPunct="0"/>
            <a:r>
              <a:rPr lang="ru-RU" altLang="ru-RU" sz="2000" b="1" dirty="0"/>
              <a:t>В четвёртой группе</a:t>
            </a:r>
            <a:r>
              <a:rPr lang="ru-RU" altLang="ru-RU" sz="2000" dirty="0"/>
              <a:t> человек укрощает разъярённое животное: опираясь на одно колено, он укрощает дикий бег коня, обеими руками сжимая узду. </a:t>
            </a:r>
          </a:p>
        </p:txBody>
      </p:sp>
      <p:pic>
        <p:nvPicPr>
          <p:cNvPr id="9" name="Picture 7" descr="44810416_0906080f3c6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84" y="3172673"/>
            <a:ext cx="2567499" cy="35257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44810416_0906080f3c6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16468" y="3174199"/>
            <a:ext cx="2439736" cy="353084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44810416_0906080f3c6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30689" y="3170099"/>
            <a:ext cx="2440785" cy="353752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44810416_0906080f3c6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8255" y="3311898"/>
            <a:ext cx="3461591" cy="325392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возврат 3">
            <a:hlinkClick r:id="rId5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50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44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84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2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6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Главный фасад театр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0" y="129267"/>
            <a:ext cx="1191623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Александринский театр </a:t>
            </a:r>
            <a:r>
              <a:rPr lang="ru-RU" altLang="ru-RU" sz="2400" b="1" dirty="0">
                <a:latin typeface="Arial Black" panose="020B0A04020102020204" pitchFamily="34" charset="0"/>
              </a:rPr>
              <a:t>построенный в 1834 году  зодчим </a:t>
            </a:r>
            <a:r>
              <a:rPr lang="ru-RU" alt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Карлом Ивановичем Росси</a:t>
            </a:r>
            <a:r>
              <a:rPr lang="ru-RU" altLang="ru-RU" sz="2400" b="1" dirty="0">
                <a:latin typeface="Arial Black" panose="020B0A04020102020204" pitchFamily="34" charset="0"/>
              </a:rPr>
              <a:t>. Главный фасад здания обращен на Невский проспект</a:t>
            </a:r>
          </a:p>
        </p:txBody>
      </p:sp>
      <p:pic>
        <p:nvPicPr>
          <p:cNvPr id="8" name="Picture 5" descr="Росси, Карл Иванови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18" y="3429000"/>
            <a:ext cx="1691253" cy="205497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Александринского театра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556" y="1486596"/>
            <a:ext cx="8022783" cy="509363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31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Улица зодчего Росс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57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возврат 3">
            <a:hlinkClick r:id="rId3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468256" y="187323"/>
            <a:ext cx="44486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rgbClr val="FF0000"/>
                </a:solidFill>
                <a:latin typeface="Arial Black" panose="020B0A04020102020204" pitchFamily="34" charset="0"/>
              </a:rPr>
              <a:t>Улица зодчего Росси</a:t>
            </a:r>
            <a:endParaRPr lang="ru-RU" altLang="ru-RU" sz="2400" b="1" dirty="0">
              <a:latin typeface="Arial Black" panose="020B0A04020102020204" pitchFamily="34" charset="0"/>
            </a:endParaRPr>
          </a:p>
        </p:txBody>
      </p:sp>
      <p:pic>
        <p:nvPicPr>
          <p:cNvPr id="7" name="Picture 5" descr="Росси, Карл Иванови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75" y="3559628"/>
            <a:ext cx="2242796" cy="272513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" y="187323"/>
            <a:ext cx="31205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состоит из пяти зданий, построенных по единому проекту с единым фасадом, так что создаётся впечатление, что на каждой стороне улицы — по одному зданию.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118098" y="879820"/>
            <a:ext cx="50255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её ширина равна высоте её образующих зданий (22 метра), а длина ровно в десять раз больше — 220 метров.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047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Миха́йловский дворец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5" descr="Росси, Карл Иванович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04" y="4411435"/>
            <a:ext cx="1872428" cy="227511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469017" y="143782"/>
            <a:ext cx="784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Михайловский дворец 1825 год, Карл Иванович Росси</a:t>
            </a:r>
          </a:p>
        </p:txBody>
      </p:sp>
      <p:pic>
        <p:nvPicPr>
          <p:cNvPr id="23554" name="Picture 2" descr="undefine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113" y="1513453"/>
            <a:ext cx="6303586" cy="472769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68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upload.wikimedia.org/wikipedia/commons/5/59/Hermitage_from_ins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084"/>
            <a:ext cx="12192000" cy="663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Росси, Карл Иванови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19" y="4425949"/>
            <a:ext cx="1872428" cy="227511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0" y="0"/>
            <a:ext cx="12192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Здание Главного штаба</a:t>
            </a:r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ru-RU" alt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построенного по проекту</a:t>
            </a:r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alt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Карла Ивановича Росси</a:t>
            </a:r>
          </a:p>
        </p:txBody>
      </p:sp>
      <p:sp>
        <p:nvSpPr>
          <p:cNvPr id="8" name="Управляющая кнопка: возврат 7">
            <a:hlinkClick r:id="rId4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26857" y="2699658"/>
            <a:ext cx="1944914" cy="213360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4" name="Picture 4" descr="http://rasfokus.ru/images/photos/medium/50fa7f4486c78e992bd36b069869ff5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709" y="1080407"/>
            <a:ext cx="4008392" cy="560614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89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Здание Главного штаба на Дворцовой площад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/>
          <a:stretch/>
        </p:blipFill>
        <p:spPr bwMode="auto">
          <a:xfrm>
            <a:off x="3048000" y="-79375"/>
            <a:ext cx="9144000" cy="701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800px-Angel_on_Alexander_Column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85" y="2442369"/>
            <a:ext cx="5718629" cy="428897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Скульптор ангела борис Орловский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832" y="3034280"/>
            <a:ext cx="1663033" cy="221955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77371" y="3034280"/>
            <a:ext cx="1871663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Скульптор ангела Борис Орловский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272361"/>
            <a:ext cx="1219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Александровская колонна на Дворцовой площади </a:t>
            </a:r>
            <a:r>
              <a:rPr lang="ru-RU" sz="2800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(47,5 м.)</a:t>
            </a:r>
            <a:endParaRPr lang="ru-RU" sz="2800" b="1" i="0" dirty="0">
              <a:solidFill>
                <a:srgbClr val="2021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800" b="1" i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Огюст Монферран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9" name="Picture 5" descr="220px-Avgust_de_Monpherr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434" y="1257650"/>
            <a:ext cx="1784161" cy="223020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Управляющая кнопка: возврат 9">
            <a:hlinkClick r:id="rId6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79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pro-dachnikov.com/uploads/posts/2023-01/1673051364_pro-dachnikov-com-p-sankt-peterburg-ermitazh-zimnii-dvorets-fo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Управляющая кнопка: возврат 2">
            <a:hlinkClick r:id="rId3" action="ppaction://hlinksldjump" highlightClick="1"/>
          </p:cNvPr>
          <p:cNvSpPr/>
          <p:nvPr/>
        </p:nvSpPr>
        <p:spPr>
          <a:xfrm>
            <a:off x="11416566" y="586768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89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8229600" cy="1143000"/>
          </a:xfrm>
        </p:spPr>
        <p:txBody>
          <a:bodyPr/>
          <a:lstStyle/>
          <a:p>
            <a:pPr algn="ctr"/>
            <a:r>
              <a:rPr lang="ru-RU" alt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Особенности: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36728" y="1600200"/>
            <a:ext cx="11464120" cy="4500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Господство классицизма;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Влияние Отечественной войны 1812 г.;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Сочетание европейских и национальных черт в архитектуре;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36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Разные </a:t>
            </a:r>
            <a:r>
              <a:rPr lang="ru-RU" alt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принципы застройки 2-х столиц</a:t>
            </a:r>
          </a:p>
        </p:txBody>
      </p:sp>
    </p:spTree>
    <p:extLst>
      <p:ext uri="{BB962C8B-B14F-4D97-AF65-F5344CB8AC3E}">
        <p14:creationId xmlns:p14="http://schemas.microsoft.com/office/powerpoint/2010/main" val="329271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50126" y="568586"/>
            <a:ext cx="1166883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altLang="ru-RU" sz="3200" b="1" dirty="0">
                <a:solidFill>
                  <a:srgbClr val="0000FF"/>
                </a:solidFill>
                <a:latin typeface="Arial Black" panose="020B0A04020102020204" pitchFamily="34" charset="0"/>
              </a:rPr>
              <a:t>культурно-эстетическое течение, которое ориентируется на  античное (древнегреческое и древнеримское) искусство.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50544" y="-16189"/>
            <a:ext cx="30909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Классицизм</a:t>
            </a:r>
            <a:endParaRPr lang="ru-RU" sz="32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-632" y="2470245"/>
            <a:ext cx="6256911" cy="3749291"/>
            <a:chOff x="2046411" y="2292824"/>
            <a:chExt cx="7874670" cy="4258490"/>
          </a:xfrm>
        </p:grpSpPr>
        <p:pic>
          <p:nvPicPr>
            <p:cNvPr id="1026" name="Picture 2" descr="https://uralcult.ru/files/2022y/11m/30d/novyiy_proekt_74185450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124"/>
            <a:stretch/>
          </p:blipFill>
          <p:spPr bwMode="auto">
            <a:xfrm>
              <a:off x="2289530" y="2292824"/>
              <a:ext cx="7390025" cy="421635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2046411" y="5852161"/>
              <a:ext cx="7874670" cy="6991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700" b="1" dirty="0">
                  <a:latin typeface="Arial Black" panose="020B0A04020102020204" pitchFamily="34" charset="0"/>
                  <a:cs typeface="Arial" panose="020B0604020202020204" pitchFamily="34" charset="0"/>
                </a:rPr>
                <a:t>усадьба Расторгуевых – Харитоновых Екатеринбург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063105" y="2244081"/>
            <a:ext cx="6024131" cy="4250585"/>
            <a:chOff x="6063105" y="2244081"/>
            <a:chExt cx="6024131" cy="4250585"/>
          </a:xfrm>
        </p:grpSpPr>
        <p:pic>
          <p:nvPicPr>
            <p:cNvPr id="1028" name="Picture 4" descr="https://uralcult.ru/files/2022y/11m/30d/novyiy_proekt_72185459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6911" y="2244081"/>
              <a:ext cx="5830325" cy="416451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6063105" y="5848335"/>
              <a:ext cx="602413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Канцелярия </a:t>
              </a:r>
            </a:p>
            <a:p>
              <a:pPr algn="ctr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Главного управления Уральских горных заводов</a:t>
              </a:r>
              <a:endParaRPr lang="ru-RU" sz="1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" name="Овал 11">
            <a:hlinkClick r:id="rId4" action="ppaction://hlinksldjump"/>
          </p:cNvPr>
          <p:cNvSpPr/>
          <p:nvPr/>
        </p:nvSpPr>
        <p:spPr>
          <a:xfrm>
            <a:off x="6601115" y="2478889"/>
            <a:ext cx="540977" cy="488263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3" name="Овал 12">
            <a:hlinkClick r:id="rId4" action="ppaction://hlinksldjump"/>
          </p:cNvPr>
          <p:cNvSpPr/>
          <p:nvPr/>
        </p:nvSpPr>
        <p:spPr>
          <a:xfrm>
            <a:off x="4280055" y="4750217"/>
            <a:ext cx="540977" cy="488263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4" name="Овал 13">
            <a:hlinkClick r:id="rId4" action="ppaction://hlinksldjump"/>
          </p:cNvPr>
          <p:cNvSpPr/>
          <p:nvPr/>
        </p:nvSpPr>
        <p:spPr>
          <a:xfrm>
            <a:off x="5899044" y="4184355"/>
            <a:ext cx="540977" cy="488263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5" name="Овал 14">
            <a:hlinkClick r:id="rId4" action="ppaction://hlinksldjump"/>
          </p:cNvPr>
          <p:cNvSpPr/>
          <p:nvPr/>
        </p:nvSpPr>
        <p:spPr>
          <a:xfrm>
            <a:off x="8804681" y="5517370"/>
            <a:ext cx="540977" cy="488263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761913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70496" y="0"/>
            <a:ext cx="48510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Особенности стиля: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36728" y="1600200"/>
            <a:ext cx="11464120" cy="45003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Четкость пропорций и симметрия;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Подчеркивание центра, общая гармония частей и целого;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Вход в центре оформляется в виде портика (выступающая часть здания с колоннами);</a:t>
            </a:r>
          </a:p>
          <a:p>
            <a:pPr marL="609600" indent="-609600" algn="just">
              <a:buFontTx/>
              <a:buAutoNum type="arabicPeriod"/>
            </a:pPr>
            <a:r>
              <a:rPr lang="ru-RU" altLang="ru-RU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anose="020B0A04020102020204" pitchFamily="34" charset="0"/>
              </a:rPr>
              <a:t>Колонны должны отличаться по цвету от стен (колонны белые; стены – желтые)</a:t>
            </a:r>
          </a:p>
          <a:p>
            <a:pPr marL="0" indent="0" algn="just">
              <a:buNone/>
            </a:pPr>
            <a:endParaRPr lang="ru-RU" alt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</a:endParaRPr>
          </a:p>
          <a:p>
            <a:pPr marL="609600" indent="-609600" algn="just">
              <a:buFontTx/>
              <a:buAutoNum type="arabicPeriod"/>
            </a:pPr>
            <a:endParaRPr lang="ru-RU" alt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</a:endParaRPr>
          </a:p>
          <a:p>
            <a:pPr marL="609600" indent="-609600" algn="just">
              <a:buFontTx/>
              <a:buAutoNum type="arabicPeriod"/>
            </a:pPr>
            <a:endParaRPr lang="ru-RU" alt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11259403" y="6039134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71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96e12885c435971cb30a17e45075ba3_fu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95287"/>
            <a:ext cx="4895850" cy="48958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541cba329dcbt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91188" y="395287"/>
            <a:ext cx="6377736" cy="4895850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8833" y="5483859"/>
            <a:ext cx="1911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Москва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51295" y="5483859"/>
            <a:ext cx="40575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Санкт-Петербург</a:t>
            </a:r>
            <a:endParaRPr lang="ru-RU" sz="3200" dirty="0"/>
          </a:p>
        </p:txBody>
      </p:sp>
      <p:sp>
        <p:nvSpPr>
          <p:cNvPr id="8" name="Полилиния 7"/>
          <p:cNvSpPr/>
          <p:nvPr/>
        </p:nvSpPr>
        <p:spPr>
          <a:xfrm>
            <a:off x="2214072" y="1992573"/>
            <a:ext cx="1293403" cy="1150475"/>
          </a:xfrm>
          <a:custGeom>
            <a:avLst/>
            <a:gdLst>
              <a:gd name="connsiteX0" fmla="*/ 774788 w 1293403"/>
              <a:gd name="connsiteY0" fmla="*/ 1023582 h 1150475"/>
              <a:gd name="connsiteX1" fmla="*/ 460889 w 1293403"/>
              <a:gd name="connsiteY1" fmla="*/ 1037230 h 1150475"/>
              <a:gd name="connsiteX2" fmla="*/ 419946 w 1293403"/>
              <a:gd name="connsiteY2" fmla="*/ 1050878 h 1150475"/>
              <a:gd name="connsiteX3" fmla="*/ 215229 w 1293403"/>
              <a:gd name="connsiteY3" fmla="*/ 1064526 h 1150475"/>
              <a:gd name="connsiteX4" fmla="*/ 201582 w 1293403"/>
              <a:gd name="connsiteY4" fmla="*/ 1105469 h 1150475"/>
              <a:gd name="connsiteX5" fmla="*/ 119695 w 1293403"/>
              <a:gd name="connsiteY5" fmla="*/ 1146412 h 1150475"/>
              <a:gd name="connsiteX6" fmla="*/ 10513 w 1293403"/>
              <a:gd name="connsiteY6" fmla="*/ 1132764 h 1150475"/>
              <a:gd name="connsiteX7" fmla="*/ 24161 w 1293403"/>
              <a:gd name="connsiteY7" fmla="*/ 955343 h 1150475"/>
              <a:gd name="connsiteX8" fmla="*/ 51456 w 1293403"/>
              <a:gd name="connsiteY8" fmla="*/ 873457 h 1150475"/>
              <a:gd name="connsiteX9" fmla="*/ 92400 w 1293403"/>
              <a:gd name="connsiteY9" fmla="*/ 736979 h 1150475"/>
              <a:gd name="connsiteX10" fmla="*/ 106047 w 1293403"/>
              <a:gd name="connsiteY10" fmla="*/ 696036 h 1150475"/>
              <a:gd name="connsiteX11" fmla="*/ 160638 w 1293403"/>
              <a:gd name="connsiteY11" fmla="*/ 614149 h 1150475"/>
              <a:gd name="connsiteX12" fmla="*/ 187934 w 1293403"/>
              <a:gd name="connsiteY12" fmla="*/ 573206 h 1150475"/>
              <a:gd name="connsiteX13" fmla="*/ 228877 w 1293403"/>
              <a:gd name="connsiteY13" fmla="*/ 491320 h 1150475"/>
              <a:gd name="connsiteX14" fmla="*/ 242525 w 1293403"/>
              <a:gd name="connsiteY14" fmla="*/ 450376 h 1150475"/>
              <a:gd name="connsiteX15" fmla="*/ 297116 w 1293403"/>
              <a:gd name="connsiteY15" fmla="*/ 368490 h 1150475"/>
              <a:gd name="connsiteX16" fmla="*/ 379003 w 1293403"/>
              <a:gd name="connsiteY16" fmla="*/ 313899 h 1150475"/>
              <a:gd name="connsiteX17" fmla="*/ 447241 w 1293403"/>
              <a:gd name="connsiteY17" fmla="*/ 232012 h 1150475"/>
              <a:gd name="connsiteX18" fmla="*/ 474537 w 1293403"/>
              <a:gd name="connsiteY18" fmla="*/ 191069 h 1150475"/>
              <a:gd name="connsiteX19" fmla="*/ 556424 w 1293403"/>
              <a:gd name="connsiteY19" fmla="*/ 150126 h 1150475"/>
              <a:gd name="connsiteX20" fmla="*/ 638310 w 1293403"/>
              <a:gd name="connsiteY20" fmla="*/ 95534 h 1150475"/>
              <a:gd name="connsiteX21" fmla="*/ 679253 w 1293403"/>
              <a:gd name="connsiteY21" fmla="*/ 68239 h 1150475"/>
              <a:gd name="connsiteX22" fmla="*/ 706549 w 1293403"/>
              <a:gd name="connsiteY22" fmla="*/ 27296 h 1150475"/>
              <a:gd name="connsiteX23" fmla="*/ 788435 w 1293403"/>
              <a:gd name="connsiteY23" fmla="*/ 0 h 1150475"/>
              <a:gd name="connsiteX24" fmla="*/ 856674 w 1293403"/>
              <a:gd name="connsiteY24" fmla="*/ 54591 h 1150475"/>
              <a:gd name="connsiteX25" fmla="*/ 938561 w 1293403"/>
              <a:gd name="connsiteY25" fmla="*/ 109182 h 1150475"/>
              <a:gd name="connsiteX26" fmla="*/ 993152 w 1293403"/>
              <a:gd name="connsiteY26" fmla="*/ 177421 h 1150475"/>
              <a:gd name="connsiteX27" fmla="*/ 1006800 w 1293403"/>
              <a:gd name="connsiteY27" fmla="*/ 218364 h 1150475"/>
              <a:gd name="connsiteX28" fmla="*/ 1047743 w 1293403"/>
              <a:gd name="connsiteY28" fmla="*/ 259308 h 1150475"/>
              <a:gd name="connsiteX29" fmla="*/ 1075038 w 1293403"/>
              <a:gd name="connsiteY29" fmla="*/ 300251 h 1150475"/>
              <a:gd name="connsiteX30" fmla="*/ 1115982 w 1293403"/>
              <a:gd name="connsiteY30" fmla="*/ 354842 h 1150475"/>
              <a:gd name="connsiteX31" fmla="*/ 1197868 w 1293403"/>
              <a:gd name="connsiteY31" fmla="*/ 423081 h 1150475"/>
              <a:gd name="connsiteX32" fmla="*/ 1252459 w 1293403"/>
              <a:gd name="connsiteY32" fmla="*/ 504967 h 1150475"/>
              <a:gd name="connsiteX33" fmla="*/ 1279755 w 1293403"/>
              <a:gd name="connsiteY33" fmla="*/ 545911 h 1150475"/>
              <a:gd name="connsiteX34" fmla="*/ 1293403 w 1293403"/>
              <a:gd name="connsiteY34" fmla="*/ 586854 h 1150475"/>
              <a:gd name="connsiteX35" fmla="*/ 1279755 w 1293403"/>
              <a:gd name="connsiteY35" fmla="*/ 832514 h 1150475"/>
              <a:gd name="connsiteX36" fmla="*/ 1266107 w 1293403"/>
              <a:gd name="connsiteY36" fmla="*/ 873457 h 1150475"/>
              <a:gd name="connsiteX37" fmla="*/ 1252459 w 1293403"/>
              <a:gd name="connsiteY37" fmla="*/ 1023582 h 1150475"/>
              <a:gd name="connsiteX38" fmla="*/ 1129629 w 1293403"/>
              <a:gd name="connsiteY38" fmla="*/ 1037230 h 1150475"/>
              <a:gd name="connsiteX39" fmla="*/ 911265 w 1293403"/>
              <a:gd name="connsiteY39" fmla="*/ 1023582 h 1150475"/>
              <a:gd name="connsiteX40" fmla="*/ 870322 w 1293403"/>
              <a:gd name="connsiteY40" fmla="*/ 1009934 h 1150475"/>
              <a:gd name="connsiteX41" fmla="*/ 774788 w 1293403"/>
              <a:gd name="connsiteY41" fmla="*/ 1023582 h 1150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293403" h="1150475">
                <a:moveTo>
                  <a:pt x="774788" y="1023582"/>
                </a:moveTo>
                <a:cubicBezTo>
                  <a:pt x="706549" y="1028131"/>
                  <a:pt x="565312" y="1029197"/>
                  <a:pt x="460889" y="1037230"/>
                </a:cubicBezTo>
                <a:cubicBezTo>
                  <a:pt x="446545" y="1038333"/>
                  <a:pt x="434244" y="1049289"/>
                  <a:pt x="419946" y="1050878"/>
                </a:cubicBezTo>
                <a:cubicBezTo>
                  <a:pt x="351974" y="1058431"/>
                  <a:pt x="283468" y="1059977"/>
                  <a:pt x="215229" y="1064526"/>
                </a:cubicBezTo>
                <a:cubicBezTo>
                  <a:pt x="210680" y="1078174"/>
                  <a:pt x="210569" y="1094236"/>
                  <a:pt x="201582" y="1105469"/>
                </a:cubicBezTo>
                <a:cubicBezTo>
                  <a:pt x="182342" y="1129519"/>
                  <a:pt x="146665" y="1137422"/>
                  <a:pt x="119695" y="1146412"/>
                </a:cubicBezTo>
                <a:cubicBezTo>
                  <a:pt x="83301" y="1141863"/>
                  <a:pt x="26915" y="1165569"/>
                  <a:pt x="10513" y="1132764"/>
                </a:cubicBezTo>
                <a:cubicBezTo>
                  <a:pt x="-16013" y="1079711"/>
                  <a:pt x="14910" y="1013932"/>
                  <a:pt x="24161" y="955343"/>
                </a:cubicBezTo>
                <a:cubicBezTo>
                  <a:pt x="28648" y="926923"/>
                  <a:pt x="44478" y="901370"/>
                  <a:pt x="51456" y="873457"/>
                </a:cubicBezTo>
                <a:cubicBezTo>
                  <a:pt x="72084" y="790948"/>
                  <a:pt x="59170" y="836669"/>
                  <a:pt x="92400" y="736979"/>
                </a:cubicBezTo>
                <a:cubicBezTo>
                  <a:pt x="96949" y="723331"/>
                  <a:pt x="98067" y="708006"/>
                  <a:pt x="106047" y="696036"/>
                </a:cubicBezTo>
                <a:lnTo>
                  <a:pt x="160638" y="614149"/>
                </a:lnTo>
                <a:cubicBezTo>
                  <a:pt x="169737" y="600501"/>
                  <a:pt x="182747" y="588767"/>
                  <a:pt x="187934" y="573206"/>
                </a:cubicBezTo>
                <a:cubicBezTo>
                  <a:pt x="222240" y="470291"/>
                  <a:pt x="175963" y="597150"/>
                  <a:pt x="228877" y="491320"/>
                </a:cubicBezTo>
                <a:cubicBezTo>
                  <a:pt x="235311" y="478453"/>
                  <a:pt x="235538" y="462952"/>
                  <a:pt x="242525" y="450376"/>
                </a:cubicBezTo>
                <a:cubicBezTo>
                  <a:pt x="258457" y="421699"/>
                  <a:pt x="269821" y="386687"/>
                  <a:pt x="297116" y="368490"/>
                </a:cubicBezTo>
                <a:lnTo>
                  <a:pt x="379003" y="313899"/>
                </a:lnTo>
                <a:cubicBezTo>
                  <a:pt x="446764" y="212254"/>
                  <a:pt x="359682" y="337082"/>
                  <a:pt x="447241" y="232012"/>
                </a:cubicBezTo>
                <a:cubicBezTo>
                  <a:pt x="457742" y="219411"/>
                  <a:pt x="462939" y="202667"/>
                  <a:pt x="474537" y="191069"/>
                </a:cubicBezTo>
                <a:cubicBezTo>
                  <a:pt x="500996" y="164610"/>
                  <a:pt x="523121" y="161226"/>
                  <a:pt x="556424" y="150126"/>
                </a:cubicBezTo>
                <a:lnTo>
                  <a:pt x="638310" y="95534"/>
                </a:lnTo>
                <a:lnTo>
                  <a:pt x="679253" y="68239"/>
                </a:lnTo>
                <a:cubicBezTo>
                  <a:pt x="688352" y="54591"/>
                  <a:pt x="692640" y="35989"/>
                  <a:pt x="706549" y="27296"/>
                </a:cubicBezTo>
                <a:cubicBezTo>
                  <a:pt x="730947" y="12047"/>
                  <a:pt x="788435" y="0"/>
                  <a:pt x="788435" y="0"/>
                </a:cubicBezTo>
                <a:cubicBezTo>
                  <a:pt x="880640" y="30735"/>
                  <a:pt x="780696" y="-11890"/>
                  <a:pt x="856674" y="54591"/>
                </a:cubicBezTo>
                <a:cubicBezTo>
                  <a:pt x="881362" y="76193"/>
                  <a:pt x="938561" y="109182"/>
                  <a:pt x="938561" y="109182"/>
                </a:cubicBezTo>
                <a:cubicBezTo>
                  <a:pt x="972865" y="212095"/>
                  <a:pt x="922601" y="89234"/>
                  <a:pt x="993152" y="177421"/>
                </a:cubicBezTo>
                <a:cubicBezTo>
                  <a:pt x="1002139" y="188654"/>
                  <a:pt x="998820" y="206394"/>
                  <a:pt x="1006800" y="218364"/>
                </a:cubicBezTo>
                <a:cubicBezTo>
                  <a:pt x="1017506" y="234423"/>
                  <a:pt x="1035387" y="244480"/>
                  <a:pt x="1047743" y="259308"/>
                </a:cubicBezTo>
                <a:cubicBezTo>
                  <a:pt x="1058243" y="271909"/>
                  <a:pt x="1065504" y="286904"/>
                  <a:pt x="1075038" y="300251"/>
                </a:cubicBezTo>
                <a:cubicBezTo>
                  <a:pt x="1088259" y="318760"/>
                  <a:pt x="1101179" y="337572"/>
                  <a:pt x="1115982" y="354842"/>
                </a:cubicBezTo>
                <a:cubicBezTo>
                  <a:pt x="1151010" y="395707"/>
                  <a:pt x="1155750" y="395002"/>
                  <a:pt x="1197868" y="423081"/>
                </a:cubicBezTo>
                <a:lnTo>
                  <a:pt x="1252459" y="504967"/>
                </a:lnTo>
                <a:cubicBezTo>
                  <a:pt x="1261558" y="518615"/>
                  <a:pt x="1274568" y="530350"/>
                  <a:pt x="1279755" y="545911"/>
                </a:cubicBezTo>
                <a:lnTo>
                  <a:pt x="1293403" y="586854"/>
                </a:lnTo>
                <a:cubicBezTo>
                  <a:pt x="1288854" y="668741"/>
                  <a:pt x="1287531" y="750871"/>
                  <a:pt x="1279755" y="832514"/>
                </a:cubicBezTo>
                <a:cubicBezTo>
                  <a:pt x="1278391" y="846835"/>
                  <a:pt x="1268142" y="859216"/>
                  <a:pt x="1266107" y="873457"/>
                </a:cubicBezTo>
                <a:cubicBezTo>
                  <a:pt x="1259001" y="923200"/>
                  <a:pt x="1284627" y="984980"/>
                  <a:pt x="1252459" y="1023582"/>
                </a:cubicBezTo>
                <a:cubicBezTo>
                  <a:pt x="1226086" y="1055229"/>
                  <a:pt x="1170572" y="1032681"/>
                  <a:pt x="1129629" y="1037230"/>
                </a:cubicBezTo>
                <a:cubicBezTo>
                  <a:pt x="1056841" y="1032681"/>
                  <a:pt x="983794" y="1031217"/>
                  <a:pt x="911265" y="1023582"/>
                </a:cubicBezTo>
                <a:cubicBezTo>
                  <a:pt x="896958" y="1022076"/>
                  <a:pt x="884278" y="1013423"/>
                  <a:pt x="870322" y="1009934"/>
                </a:cubicBezTo>
                <a:cubicBezTo>
                  <a:pt x="847818" y="1004308"/>
                  <a:pt x="843027" y="1019033"/>
                  <a:pt x="774788" y="1023582"/>
                </a:cubicBezTo>
                <a:close/>
              </a:path>
            </a:pathLst>
          </a:cu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20123988">
            <a:off x="8689493" y="2567043"/>
            <a:ext cx="668740" cy="37944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25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96e12885c435971cb30a17e45075ba3_fu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444" y="204218"/>
            <a:ext cx="2583123" cy="258312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31538" y="2844225"/>
            <a:ext cx="1911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Москва</a:t>
            </a:r>
            <a:endParaRPr lang="ru-RU" sz="3200" dirty="0"/>
          </a:p>
        </p:txBody>
      </p:sp>
      <p:pic>
        <p:nvPicPr>
          <p:cNvPr id="6" name="Picture 6" descr="541cba329dcbt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20167" y="247404"/>
            <a:ext cx="3252470" cy="249674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417641" y="2844224"/>
            <a:ext cx="40575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dirty="0">
                <a:solidFill>
                  <a:srgbClr val="FF0000"/>
                </a:solidFill>
                <a:latin typeface="Arial Black" panose="020B0A04020102020204" pitchFamily="34" charset="0"/>
              </a:rPr>
              <a:t>Санкт-Петербург</a:t>
            </a:r>
            <a:endParaRPr lang="ru-RU" sz="3200" dirty="0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72954" y="3663305"/>
            <a:ext cx="555464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Восточная система строительства города  - радиальные кольца с площадью в центре</a:t>
            </a: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7072686" y="3663305"/>
            <a:ext cx="474743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anose="03010101010201010101" pitchFamily="66" charset="0"/>
              </a:rPr>
              <a:t>Европейская  система– строить города по линейному плану:  от центра к  окраинам</a:t>
            </a:r>
          </a:p>
        </p:txBody>
      </p:sp>
    </p:spTree>
    <p:extLst>
      <p:ext uri="{BB962C8B-B14F-4D97-AF65-F5344CB8AC3E}">
        <p14:creationId xmlns:p14="http://schemas.microsoft.com/office/powerpoint/2010/main" val="7121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walkroutemap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171" y="130342"/>
            <a:ext cx="6727658" cy="672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47332" y="0"/>
            <a:ext cx="76973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anose="020B0A04020102020204" pitchFamily="34" charset="0"/>
              </a:rPr>
              <a:t>Архитектура Санкт-Петербурга</a:t>
            </a:r>
            <a:endParaRPr lang="ru-RU" sz="32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7144040" y="2593190"/>
            <a:ext cx="499773" cy="478624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+mj-lt"/>
              </a:rPr>
              <a:t>1</a:t>
            </a:r>
          </a:p>
        </p:txBody>
      </p:sp>
      <p:sp>
        <p:nvSpPr>
          <p:cNvPr id="7" name="Овал 6">
            <a:hlinkClick r:id="rId4" action="ppaction://hlinksldjump"/>
          </p:cNvPr>
          <p:cNvSpPr/>
          <p:nvPr/>
        </p:nvSpPr>
        <p:spPr>
          <a:xfrm>
            <a:off x="4989969" y="2837321"/>
            <a:ext cx="496432" cy="434518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+mj-lt"/>
              </a:rPr>
              <a:t>2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63774" y="404813"/>
            <a:ext cx="118872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altLang="ru-RU" sz="2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Принципиальное значение имело возведение здания Биржи на стрелке Васильевского острова. Именно это здание должно было объединить ансамбли, сложившиеся вокруг самого широкого участка русла Невы.</a:t>
            </a:r>
          </a:p>
        </p:txBody>
      </p:sp>
      <p:sp>
        <p:nvSpPr>
          <p:cNvPr id="10" name="Овал 9">
            <a:hlinkClick r:id="rId5" action="ppaction://hlinksldjump"/>
          </p:cNvPr>
          <p:cNvSpPr/>
          <p:nvPr/>
        </p:nvSpPr>
        <p:spPr>
          <a:xfrm>
            <a:off x="5704760" y="1521678"/>
            <a:ext cx="455001" cy="404813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+mj-lt"/>
              </a:rPr>
              <a:t>3</a:t>
            </a:r>
          </a:p>
        </p:txBody>
      </p:sp>
      <p:sp>
        <p:nvSpPr>
          <p:cNvPr id="11" name="Овал 10">
            <a:hlinkClick r:id="rId6" action="ppaction://hlinksldjump"/>
          </p:cNvPr>
          <p:cNvSpPr/>
          <p:nvPr/>
        </p:nvSpPr>
        <p:spPr>
          <a:xfrm>
            <a:off x="6457950" y="2277393"/>
            <a:ext cx="528637" cy="422945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+mj-lt"/>
              </a:rPr>
              <a:t>4</a:t>
            </a:r>
          </a:p>
        </p:txBody>
      </p:sp>
      <p:sp>
        <p:nvSpPr>
          <p:cNvPr id="12" name="Овал 11">
            <a:hlinkClick r:id="rId7" action="ppaction://hlinksldjump"/>
          </p:cNvPr>
          <p:cNvSpPr/>
          <p:nvPr/>
        </p:nvSpPr>
        <p:spPr>
          <a:xfrm>
            <a:off x="3177133" y="3006055"/>
            <a:ext cx="426679" cy="422945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+mj-lt"/>
              </a:rPr>
              <a:t>5</a:t>
            </a:r>
          </a:p>
        </p:txBody>
      </p:sp>
      <p:sp>
        <p:nvSpPr>
          <p:cNvPr id="13" name="Овал 12">
            <a:hlinkClick r:id="rId8" action="ppaction://hlinksldjump"/>
          </p:cNvPr>
          <p:cNvSpPr/>
          <p:nvPr/>
        </p:nvSpPr>
        <p:spPr>
          <a:xfrm>
            <a:off x="3948512" y="3429000"/>
            <a:ext cx="398405" cy="36288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+mj-lt"/>
              </a:rPr>
              <a:t>6</a:t>
            </a:r>
          </a:p>
        </p:txBody>
      </p:sp>
      <p:sp>
        <p:nvSpPr>
          <p:cNvPr id="14" name="Овал 13">
            <a:hlinkClick r:id="rId8" action="ppaction://hlinksldjump"/>
          </p:cNvPr>
          <p:cNvSpPr/>
          <p:nvPr/>
        </p:nvSpPr>
        <p:spPr>
          <a:xfrm>
            <a:off x="3404609" y="4059701"/>
            <a:ext cx="398405" cy="36288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+mj-lt"/>
              </a:rPr>
              <a:t>7</a:t>
            </a:r>
          </a:p>
        </p:txBody>
      </p:sp>
      <p:sp>
        <p:nvSpPr>
          <p:cNvPr id="15" name="Овал 14">
            <a:hlinkClick r:id="rId9" action="ppaction://hlinksldjump"/>
          </p:cNvPr>
          <p:cNvSpPr/>
          <p:nvPr/>
        </p:nvSpPr>
        <p:spPr>
          <a:xfrm>
            <a:off x="5087996" y="5352488"/>
            <a:ext cx="398405" cy="36288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latin typeface="+mj-lt"/>
              </a:rPr>
              <a:t>8</a:t>
            </a:r>
          </a:p>
        </p:txBody>
      </p:sp>
      <p:sp>
        <p:nvSpPr>
          <p:cNvPr id="16" name="Овал 15">
            <a:hlinkClick r:id="rId10" action="ppaction://hlinksldjump"/>
          </p:cNvPr>
          <p:cNvSpPr/>
          <p:nvPr/>
        </p:nvSpPr>
        <p:spPr>
          <a:xfrm>
            <a:off x="7720896" y="6364280"/>
            <a:ext cx="398405" cy="36288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9</a:t>
            </a:r>
          </a:p>
        </p:txBody>
      </p:sp>
      <p:sp>
        <p:nvSpPr>
          <p:cNvPr id="17" name="Овал 16">
            <a:hlinkClick r:id="rId10" action="ppaction://hlinksldjump"/>
          </p:cNvPr>
          <p:cNvSpPr/>
          <p:nvPr/>
        </p:nvSpPr>
        <p:spPr>
          <a:xfrm>
            <a:off x="6589487" y="6241142"/>
            <a:ext cx="554553" cy="486019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10</a:t>
            </a:r>
          </a:p>
        </p:txBody>
      </p:sp>
      <p:sp>
        <p:nvSpPr>
          <p:cNvPr id="18" name="Овал 17">
            <a:hlinkClick r:id="rId11" action="ppaction://hlinksldjump"/>
          </p:cNvPr>
          <p:cNvSpPr/>
          <p:nvPr/>
        </p:nvSpPr>
        <p:spPr>
          <a:xfrm>
            <a:off x="5377707" y="6244887"/>
            <a:ext cx="554553" cy="486019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11</a:t>
            </a:r>
          </a:p>
        </p:txBody>
      </p:sp>
      <p:sp>
        <p:nvSpPr>
          <p:cNvPr id="19" name="Овал 18">
            <a:hlinkClick r:id="rId12" action="ppaction://hlinksldjump"/>
          </p:cNvPr>
          <p:cNvSpPr/>
          <p:nvPr/>
        </p:nvSpPr>
        <p:spPr>
          <a:xfrm>
            <a:off x="6839373" y="4227730"/>
            <a:ext cx="554553" cy="486019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12</a:t>
            </a:r>
          </a:p>
        </p:txBody>
      </p:sp>
      <p:sp>
        <p:nvSpPr>
          <p:cNvPr id="20" name="Овал 19">
            <a:hlinkClick r:id="rId13" action="ppaction://hlinksldjump"/>
          </p:cNvPr>
          <p:cNvSpPr/>
          <p:nvPr/>
        </p:nvSpPr>
        <p:spPr>
          <a:xfrm>
            <a:off x="5906408" y="4059701"/>
            <a:ext cx="554553" cy="486019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13</a:t>
            </a:r>
          </a:p>
        </p:txBody>
      </p:sp>
      <p:sp>
        <p:nvSpPr>
          <p:cNvPr id="21" name="Овал 20">
            <a:hlinkClick r:id="rId14" action="ppaction://hlinksldjump"/>
          </p:cNvPr>
          <p:cNvSpPr/>
          <p:nvPr/>
        </p:nvSpPr>
        <p:spPr>
          <a:xfrm>
            <a:off x="5144292" y="3589672"/>
            <a:ext cx="554553" cy="486019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14</a:t>
            </a:r>
          </a:p>
        </p:txBody>
      </p:sp>
      <p:sp>
        <p:nvSpPr>
          <p:cNvPr id="22" name="Овал 21">
            <a:hlinkClick r:id="rId15" action="ppaction://hlinksldjump"/>
          </p:cNvPr>
          <p:cNvSpPr/>
          <p:nvPr/>
        </p:nvSpPr>
        <p:spPr>
          <a:xfrm>
            <a:off x="6007294" y="2905563"/>
            <a:ext cx="554553" cy="486019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72535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9" grpId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static.tildacdn.com/tild6461-3433-4961-b432-616662386532/AdobeStock_15990850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7" t="11528"/>
          <a:stretch/>
        </p:blipFill>
        <p:spPr bwMode="auto">
          <a:xfrm>
            <a:off x="-1" y="0"/>
            <a:ext cx="12192001" cy="682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Управляющая кнопка: возврат 4">
            <a:hlinkClick r:id="rId3" action="ppaction://hlinksldjump" highlightClick="1"/>
          </p:cNvPr>
          <p:cNvSpPr/>
          <p:nvPr/>
        </p:nvSpPr>
        <p:spPr>
          <a:xfrm>
            <a:off x="11341289" y="5948660"/>
            <a:ext cx="641445" cy="818866"/>
          </a:xfrm>
          <a:prstGeom prst="actionButtonReturn">
            <a:avLst/>
          </a:prstGeom>
          <a:solidFill>
            <a:srgbClr val="0000CC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 descr="https://konkurs.trip2rus.ru/sites/default/files/field/images/foto/_dsc7859-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05" y="122830"/>
            <a:ext cx="4331324" cy="289332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06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672</Words>
  <Application>Microsoft Office PowerPoint</Application>
  <PresentationFormat>Широкоэкранный</PresentationFormat>
  <Paragraphs>83</Paragraphs>
  <Slides>27</Slides>
  <Notes>0</Notes>
  <HiddenSlides>19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Arial Black</vt:lpstr>
      <vt:lpstr>Calibri</vt:lpstr>
      <vt:lpstr>Calibri Light</vt:lpstr>
      <vt:lpstr>Monotype Corsiva</vt:lpstr>
      <vt:lpstr>Тема Office</vt:lpstr>
      <vt:lpstr>Русская архитектура I половины XIX века</vt:lpstr>
      <vt:lpstr>ПЛАН УРОКА</vt:lpstr>
      <vt:lpstr>Особенности: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Русская архитектура I половины XIX века</dc:title>
  <dc:creator>Константин</dc:creator>
  <cp:lastModifiedBy>Пользователь</cp:lastModifiedBy>
  <cp:revision>48</cp:revision>
  <cp:lastPrinted>2023-03-08T18:47:57Z</cp:lastPrinted>
  <dcterms:created xsi:type="dcterms:W3CDTF">2023-03-08T18:22:16Z</dcterms:created>
  <dcterms:modified xsi:type="dcterms:W3CDTF">2023-03-09T07:46:31Z</dcterms:modified>
</cp:coreProperties>
</file>