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3" r:id="rId10"/>
    <p:sldId id="266" r:id="rId11"/>
    <p:sldId id="267" r:id="rId12"/>
    <p:sldId id="262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9" d="100"/>
          <a:sy n="69" d="100"/>
        </p:scale>
        <p:origin x="2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DF68F-47C8-4F78-92B5-68FAC7DC55FE}" type="datetimeFigureOut">
              <a:rPr lang="ru-RU" smtClean="0"/>
              <a:t>14.04.2022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415C1-8606-4C20-B56F-889D5781F3D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393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9CFE65-205A-4091-B4BD-C3FAB5E0C7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5FC152B-79DA-40ED-B311-7104B56DB3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C986190-6BF7-40E3-8832-482A7B1C6C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42935-D7B8-4C4B-BD41-14EC381F08DC}" type="datetime1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12360D-E8A6-4083-9DAD-873031AA1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F0F4510-E580-4BEC-9B76-096D899B4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779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100FC9-3BEC-48F8-B92F-4FE34F1D7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84BB739-5875-4238-B515-1D73D2A181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B8A22-555C-4CF1-99C9-9910F431E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CA192-C7DF-43E8-8F0D-797C08337889}" type="datetime1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C15D09-B66E-48F7-838B-95065CA31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8E4C9C-1E27-4BD6-85BA-EC4E652D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69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43CD4FE-1B2B-4D65-826E-C1B42D2BB5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249257B-6771-49C3-BF66-59A14C7BEF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D078E06-6C2C-4A69-92A5-83ECE2C3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4F6D-78EE-4658-A94C-28DF6A6CD8D2}" type="datetime1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553677-9E79-4742-8725-178F28130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935CEF-7849-4924-9F8C-241645CB2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387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52E70-7799-40F1-8115-D579C2DB8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4AAE8F-C9BD-42A8-AD5E-FEEE72B433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86DE73-D3D5-4A72-A369-063F349BA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A0481-B6E3-44DD-B01A-9CA6257DCBDB}" type="datetime1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5B7CD93-7F8E-40BC-804C-BA9052D82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242D4D-E221-453B-AC34-89ECF33F5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53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02BBB-66FC-425F-B486-0B860A6E9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C7D637-AD78-4E4B-AB9A-0BE95384F2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6E9D35-CB55-45B3-AE26-C5946A997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88DE-D948-449B-A17C-1412BAB58CC0}" type="datetime1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F889CE-AC18-45F1-BD2E-DC9E673B3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3BCE3A8-A0D9-4FA1-8BEA-6C3FBB9BF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91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5C9374-BC47-41F2-A766-13A75B7C7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3BA785-4DC5-49DC-A664-8D0079E976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424A590-A78B-45A1-BB80-FB369CF2A5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F5688FD-DDB2-4720-912A-8E0552BBF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5DCDB-0CA6-48F0-AD7D-427FCEEE97EB}" type="datetime1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AF39131-C8DA-49E7-BB9F-D3CCE3500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578F15-D1EA-43EC-983C-CF2B35435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502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81705-86B0-4773-8284-1A9254B4A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D733510-E1EB-41C7-AC4F-884DA3B756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5AA28E5-832C-4CBC-ABD1-313887BE1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96A3292-C983-431B-8BF2-6BDBFD6B7A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B700CB7-61B1-43CB-9D39-9B4184EE70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08657D8-B89E-40E3-BE79-73FDBE619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CD980-1589-4E1D-9CD7-528AB57636B9}" type="datetime1">
              <a:rPr lang="ru-RU" smtClean="0"/>
              <a:t>14.04.2022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8F6F8C7-10B3-4370-A349-182152C13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FB57C96-7B17-49E6-83C5-4206FC82E6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75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7D3DF6-4584-4273-A07D-BDBF8DA72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F9B99F9-B0DF-46F1-9478-7444C5E92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AD099-82E4-4B77-ACDD-0F46B6C353C4}" type="datetime1">
              <a:rPr lang="ru-RU" smtClean="0"/>
              <a:t>14.04.2022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8DFBE96-C445-426E-B3ED-56C39B4A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4485BDA-DA45-41B7-853F-25AE291EC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313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380EC66-0F12-4744-93C5-1DBE943E1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488D-C957-439A-95FF-A167D56692E1}" type="datetime1">
              <a:rPr lang="ru-RU" smtClean="0"/>
              <a:t>14.04.2022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F2D0065-12B4-458C-B22E-303537AC9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EA035DD-7184-40B2-9FA2-0B1F5836A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654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C4774-558D-476D-ACA6-D4BF0CF02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0B506A-8BDF-4F9C-95DD-A0820D6F8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EC05ADC-36C8-4383-888B-67E4335723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B96550A-3DD8-43DA-9B1E-B2C13E8A6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12640-151A-4AC6-B4A3-2AD4971B88C7}" type="datetime1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7EBEB44-49E4-433E-90BC-A8F613171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73E131-5C6A-4A10-89B4-09C535F91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317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567D1F-2DA6-42B7-9224-289981738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6D4BDA5-7811-412F-AD5E-5CC5D6B531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C33B0A1-E49D-4AC6-BFAD-01E396A413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36203CB-FCD7-407C-B988-656DD03E0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F3ED7-2DE2-4DD0-8A7C-6CB31E642844}" type="datetime1">
              <a:rPr lang="ru-RU" smtClean="0"/>
              <a:t>14.04.2022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0BE8CC3-BC57-4585-AA06-23614A6E7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78D741F-09EB-4A69-B6B3-C84C3FA09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01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0591CF-D9FC-4B9A-BE80-2D80E190A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2F9D537-771C-46C7-AEAD-081843FE2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F20F40-2B04-4C1F-B28A-D9653A7EF3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AE436-C0BB-4C0F-9560-7FB9186D2602}" type="datetime1">
              <a:rPr lang="ru-RU" smtClean="0"/>
              <a:t>14.04.2022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961013-1F68-4322-BD4A-052E200593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BBE5DE7-DB75-426B-839D-0FB71A3590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ACF25-3C70-447B-815D-44F174600D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91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s://ru.wikipedia.org/wiki/%D0%90%D0%B1%D0%B4%D1%83%D0%BB-%D0%A5%D0%B0%D0%BC%D0%B8%D0%B4_II" TargetMode="External"/><Relationship Id="rId7" Type="http://schemas.openxmlformats.org/officeDocument/2006/relationships/image" Target="../media/image11.tm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17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Освободительный поход на Царьград. Плевна и Адрианополь. Часть II">
            <a:extLst>
              <a:ext uri="{FF2B5EF4-FFF2-40B4-BE49-F238E27FC236}">
                <a16:creationId xmlns:a16="http://schemas.microsoft.com/office/drawing/2014/main" id="{F9AB270B-D91B-47CD-BE03-E6E6F918D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t="4480" r="2497" b="5737"/>
          <a:stretch/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3F0D0D-5EAA-478E-8935-3433F57AA7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00" y="1522637"/>
            <a:ext cx="9448800" cy="2492772"/>
          </a:xfrm>
        </p:spPr>
        <p:txBody>
          <a:bodyPr/>
          <a:lstStyle/>
          <a:p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Impact" panose="020B0806030902050204" pitchFamily="34" charset="0"/>
              </a:rPr>
              <a:t>Русско-турецкая война 1877-1878 гг.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C6B9AA8-A669-431C-B7F3-05ABDEC262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" y="5086282"/>
            <a:ext cx="5304182" cy="177171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Impact" panose="020B0806030902050204" pitchFamily="34" charset="0"/>
              </a:rPr>
              <a:t>Подготовил:</a:t>
            </a:r>
          </a:p>
          <a:p>
            <a:pPr algn="l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Impact" panose="020B0806030902050204" pitchFamily="34" charset="0"/>
              </a:rPr>
              <a:t>Симонов К.В. учитель истории</a:t>
            </a:r>
          </a:p>
          <a:p>
            <a:pPr algn="l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Impact" panose="020B0806030902050204" pitchFamily="34" charset="0"/>
              </a:rPr>
              <a:t>МБОУ СОШ №11 г. Первоуральск</a:t>
            </a:r>
          </a:p>
          <a:p>
            <a:pPr algn="l"/>
            <a:r>
              <a:rPr lang="en-US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Impact" panose="020B0806030902050204" pitchFamily="34" charset="0"/>
              </a:rPr>
              <a:t>I  </a:t>
            </a:r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Impact" panose="020B0806030902050204" pitchFamily="34" charset="0"/>
              </a:rPr>
              <a:t>квалификационная категория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3C9BA6-D297-4308-A014-EBEDCD8DDF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2095" y="54199"/>
            <a:ext cx="2743200" cy="518207"/>
          </a:xfrm>
        </p:spPr>
        <p:txBody>
          <a:bodyPr/>
          <a:lstStyle/>
          <a:p>
            <a:pPr algn="ctr"/>
            <a:fld id="{DD2982B7-0F21-49B3-AA66-89280AC68C88}" type="datetime1">
              <a:rPr lang="ru-RU" sz="3200" b="1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14.04.2022</a:t>
            </a:fld>
            <a:endParaRPr lang="ru-RU" sz="3200" b="1" dirty="0">
              <a:ln>
                <a:solidFill>
                  <a:schemeClr val="tx1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44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/>
          <a:srcRect l="12731" t="15058" r="35412" b="17519"/>
          <a:stretch/>
        </p:blipFill>
        <p:spPr>
          <a:xfrm>
            <a:off x="51310" y="110836"/>
            <a:ext cx="6151419" cy="449672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194" name="Picture 2" descr="https://dl.dropboxusercontent.com/s/7fszr6ya6swcc8t/37.jpg?dl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422" y="1272528"/>
            <a:ext cx="5740162" cy="333503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304800" y="4979568"/>
            <a:ext cx="11596255" cy="15736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Затруднительное снабжение армии продовольствием и боеприпасами из-за метелей и буранов. Число обмороженных в день доходило до 400 человек (сентябрь-декабрь 1877 г. потери 9500 человек). Осада начатая 9 августа снята 27 декабря 1877 г. 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3876755" y="55418"/>
            <a:ext cx="5045572" cy="6727429"/>
            <a:chOff x="3876755" y="55418"/>
            <a:chExt cx="5045572" cy="6727429"/>
          </a:xfrm>
        </p:grpSpPr>
        <p:pic>
          <p:nvPicPr>
            <p:cNvPr id="8196" name="Picture 4" descr="Панихида и воинские почести героев Обороны Шипки 23 августа 2008 г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6755" y="55418"/>
              <a:ext cx="5045572" cy="672742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4572000" y="110836"/>
              <a:ext cx="351905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Памятник Свободы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Шипка, Болгария</a:t>
              </a:r>
              <a:endPara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608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A0481-B6E3-44DD-B01A-9CA6257DCBDB}" type="datetime1">
              <a:rPr lang="ru-RU" smtClean="0"/>
              <a:t>15.04.2022</a:t>
            </a:fld>
            <a:endParaRPr lang="ru-RU"/>
          </a:p>
        </p:txBody>
      </p:sp>
      <p:pic>
        <p:nvPicPr>
          <p:cNvPr id="5" name="Picture 2" descr="https://i.ytimg.com/vi/d2lYX3t74GA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1" t="24917" r="6818" b="5611"/>
          <a:stretch/>
        </p:blipFill>
        <p:spPr bwMode="auto">
          <a:xfrm>
            <a:off x="241155" y="71788"/>
            <a:ext cx="8129586" cy="664968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3682720" y="3671408"/>
            <a:ext cx="2360449" cy="1032426"/>
            <a:chOff x="3682720" y="3671408"/>
            <a:chExt cx="2360449" cy="1032426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627418" y="4297495"/>
              <a:ext cx="1115290" cy="406339"/>
              <a:chOff x="4668982" y="4322618"/>
              <a:chExt cx="1115290" cy="406339"/>
            </a:xfrm>
          </p:grpSpPr>
          <p:sp>
            <p:nvSpPr>
              <p:cNvPr id="6" name="Овал 5"/>
              <p:cNvSpPr/>
              <p:nvPr/>
            </p:nvSpPr>
            <p:spPr>
              <a:xfrm>
                <a:off x="4668982" y="4322618"/>
                <a:ext cx="235527" cy="221673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786745" y="4359625"/>
                <a:ext cx="9975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София </a:t>
                </a:r>
                <a:endPara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Заголовок 1">
              <a:extLst>
                <a:ext uri="{FF2B5EF4-FFF2-40B4-BE49-F238E27FC236}">
                  <a16:creationId xmlns:a16="http://schemas.microsoft.com/office/drawing/2014/main" id="{DF9E24FF-7E47-4A88-B5B8-6156E75AF874}"/>
                </a:ext>
              </a:extLst>
            </p:cNvPr>
            <p:cNvSpPr txBox="1">
              <a:spLocks/>
            </p:cNvSpPr>
            <p:nvPr/>
          </p:nvSpPr>
          <p:spPr>
            <a:xfrm>
              <a:off x="3682720" y="3671408"/>
              <a:ext cx="2360449" cy="78547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sz="3200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Impact" panose="020B0806030902050204" pitchFamily="34" charset="0"/>
                </a:rPr>
                <a:t>23 декабря</a:t>
              </a:r>
            </a:p>
          </p:txBody>
        </p:sp>
      </p:grpSp>
      <p:pic>
        <p:nvPicPr>
          <p:cNvPr id="12" name="Picture 2" descr="https://pp.userapi.com/c845520/v845520894/b3047/5snFU02wXjQ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169" y="309901"/>
            <a:ext cx="5989271" cy="398759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олилиния 12"/>
          <p:cNvSpPr/>
          <p:nvPr/>
        </p:nvSpPr>
        <p:spPr>
          <a:xfrm>
            <a:off x="5306291" y="4294909"/>
            <a:ext cx="997527" cy="478584"/>
          </a:xfrm>
          <a:custGeom>
            <a:avLst/>
            <a:gdLst>
              <a:gd name="connsiteX0" fmla="*/ 0 w 1094509"/>
              <a:gd name="connsiteY0" fmla="*/ 0 h 568438"/>
              <a:gd name="connsiteX1" fmla="*/ 41564 w 1094509"/>
              <a:gd name="connsiteY1" fmla="*/ 69273 h 568438"/>
              <a:gd name="connsiteX2" fmla="*/ 83127 w 1094509"/>
              <a:gd name="connsiteY2" fmla="*/ 83127 h 568438"/>
              <a:gd name="connsiteX3" fmla="*/ 124691 w 1094509"/>
              <a:gd name="connsiteY3" fmla="*/ 110836 h 568438"/>
              <a:gd name="connsiteX4" fmla="*/ 152400 w 1094509"/>
              <a:gd name="connsiteY4" fmla="*/ 138546 h 568438"/>
              <a:gd name="connsiteX5" fmla="*/ 235527 w 1094509"/>
              <a:gd name="connsiteY5" fmla="*/ 166255 h 568438"/>
              <a:gd name="connsiteX6" fmla="*/ 360218 w 1094509"/>
              <a:gd name="connsiteY6" fmla="*/ 221673 h 568438"/>
              <a:gd name="connsiteX7" fmla="*/ 484909 w 1094509"/>
              <a:gd name="connsiteY7" fmla="*/ 263236 h 568438"/>
              <a:gd name="connsiteX8" fmla="*/ 526473 w 1094509"/>
              <a:gd name="connsiteY8" fmla="*/ 277091 h 568438"/>
              <a:gd name="connsiteX9" fmla="*/ 651164 w 1094509"/>
              <a:gd name="connsiteY9" fmla="*/ 360218 h 568438"/>
              <a:gd name="connsiteX10" fmla="*/ 692727 w 1094509"/>
              <a:gd name="connsiteY10" fmla="*/ 387927 h 568438"/>
              <a:gd name="connsiteX11" fmla="*/ 775854 w 1094509"/>
              <a:gd name="connsiteY11" fmla="*/ 415636 h 568438"/>
              <a:gd name="connsiteX12" fmla="*/ 886691 w 1094509"/>
              <a:gd name="connsiteY12" fmla="*/ 498764 h 568438"/>
              <a:gd name="connsiteX13" fmla="*/ 928254 w 1094509"/>
              <a:gd name="connsiteY13" fmla="*/ 526473 h 568438"/>
              <a:gd name="connsiteX14" fmla="*/ 983673 w 1094509"/>
              <a:gd name="connsiteY14" fmla="*/ 540327 h 568438"/>
              <a:gd name="connsiteX15" fmla="*/ 1080654 w 1094509"/>
              <a:gd name="connsiteY15" fmla="*/ 568036 h 568438"/>
              <a:gd name="connsiteX16" fmla="*/ 1094509 w 1094509"/>
              <a:gd name="connsiteY16" fmla="*/ 568036 h 56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94509" h="568438">
                <a:moveTo>
                  <a:pt x="0" y="0"/>
                </a:moveTo>
                <a:cubicBezTo>
                  <a:pt x="13855" y="23091"/>
                  <a:pt x="22523" y="50232"/>
                  <a:pt x="41564" y="69273"/>
                </a:cubicBezTo>
                <a:cubicBezTo>
                  <a:pt x="51890" y="79599"/>
                  <a:pt x="70065" y="76596"/>
                  <a:pt x="83127" y="83127"/>
                </a:cubicBezTo>
                <a:cubicBezTo>
                  <a:pt x="98020" y="90574"/>
                  <a:pt x="111689" y="100434"/>
                  <a:pt x="124691" y="110836"/>
                </a:cubicBezTo>
                <a:cubicBezTo>
                  <a:pt x="134891" y="118996"/>
                  <a:pt x="140717" y="132704"/>
                  <a:pt x="152400" y="138546"/>
                </a:cubicBezTo>
                <a:cubicBezTo>
                  <a:pt x="178524" y="151608"/>
                  <a:pt x="211225" y="150054"/>
                  <a:pt x="235527" y="166255"/>
                </a:cubicBezTo>
                <a:cubicBezTo>
                  <a:pt x="301393" y="210165"/>
                  <a:pt x="261296" y="188699"/>
                  <a:pt x="360218" y="221673"/>
                </a:cubicBezTo>
                <a:lnTo>
                  <a:pt x="484909" y="263236"/>
                </a:lnTo>
                <a:cubicBezTo>
                  <a:pt x="498764" y="267854"/>
                  <a:pt x="514322" y="268990"/>
                  <a:pt x="526473" y="277091"/>
                </a:cubicBezTo>
                <a:lnTo>
                  <a:pt x="651164" y="360218"/>
                </a:lnTo>
                <a:cubicBezTo>
                  <a:pt x="665018" y="369454"/>
                  <a:pt x="676931" y="382662"/>
                  <a:pt x="692727" y="387927"/>
                </a:cubicBezTo>
                <a:lnTo>
                  <a:pt x="775854" y="415636"/>
                </a:lnTo>
                <a:cubicBezTo>
                  <a:pt x="827112" y="466894"/>
                  <a:pt x="792694" y="436099"/>
                  <a:pt x="886691" y="498764"/>
                </a:cubicBezTo>
                <a:cubicBezTo>
                  <a:pt x="900545" y="508000"/>
                  <a:pt x="912100" y="522435"/>
                  <a:pt x="928254" y="526473"/>
                </a:cubicBezTo>
                <a:cubicBezTo>
                  <a:pt x="946727" y="531091"/>
                  <a:pt x="965364" y="535096"/>
                  <a:pt x="983673" y="540327"/>
                </a:cubicBezTo>
                <a:cubicBezTo>
                  <a:pt x="1045306" y="557936"/>
                  <a:pt x="1008453" y="553596"/>
                  <a:pt x="1080654" y="568036"/>
                </a:cubicBezTo>
                <a:cubicBezTo>
                  <a:pt x="1085183" y="568942"/>
                  <a:pt x="1089891" y="568036"/>
                  <a:pt x="1094509" y="568036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303818" y="4773493"/>
            <a:ext cx="193964" cy="17970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6511636" y="4932218"/>
            <a:ext cx="983673" cy="96982"/>
          </a:xfrm>
          <a:custGeom>
            <a:avLst/>
            <a:gdLst>
              <a:gd name="connsiteX0" fmla="*/ 0 w 983673"/>
              <a:gd name="connsiteY0" fmla="*/ 0 h 96982"/>
              <a:gd name="connsiteX1" fmla="*/ 69273 w 983673"/>
              <a:gd name="connsiteY1" fmla="*/ 55418 h 96982"/>
              <a:gd name="connsiteX2" fmla="*/ 401782 w 983673"/>
              <a:gd name="connsiteY2" fmla="*/ 27709 h 96982"/>
              <a:gd name="connsiteX3" fmla="*/ 817419 w 983673"/>
              <a:gd name="connsiteY3" fmla="*/ 41564 h 96982"/>
              <a:gd name="connsiteX4" fmla="*/ 900546 w 983673"/>
              <a:gd name="connsiteY4" fmla="*/ 69273 h 96982"/>
              <a:gd name="connsiteX5" fmla="*/ 942109 w 983673"/>
              <a:gd name="connsiteY5" fmla="*/ 83127 h 96982"/>
              <a:gd name="connsiteX6" fmla="*/ 983673 w 983673"/>
              <a:gd name="connsiteY6" fmla="*/ 96982 h 9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3673" h="96982">
                <a:moveTo>
                  <a:pt x="0" y="0"/>
                </a:moveTo>
                <a:cubicBezTo>
                  <a:pt x="23091" y="18473"/>
                  <a:pt x="39897" y="52028"/>
                  <a:pt x="69273" y="55418"/>
                </a:cubicBezTo>
                <a:cubicBezTo>
                  <a:pt x="263822" y="77866"/>
                  <a:pt x="284803" y="66704"/>
                  <a:pt x="401782" y="27709"/>
                </a:cubicBezTo>
                <a:cubicBezTo>
                  <a:pt x="540328" y="32327"/>
                  <a:pt x="679275" y="30052"/>
                  <a:pt x="817419" y="41564"/>
                </a:cubicBezTo>
                <a:cubicBezTo>
                  <a:pt x="846526" y="43990"/>
                  <a:pt x="872837" y="60037"/>
                  <a:pt x="900546" y="69273"/>
                </a:cubicBezTo>
                <a:lnTo>
                  <a:pt x="942109" y="83127"/>
                </a:lnTo>
                <a:lnTo>
                  <a:pt x="983673" y="96982"/>
                </a:ln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6847176" y="4534201"/>
            <a:ext cx="1620547" cy="536362"/>
            <a:chOff x="6847176" y="4534201"/>
            <a:chExt cx="1620547" cy="536362"/>
          </a:xfrm>
        </p:grpSpPr>
        <p:sp>
          <p:nvSpPr>
            <p:cNvPr id="16" name="Овал 15"/>
            <p:cNvSpPr/>
            <p:nvPr/>
          </p:nvSpPr>
          <p:spPr>
            <a:xfrm>
              <a:off x="7495309" y="4890855"/>
              <a:ext cx="193964" cy="179708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847176" y="4534201"/>
              <a:ext cx="1620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Сан-</a:t>
              </a:r>
              <a:r>
                <a:rPr lang="ru-RU" b="1" dirty="0" err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Стефано</a:t>
              </a:r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9218" name="Picture 2" descr="https://upload.wikimedia.org/wikipedia/commons/thumb/2/28/General_Skobelev_%28Dimitriev-Orenburgsky%29.jpg/220px-General_Skobelev_%28Dimitriev-Orenburgsky%2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98" y="889772"/>
            <a:ext cx="3490632" cy="522008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9037804" y="4808971"/>
            <a:ext cx="2607906" cy="13620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18 января</a:t>
            </a:r>
          </a:p>
          <a:p>
            <a:pPr algn="ctr"/>
            <a:endParaRPr lang="ru-RU" sz="9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 1878 год</a:t>
            </a:r>
          </a:p>
        </p:txBody>
      </p:sp>
      <p:pic>
        <p:nvPicPr>
          <p:cNvPr id="21" name="Picture 2" descr="Освободительный поход на Царьград. Плевна и Адрианополь. Часть II">
            <a:extLst>
              <a:ext uri="{FF2B5EF4-FFF2-40B4-BE49-F238E27FC236}">
                <a16:creationId xmlns:a16="http://schemas.microsoft.com/office/drawing/2014/main" id="{F9AB270B-D91B-47CD-BE03-E6E6F918D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9" t="4480" r="2497" b="5737"/>
          <a:stretch/>
        </p:blipFill>
        <p:spPr bwMode="auto">
          <a:xfrm>
            <a:off x="2800663" y="132723"/>
            <a:ext cx="7875117" cy="442975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70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364"/>
            <a:ext cx="10515600" cy="6286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Сан-</a:t>
            </a:r>
            <a:r>
              <a:rPr lang="ru-RU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Стефанский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 мир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2794672" y="784051"/>
            <a:ext cx="6602655" cy="5804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Impact" panose="020B0806030902050204" pitchFamily="34" charset="0"/>
              </a:rPr>
              <a:t>19  февраля   1878 год</a:t>
            </a:r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401782" y="1737604"/>
            <a:ext cx="10952017" cy="686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Болгария статус автономии в составе Турции;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401781" y="2797651"/>
            <a:ext cx="11402292" cy="686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Сербия, Черногория, Румыния обрели полную независимость и расширили границы;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401780" y="3857698"/>
            <a:ext cx="11526984" cy="6869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Россия возвращает себе Бессарабию и крепости Карс, Ардаган,  Батум;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838200" y="4869505"/>
            <a:ext cx="10515600" cy="6286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НО !!!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554182" y="5532834"/>
            <a:ext cx="11097491" cy="1048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Impact" panose="020B0806030902050204" pitchFamily="34" charset="0"/>
              </a:rPr>
              <a:t>европейские державы отказались признавать этот договор</a:t>
            </a:r>
          </a:p>
        </p:txBody>
      </p:sp>
      <p:pic>
        <p:nvPicPr>
          <p:cNvPr id="4102" name="Picture 6" descr="https://upload.wikimedia.org/wikipedia/commons/thumb/7/7a/HouseOfSanStefanoTreaty.jpg/800px-HouseOfSanStefanoTrea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9" y="1328701"/>
            <a:ext cx="6743989" cy="505799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upload.wikimedia.org/wikipedia/commons/thumb/f/fe/%D0%A1%D0%B0%D0%BD-%D0%A1%D1%82%D0%B5%D1%84%D0%B0%D0%BD%D0%BE._%D0%93%D1%80%D1%83%D0%BF%D0%BF%D0%B0_19_%D1%84%D0%B5%D0%B21878_%D0%B1%D0%BB%D0%B8%D0%B7_%D0%9A%D0%BE%D0%BD%D1%81%D1%82%D0%B0%D0%BD%D1%82%D0%B8%D0%BD%D0%BE%D0%BF%D0%BE%D0%BB%D1%8F_%D0%B2_%D0%B4%D0%B5%D0%BD%D1%8C_%D0%B7%D0%B0%D0%BA%D0%BB%D1%8E%D1%87%D0%B5%D0%BD%D0%B8%D1%8F_%D0%BC%D0%B8%D1%80%D0%B0_%D0%93%D0%98%D0%9C_1a_e1.jpg/800px-%D0%A1%D0%B0%D0%BD-%D0%A1%D1%82%D0%B5%D1%84%D0%B0%D0%BD%D0%BE._%D0%93%D1%80%D1%83%D0%BF%D0%BF%D0%B0_19_%D1%84%D0%B5%D0%B21878_%D0%B1%D0%BB%D0%B8%D0%B7_%D0%9A%D0%BE%D0%BD%D1%81%D1%82%D0%B0%D0%BD%D1%82%D0%B8%D0%BD%D0%BE%D0%BF%D0%BE%D0%BB%D1%8F_%D0%B2_%D0%B4%D0%B5%D0%BD%D1%8C_%D0%B7%D0%B0%D0%BA%D0%BB%D1%8E%D1%87%D0%B5%D0%BD%D0%B8%D1%8F_%D0%BC%D0%B8%D1%80%D0%B0_%D0%93%D0%98%D0%9C_1a_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078" y="1772246"/>
            <a:ext cx="5233686" cy="410844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291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3E2D8613-3456-4934-80FF-1D88D947EA30}"/>
              </a:ext>
            </a:extLst>
          </p:cNvPr>
          <p:cNvGrpSpPr/>
          <p:nvPr/>
        </p:nvGrpSpPr>
        <p:grpSpPr>
          <a:xfrm>
            <a:off x="881269" y="501013"/>
            <a:ext cx="10091531" cy="6048375"/>
            <a:chOff x="881269" y="501013"/>
            <a:chExt cx="10091531" cy="6048375"/>
          </a:xfrm>
        </p:grpSpPr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C7574DA7-6D7A-4779-9543-2C774652BA36}"/>
                </a:ext>
              </a:extLst>
            </p:cNvPr>
            <p:cNvGrpSpPr/>
            <p:nvPr/>
          </p:nvGrpSpPr>
          <p:grpSpPr>
            <a:xfrm>
              <a:off x="1219200" y="501013"/>
              <a:ext cx="9753600" cy="6048375"/>
              <a:chOff x="1219200" y="501013"/>
              <a:chExt cx="9753600" cy="6048375"/>
            </a:xfrm>
          </p:grpSpPr>
          <p:grpSp>
            <p:nvGrpSpPr>
              <p:cNvPr id="24" name="Группа 23">
                <a:extLst>
                  <a:ext uri="{FF2B5EF4-FFF2-40B4-BE49-F238E27FC236}">
                    <a16:creationId xmlns:a16="http://schemas.microsoft.com/office/drawing/2014/main" id="{DF6C42C3-2D13-42CC-A0A3-FC0C982B5D69}"/>
                  </a:ext>
                </a:extLst>
              </p:cNvPr>
              <p:cNvGrpSpPr/>
              <p:nvPr/>
            </p:nvGrpSpPr>
            <p:grpSpPr>
              <a:xfrm>
                <a:off x="1219200" y="501013"/>
                <a:ext cx="9753600" cy="6048375"/>
                <a:chOff x="1497496" y="285544"/>
                <a:chExt cx="9753600" cy="6048375"/>
              </a:xfrm>
            </p:grpSpPr>
            <p:pic>
              <p:nvPicPr>
                <p:cNvPr id="27" name="Picture 4" descr="https://upload.wikimedia.org/wikipedia/commons/thumb/8/89/Black_Sea_relief_location_map.svg/1024px-Black_Sea_relief_location_map.svg.png">
                  <a:extLst>
                    <a:ext uri="{FF2B5EF4-FFF2-40B4-BE49-F238E27FC236}">
                      <a16:creationId xmlns:a16="http://schemas.microsoft.com/office/drawing/2014/main" id="{3A4066C0-CCB4-49FB-945C-885064A15B5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7496" y="285544"/>
                  <a:ext cx="9753600" cy="6048375"/>
                </a:xfrm>
                <a:prstGeom prst="rect">
                  <a:avLst/>
                </a:prstGeom>
                <a:noFill/>
                <a:ln w="38100">
                  <a:solidFill>
                    <a:srgbClr val="FF000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DAB67263-A5FB-4E8B-BE10-2E7EE6425C14}"/>
                    </a:ext>
                  </a:extLst>
                </p:cNvPr>
                <p:cNvSpPr txBox="1"/>
                <p:nvPr/>
              </p:nvSpPr>
              <p:spPr>
                <a:xfrm>
                  <a:off x="3604591" y="4219330"/>
                  <a:ext cx="144448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Босфор </a:t>
                  </a:r>
                </a:p>
              </p:txBody>
            </p:sp>
            <p:cxnSp>
              <p:nvCxnSpPr>
                <p:cNvPr id="29" name="Прямая со стрелкой 28">
                  <a:extLst>
                    <a:ext uri="{FF2B5EF4-FFF2-40B4-BE49-F238E27FC236}">
                      <a16:creationId xmlns:a16="http://schemas.microsoft.com/office/drawing/2014/main" id="{0DDEC3C0-882C-4DCB-B5E4-F2C9A4358BA9}"/>
                    </a:ext>
                  </a:extLst>
                </p:cNvPr>
                <p:cNvCxnSpPr/>
                <p:nvPr/>
              </p:nvCxnSpPr>
              <p:spPr>
                <a:xfrm flipH="1">
                  <a:off x="3988904" y="4598504"/>
                  <a:ext cx="159026" cy="278296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CB122681-8BA0-4C79-B04F-422A2E412624}"/>
                    </a:ext>
                  </a:extLst>
                </p:cNvPr>
                <p:cNvSpPr txBox="1"/>
                <p:nvPr/>
              </p:nvSpPr>
              <p:spPr>
                <a:xfrm>
                  <a:off x="2819399" y="5605359"/>
                  <a:ext cx="157038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>
                      <a:solidFill>
                        <a:srgbClr val="FF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Дарданеллы </a:t>
                  </a:r>
                </a:p>
              </p:txBody>
            </p:sp>
            <p:cxnSp>
              <p:nvCxnSpPr>
                <p:cNvPr id="31" name="Прямая со стрелкой 30">
                  <a:extLst>
                    <a:ext uri="{FF2B5EF4-FFF2-40B4-BE49-F238E27FC236}">
                      <a16:creationId xmlns:a16="http://schemas.microsoft.com/office/drawing/2014/main" id="{0C84F934-A56B-4C27-95DA-2349B11A74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2819399" y="5446643"/>
                  <a:ext cx="43069" cy="343382"/>
                </a:xfrm>
                <a:prstGeom prst="straightConnector1">
                  <a:avLst/>
                </a:prstGeom>
                <a:ln w="38100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Овал 24">
                <a:extLst>
                  <a:ext uri="{FF2B5EF4-FFF2-40B4-BE49-F238E27FC236}">
                    <a16:creationId xmlns:a16="http://schemas.microsoft.com/office/drawing/2014/main" id="{087CA0C1-E23E-4F84-BB54-E86B7EFA85FA}"/>
                  </a:ext>
                </a:extLst>
              </p:cNvPr>
              <p:cNvSpPr/>
              <p:nvPr/>
            </p:nvSpPr>
            <p:spPr>
              <a:xfrm>
                <a:off x="5870713" y="2478157"/>
                <a:ext cx="198784" cy="198782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n>
                    <a:solidFill>
                      <a:srgbClr val="FF0000"/>
                    </a:solidFill>
                  </a:ln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8FB2FECA-4A9F-48CD-A7C7-A8B4A45FAE9E}"/>
                  </a:ext>
                </a:extLst>
              </p:cNvPr>
              <p:cNvSpPr txBox="1"/>
              <p:nvPr/>
            </p:nvSpPr>
            <p:spPr>
              <a:xfrm>
                <a:off x="5151783" y="2108825"/>
                <a:ext cx="19414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Севастополь </a:t>
                </a:r>
              </a:p>
            </p:txBody>
          </p:sp>
        </p:grp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3F358F5E-F198-41CA-8866-7939A3ACF058}"/>
                </a:ext>
              </a:extLst>
            </p:cNvPr>
            <p:cNvSpPr/>
            <p:nvPr/>
          </p:nvSpPr>
          <p:spPr>
            <a:xfrm>
              <a:off x="1219200" y="4335408"/>
              <a:ext cx="198784" cy="19878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n>
                  <a:solidFill>
                    <a:srgbClr val="FF0000"/>
                  </a:solidFill>
                </a:ln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2E687C5-611F-489F-9EFB-BF4BFC634C1D}"/>
                </a:ext>
              </a:extLst>
            </p:cNvPr>
            <p:cNvSpPr txBox="1"/>
            <p:nvPr/>
          </p:nvSpPr>
          <p:spPr>
            <a:xfrm>
              <a:off x="881269" y="3966076"/>
              <a:ext cx="14444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София 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C39D954D-1925-48BF-97B0-7C4DC1B59BD1}"/>
              </a:ext>
            </a:extLst>
          </p:cNvPr>
          <p:cNvGrpSpPr/>
          <p:nvPr/>
        </p:nvGrpSpPr>
        <p:grpSpPr>
          <a:xfrm>
            <a:off x="1568038" y="349304"/>
            <a:ext cx="9055924" cy="6438708"/>
            <a:chOff x="1360285" y="179595"/>
            <a:chExt cx="9055924" cy="6438708"/>
          </a:xfrm>
        </p:grpSpPr>
        <p:pic>
          <p:nvPicPr>
            <p:cNvPr id="2056" name="Picture 8" descr="Ironclad warship Pyotr Velikiy.jpg">
              <a:extLst>
                <a:ext uri="{FF2B5EF4-FFF2-40B4-BE49-F238E27FC236}">
                  <a16:creationId xmlns:a16="http://schemas.microsoft.com/office/drawing/2014/main" id="{F5D1EFEE-8E39-4190-A938-9EF7DFAAD7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0285" y="179595"/>
              <a:ext cx="9055924" cy="643870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7162AAF-3B38-4069-91B2-F7E9CC7E86DF}"/>
                </a:ext>
              </a:extLst>
            </p:cNvPr>
            <p:cNvSpPr txBox="1"/>
            <p:nvPr/>
          </p:nvSpPr>
          <p:spPr>
            <a:xfrm>
              <a:off x="1470990" y="331304"/>
              <a:ext cx="28094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Броненосец «Петр</a:t>
              </a:r>
              <a:r>
                <a:rPr lang="en-US" b="1" dirty="0"/>
                <a:t> I</a:t>
              </a:r>
              <a:r>
                <a:rPr lang="ru-RU" b="1" dirty="0"/>
                <a:t>» 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A3368-4D5E-49B1-A346-3664BB79F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9595"/>
            <a:ext cx="10515600" cy="867327"/>
          </a:xfrm>
        </p:spPr>
        <p:txBody>
          <a:bodyPr/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Причины войны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0BA34-17E9-408C-8544-E75AB46B576A}"/>
              </a:ext>
            </a:extLst>
          </p:cNvPr>
          <p:cNvSpPr txBox="1"/>
          <p:nvPr/>
        </p:nvSpPr>
        <p:spPr>
          <a:xfrm>
            <a:off x="265042" y="1285461"/>
            <a:ext cx="11635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Стремление России вернуть себе роль ведущей мировой державы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ADF2DF20-85BF-44FF-A83B-A6FD4468BD19}"/>
              </a:ext>
            </a:extLst>
          </p:cNvPr>
          <p:cNvGrpSpPr/>
          <p:nvPr/>
        </p:nvGrpSpPr>
        <p:grpSpPr>
          <a:xfrm>
            <a:off x="7120085" y="1459971"/>
            <a:ext cx="4526035" cy="4331864"/>
            <a:chOff x="6417720" y="1616723"/>
            <a:chExt cx="4526035" cy="4331864"/>
          </a:xfrm>
        </p:grpSpPr>
        <p:pic>
          <p:nvPicPr>
            <p:cNvPr id="2054" name="Picture 6" descr="Кровавый Дубняк | Армия, Солдаты, Иллюстрации">
              <a:extLst>
                <a:ext uri="{FF2B5EF4-FFF2-40B4-BE49-F238E27FC236}">
                  <a16:creationId xmlns:a16="http://schemas.microsoft.com/office/drawing/2014/main" id="{737AA855-8C9F-465F-91D6-DF9B305B305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862" b="94083" l="65306" r="95918">
                          <a14:foregroundMark x1="79456" y1="19132" x2="79456" y2="19132"/>
                          <a14:foregroundMark x1="76735" y1="18146" x2="76735" y2="18146"/>
                          <a14:foregroundMark x1="78639" y1="16765" x2="78639" y2="16765"/>
                          <a14:foregroundMark x1="85714" y1="92308" x2="85714" y2="92308"/>
                          <a14:foregroundMark x1="77415" y1="94083" x2="77415" y2="94083"/>
                          <a14:foregroundMark x1="86667" y1="65878" x2="94286" y2="85404"/>
                          <a14:foregroundMark x1="94286" y1="85404" x2="94422" y2="85207"/>
                          <a14:foregroundMark x1="78367" y1="21302" x2="78367" y2="21302"/>
                          <a14:foregroundMark x1="79048" y1="16371" x2="79048" y2="16371"/>
                          <a14:foregroundMark x1="80952" y1="16765" x2="80952" y2="16765"/>
                          <a14:foregroundMark x1="81633" y1="16963" x2="81633" y2="16963"/>
                          <a14:backgroundMark x1="70884" y1="28402" x2="70884" y2="28402"/>
                          <a14:backgroundMark x1="72245" y1="40237" x2="72245" y2="40237"/>
                          <a14:backgroundMark x1="71701" y1="47535" x2="71701" y2="47535"/>
                          <a14:backgroundMark x1="86667" y1="22288" x2="86667" y2="22288"/>
                          <a14:backgroundMark x1="93197" y1="28008" x2="93197" y2="28008"/>
                          <a14:backgroundMark x1="68163" y1="43195" x2="68163" y2="431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736"/>
            <a:stretch/>
          </p:blipFill>
          <p:spPr bwMode="auto">
            <a:xfrm flipH="1">
              <a:off x="6861102" y="1616723"/>
              <a:ext cx="2339430" cy="4217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Иллюстрация русский солдат времен русско-турецкой войны 1877-78гг в">
              <a:extLst>
                <a:ext uri="{FF2B5EF4-FFF2-40B4-BE49-F238E27FC236}">
                  <a16:creationId xmlns:a16="http://schemas.microsoft.com/office/drawing/2014/main" id="{E1EBC2C3-B747-46EC-9F4E-C564905708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030817" y="1866884"/>
              <a:ext cx="2912938" cy="4081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 descr="Русский военный мундир XIX века">
              <a:extLst>
                <a:ext uri="{FF2B5EF4-FFF2-40B4-BE49-F238E27FC236}">
                  <a16:creationId xmlns:a16="http://schemas.microsoft.com/office/drawing/2014/main" id="{79C91656-EC0E-4D88-9988-26D8F37B069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824" b="94710" l="9825" r="89825">
                          <a14:foregroundMark x1="30526" y1="90680" x2="30526" y2="90680"/>
                          <a14:foregroundMark x1="25965" y1="92191" x2="25965" y2="92191"/>
                          <a14:foregroundMark x1="34386" y1="93703" x2="34386" y2="93703"/>
                          <a14:foregroundMark x1="42456" y1="94710" x2="42456" y2="94710"/>
                          <a14:foregroundMark x1="49825" y1="91184" x2="49825" y2="91184"/>
                          <a14:foregroundMark x1="45263" y1="45340" x2="45263" y2="45340"/>
                          <a14:foregroundMark x1="21404" y1="19144" x2="21404" y2="19144"/>
                          <a14:foregroundMark x1="22105" y1="24433" x2="18947" y2="9824"/>
                          <a14:foregroundMark x1="18947" y1="9824" x2="18947" y2="9824"/>
                          <a14:foregroundMark x1="15088" y1="34509" x2="15088" y2="34509"/>
                          <a14:foregroundMark x1="14737" y1="47103" x2="18596" y2="50882"/>
                          <a14:foregroundMark x1="24561" y1="86398" x2="29825" y2="93199"/>
                          <a14:foregroundMark x1="29825" y1="93199" x2="37895" y2="94710"/>
                          <a14:foregroundMark x1="23860" y1="88665" x2="23860" y2="91940"/>
                          <a14:foregroundMark x1="49474" y1="90176" x2="49474" y2="90176"/>
                          <a14:foregroundMark x1="43860" y1="43325" x2="43860" y2="43325"/>
                          <a14:backgroundMark x1="86316" y1="74055" x2="86316" y2="74055"/>
                          <a14:backgroundMark x1="68772" y1="75063" x2="68772" y2="75063"/>
                          <a14:backgroundMark x1="62105" y1="69521" x2="62105" y2="69521"/>
                          <a14:backgroundMark x1="49825" y1="73552" x2="49825" y2="73552"/>
                          <a14:backgroundMark x1="51579" y1="69521" x2="51579" y2="69521"/>
                          <a14:backgroundMark x1="51930" y1="67506" x2="51930" y2="67506"/>
                          <a14:backgroundMark x1="47368" y1="65239" x2="48421" y2="64232"/>
                          <a14:backgroundMark x1="48772" y1="64484" x2="69825" y2="65743"/>
                          <a14:backgroundMark x1="69825" y1="65743" x2="75439" y2="64232"/>
                          <a14:backgroundMark x1="46316" y1="77834" x2="79649" y2="77834"/>
                          <a14:backgroundMark x1="79649" y1="77834" x2="89474" y2="77330"/>
                          <a14:backgroundMark x1="47719" y1="78841" x2="59649" y2="78841"/>
                          <a14:backgroundMark x1="59649" y1="78841" x2="69825" y2="77834"/>
                          <a14:backgroundMark x1="69825" y1="77834" x2="74386" y2="65743"/>
                          <a14:backgroundMark x1="54035" y1="75819" x2="54035" y2="75819"/>
                          <a14:backgroundMark x1="57544" y1="74559" x2="57544" y2="74559"/>
                          <a14:backgroundMark x1="60351" y1="69521" x2="60351" y2="69521"/>
                          <a14:backgroundMark x1="56842" y1="68766" x2="56842" y2="68766"/>
                          <a14:backgroundMark x1="58947" y1="66751" x2="58947" y2="66751"/>
                          <a14:backgroundMark x1="62105" y1="66751" x2="63860" y2="730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4938"/>
            <a:stretch/>
          </p:blipFill>
          <p:spPr bwMode="auto">
            <a:xfrm>
              <a:off x="6417720" y="1866884"/>
              <a:ext cx="1613097" cy="4080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EAA453F1-C070-4A93-AADC-B8490E4DA44A}"/>
              </a:ext>
            </a:extLst>
          </p:cNvPr>
          <p:cNvSpPr txBox="1"/>
          <p:nvPr/>
        </p:nvSpPr>
        <p:spPr>
          <a:xfrm>
            <a:off x="265041" y="2407279"/>
            <a:ext cx="11635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Конфликт России и Турции о статусе Черноморских проливов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278AEF3-FBCB-4A0F-B3CE-40ECCA210B44}"/>
              </a:ext>
            </a:extLst>
          </p:cNvPr>
          <p:cNvSpPr txBox="1"/>
          <p:nvPr/>
        </p:nvSpPr>
        <p:spPr>
          <a:xfrm>
            <a:off x="253446" y="3335425"/>
            <a:ext cx="117381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Россией национального движения славянских народов на Балканах</a:t>
            </a:r>
          </a:p>
        </p:txBody>
      </p:sp>
    </p:spTree>
    <p:extLst>
      <p:ext uri="{BB962C8B-B14F-4D97-AF65-F5344CB8AC3E}">
        <p14:creationId xmlns:p14="http://schemas.microsoft.com/office/powerpoint/2010/main" val="160853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4" descr="https://upload.wikimedia.org/wikipedia/commons/thumb/8/89/Black_Sea_relief_location_map.svg/1024px-Black_Sea_relief_location_map.svg.png">
            <a:extLst>
              <a:ext uri="{FF2B5EF4-FFF2-40B4-BE49-F238E27FC236}">
                <a16:creationId xmlns:a16="http://schemas.microsoft.com/office/drawing/2014/main" id="{748F1BBA-CF3D-426C-BF4E-0B3290CC82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33535"/>
            <a:ext cx="9753600" cy="6048375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Заголовок 1">
            <a:extLst>
              <a:ext uri="{FF2B5EF4-FFF2-40B4-BE49-F238E27FC236}">
                <a16:creationId xmlns:a16="http://schemas.microsoft.com/office/drawing/2014/main" id="{02E64152-FFA7-4675-9ACB-750879B0D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9595"/>
            <a:ext cx="10515600" cy="867327"/>
          </a:xfrm>
        </p:spPr>
        <p:txBody>
          <a:bodyPr/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Театр войны</a:t>
            </a:r>
          </a:p>
        </p:txBody>
      </p:sp>
      <p:sp>
        <p:nvSpPr>
          <p:cNvPr id="24" name="Овал 23">
            <a:extLst>
              <a:ext uri="{FF2B5EF4-FFF2-40B4-BE49-F238E27FC236}">
                <a16:creationId xmlns:a16="http://schemas.microsoft.com/office/drawing/2014/main" id="{23D3E3DF-E835-4E69-BADF-D1BEB6A895F0}"/>
              </a:ext>
            </a:extLst>
          </p:cNvPr>
          <p:cNvSpPr/>
          <p:nvPr/>
        </p:nvSpPr>
        <p:spPr>
          <a:xfrm>
            <a:off x="636104" y="2292626"/>
            <a:ext cx="3578087" cy="3445565"/>
          </a:xfrm>
          <a:prstGeom prst="ellipse">
            <a:avLst/>
          </a:prstGeom>
          <a:solidFill>
            <a:srgbClr val="FFFF00">
              <a:alpha val="30000"/>
            </a:srgb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id="{33046524-02CA-4C05-B6E3-90F2E8A6C95C}"/>
              </a:ext>
            </a:extLst>
          </p:cNvPr>
          <p:cNvSpPr/>
          <p:nvPr/>
        </p:nvSpPr>
        <p:spPr>
          <a:xfrm>
            <a:off x="8853004" y="3429000"/>
            <a:ext cx="2310296" cy="2597426"/>
          </a:xfrm>
          <a:prstGeom prst="ellipse">
            <a:avLst/>
          </a:prstGeom>
          <a:solidFill>
            <a:srgbClr val="FF0000">
              <a:alpha val="30000"/>
            </a:srgbClr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Заголовок 1">
            <a:extLst>
              <a:ext uri="{FF2B5EF4-FFF2-40B4-BE49-F238E27FC236}">
                <a16:creationId xmlns:a16="http://schemas.microsoft.com/office/drawing/2014/main" id="{37748165-FB0F-4E7A-8CC1-0CA99F6C9460}"/>
              </a:ext>
            </a:extLst>
          </p:cNvPr>
          <p:cNvSpPr txBox="1">
            <a:spLocks/>
          </p:cNvSpPr>
          <p:nvPr/>
        </p:nvSpPr>
        <p:spPr>
          <a:xfrm>
            <a:off x="8696779" y="2707101"/>
            <a:ext cx="2371271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Закавказье</a:t>
            </a:r>
          </a:p>
        </p:txBody>
      </p:sp>
      <p:sp>
        <p:nvSpPr>
          <p:cNvPr id="33" name="Заголовок 1">
            <a:extLst>
              <a:ext uri="{FF2B5EF4-FFF2-40B4-BE49-F238E27FC236}">
                <a16:creationId xmlns:a16="http://schemas.microsoft.com/office/drawing/2014/main" id="{22E27424-87D5-4756-8A53-CE0CCDC936ED}"/>
              </a:ext>
            </a:extLst>
          </p:cNvPr>
          <p:cNvSpPr txBox="1">
            <a:spLocks/>
          </p:cNvSpPr>
          <p:nvPr/>
        </p:nvSpPr>
        <p:spPr>
          <a:xfrm>
            <a:off x="1123950" y="1549883"/>
            <a:ext cx="2664278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Балканский п-в</a:t>
            </a:r>
          </a:p>
        </p:txBody>
      </p:sp>
    </p:spTree>
    <p:extLst>
      <p:ext uri="{BB962C8B-B14F-4D97-AF65-F5344CB8AC3E}">
        <p14:creationId xmlns:p14="http://schemas.microsoft.com/office/powerpoint/2010/main" val="171495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31" grpId="0" animBg="1"/>
      <p:bldP spid="31" grpId="1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631" y="5717"/>
            <a:ext cx="10515600" cy="867327"/>
          </a:xfrm>
        </p:spPr>
        <p:txBody>
          <a:bodyPr/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12 апреля 1877 г.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1681022" y="636734"/>
            <a:ext cx="10515600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 Александр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II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объявил Турции войну  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9377867" y="1698324"/>
            <a:ext cx="2663144" cy="3635865"/>
            <a:chOff x="8995456" y="1700621"/>
            <a:chExt cx="2663144" cy="3635865"/>
          </a:xfrm>
        </p:grpSpPr>
        <p:pic>
          <p:nvPicPr>
            <p:cNvPr id="1028" name="Picture 4" descr="Абдул-Хамид II — Google Искусство и культура">
              <a:extLst>
                <a:ext uri="{FF2B5EF4-FFF2-40B4-BE49-F238E27FC236}">
                  <a16:creationId xmlns:a16="http://schemas.microsoft.com/office/drawing/2014/main" id="{65FB54AC-EC11-4E6E-8F62-8584C7785F0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clrChange>
                <a:clrFrom>
                  <a:srgbClr val="FDF7C5"/>
                </a:clrFrom>
                <a:clrTo>
                  <a:srgbClr val="FDF7C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05" t="7729" r="4396" b="13344"/>
            <a:stretch/>
          </p:blipFill>
          <p:spPr bwMode="auto">
            <a:xfrm>
              <a:off x="8995456" y="1700621"/>
              <a:ext cx="2663144" cy="3266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E0021A1-9782-4385-A68C-392FF626BEF0}"/>
                </a:ext>
              </a:extLst>
            </p:cNvPr>
            <p:cNvSpPr/>
            <p:nvPr/>
          </p:nvSpPr>
          <p:spPr>
            <a:xfrm>
              <a:off x="9505328" y="4967154"/>
              <a:ext cx="16433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Абдул-Хамид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II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6278" y="1927763"/>
            <a:ext cx="2560439" cy="3406426"/>
            <a:chOff x="685800" y="1910453"/>
            <a:chExt cx="2560439" cy="3406426"/>
          </a:xfrm>
        </p:grpSpPr>
        <p:pic>
          <p:nvPicPr>
            <p:cNvPr id="1026" name="Picture 2" descr="Фактчек: 12 легенд об Александре II • Arzamas">
              <a:extLst>
                <a:ext uri="{FF2B5EF4-FFF2-40B4-BE49-F238E27FC236}">
                  <a16:creationId xmlns:a16="http://schemas.microsoft.com/office/drawing/2014/main" id="{F6D5D4AA-19D2-41C3-9A31-BD0D4DAE75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DFBFC"/>
                </a:clrFrom>
                <a:clrTo>
                  <a:srgbClr val="FDFBFC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1910453"/>
              <a:ext cx="2560439" cy="30370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E22EA160-E56A-447D-88E4-0DD2B7E7FE69}"/>
                </a:ext>
              </a:extLst>
            </p:cNvPr>
            <p:cNvSpPr/>
            <p:nvPr/>
          </p:nvSpPr>
          <p:spPr>
            <a:xfrm>
              <a:off x="1282177" y="4947547"/>
              <a:ext cx="13676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Александр </a:t>
              </a:r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II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3844090" y="1237830"/>
            <a:ext cx="4605337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патриотизм 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716717" y="2105157"/>
            <a:ext cx="2526654" cy="2558706"/>
            <a:chOff x="3251528" y="2928939"/>
            <a:chExt cx="2526654" cy="2407547"/>
          </a:xfrm>
        </p:grpSpPr>
        <p:pic>
          <p:nvPicPr>
            <p:cNvPr id="2050" name="Picture 2" descr="https://xn--80aes3ao3a.xn--80acgfbsl1azdqr.xn--p1ai/media/news/news_145410_image_900x_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415" t="4613" r="9539" b="48594"/>
            <a:stretch/>
          </p:blipFill>
          <p:spPr bwMode="auto">
            <a:xfrm>
              <a:off x="3629030" y="2928939"/>
              <a:ext cx="1771650" cy="2038216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CE0021A1-9782-4385-A68C-392FF626BEF0}"/>
                </a:ext>
              </a:extLst>
            </p:cNvPr>
            <p:cNvSpPr/>
            <p:nvPr/>
          </p:nvSpPr>
          <p:spPr>
            <a:xfrm>
              <a:off x="3251528" y="4967154"/>
              <a:ext cx="252665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Николай Склифосовский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183271" y="2053608"/>
            <a:ext cx="1862320" cy="2555964"/>
            <a:chOff x="6120847" y="2703539"/>
            <a:chExt cx="1862320" cy="2555964"/>
          </a:xfrm>
        </p:grpSpPr>
        <p:pic>
          <p:nvPicPr>
            <p:cNvPr id="2052" name="Picture 4" descr="https://img0.liveinternet.ru/images/attach/c/0/51/638/51638228_Pirogov_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20847" y="2703539"/>
              <a:ext cx="1804988" cy="218663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CE0021A1-9782-4385-A68C-392FF626BEF0}"/>
                </a:ext>
              </a:extLst>
            </p:cNvPr>
            <p:cNvSpPr/>
            <p:nvPr/>
          </p:nvSpPr>
          <p:spPr>
            <a:xfrm>
              <a:off x="6128172" y="4890171"/>
              <a:ext cx="18549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Николай Пирогов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406439" y="2064483"/>
            <a:ext cx="1797662" cy="2577312"/>
            <a:chOff x="7394427" y="2775483"/>
            <a:chExt cx="1797662" cy="2577312"/>
          </a:xfrm>
        </p:grpSpPr>
        <p:pic>
          <p:nvPicPr>
            <p:cNvPr id="10" name="Рисунок 9" descr="Вырезка экрана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4427" y="2775483"/>
              <a:ext cx="1797662" cy="2207980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CE0021A1-9782-4385-A68C-392FF626BEF0}"/>
                </a:ext>
              </a:extLst>
            </p:cNvPr>
            <p:cNvSpPr/>
            <p:nvPr/>
          </p:nvSpPr>
          <p:spPr>
            <a:xfrm>
              <a:off x="7575056" y="4983463"/>
              <a:ext cx="156485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Сергей Боткин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016522" y="4626479"/>
            <a:ext cx="1871025" cy="2213259"/>
            <a:chOff x="3044535" y="4686299"/>
            <a:chExt cx="1871025" cy="2213259"/>
          </a:xfrm>
        </p:grpSpPr>
        <p:pic>
          <p:nvPicPr>
            <p:cNvPr id="2056" name="Picture 8" descr="https://upload.wikimedia.org/wikipedia/commons/thumb/4/40/Vsevolod_Mikhailovich_Garshin_1877.jpg/155px-Vsevolod_Mikhailovich_Garshin_1877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D6D6D6"/>
                </a:clrFrom>
                <a:clrTo>
                  <a:srgbClr val="D6D6D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9605" y="4686299"/>
              <a:ext cx="1363834" cy="200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CE0021A1-9782-4385-A68C-392FF626BEF0}"/>
                </a:ext>
              </a:extLst>
            </p:cNvPr>
            <p:cNvSpPr/>
            <p:nvPr/>
          </p:nvSpPr>
          <p:spPr>
            <a:xfrm>
              <a:off x="3044535" y="6530226"/>
              <a:ext cx="18710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Всеволод Гаршин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146758" y="4677125"/>
            <a:ext cx="2425664" cy="2180875"/>
            <a:chOff x="6221153" y="4686299"/>
            <a:chExt cx="2425664" cy="2180875"/>
          </a:xfrm>
        </p:grpSpPr>
        <p:pic>
          <p:nvPicPr>
            <p:cNvPr id="26" name="Picture 10" descr="https://u-ssr.ru/uploads/posts/2022-01/00012.jpg"/>
            <p:cNvPicPr>
              <a:picLocks noChangeAspect="1" noChangeArrowheads="1"/>
            </p:cNvPicPr>
            <p:nvPr/>
          </p:nvPicPr>
          <p:blipFill rotWithShape="1"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00" r="59275" b="29194"/>
            <a:stretch/>
          </p:blipFill>
          <p:spPr bwMode="auto">
            <a:xfrm>
              <a:off x="6639761" y="4686299"/>
              <a:ext cx="1449753" cy="186691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Прямоугольник 26">
              <a:extLst>
                <a:ext uri="{FF2B5EF4-FFF2-40B4-BE49-F238E27FC236}">
                  <a16:creationId xmlns:a16="http://schemas.microsoft.com/office/drawing/2014/main" id="{CE0021A1-9782-4385-A68C-392FF626BEF0}"/>
                </a:ext>
              </a:extLst>
            </p:cNvPr>
            <p:cNvSpPr/>
            <p:nvPr/>
          </p:nvSpPr>
          <p:spPr>
            <a:xfrm>
              <a:off x="6221153" y="6497842"/>
              <a:ext cx="24256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Владимир Гиляровский</a:t>
              </a:r>
              <a:endParaRPr lang="en-US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09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364"/>
            <a:ext cx="10515600" cy="6286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Соотношение сторон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991367" y="808282"/>
            <a:ext cx="122830" cy="554806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6209731" y="849225"/>
            <a:ext cx="125105" cy="5507125"/>
          </a:xfrm>
          <a:prstGeom prst="line">
            <a:avLst/>
          </a:prstGeom>
          <a:ln w="381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1670145" y="784051"/>
            <a:ext cx="2994546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Россия </a:t>
            </a:r>
            <a:endParaRPr lang="ru-RU" sz="4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7677434" y="808282"/>
            <a:ext cx="2994546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Impact" panose="020B0806030902050204" pitchFamily="34" charset="0"/>
              </a:rPr>
              <a:t>Турция  </a:t>
            </a:r>
            <a:endParaRPr lang="ru-RU" sz="4000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Impact" panose="020B0806030902050204" pitchFamily="34" charset="0"/>
            </a:endParaRPr>
          </a:p>
        </p:txBody>
      </p:sp>
      <p:pic>
        <p:nvPicPr>
          <p:cNvPr id="1026" name="Picture 2" descr="Российская империя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8" y="155364"/>
            <a:ext cx="1281586" cy="8538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Флаг (1844—1922)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4452" y="155364"/>
            <a:ext cx="1300355" cy="86732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61882" y="1146366"/>
            <a:ext cx="2470246" cy="1910165"/>
            <a:chOff x="-61882" y="1146366"/>
            <a:chExt cx="2470246" cy="1910165"/>
          </a:xfrm>
        </p:grpSpPr>
        <p:pic>
          <p:nvPicPr>
            <p:cNvPr id="1030" name="Picture 6" descr="Nikolai Nikolaevich the Elder by N.Shilder (1870s, Museum of Artillery etc)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405" y="1146366"/>
              <a:ext cx="1246629" cy="154083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-61882" y="2687199"/>
              <a:ext cx="2470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Николай Николаевич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0291530" y="1147255"/>
            <a:ext cx="1590534" cy="1916495"/>
            <a:chOff x="10291530" y="1147255"/>
            <a:chExt cx="1590534" cy="1916495"/>
          </a:xfrm>
        </p:grpSpPr>
        <p:pic>
          <p:nvPicPr>
            <p:cNvPr id="1032" name="Picture 8" descr="Гази Осман-паша, Стамбул, 1895 год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44442" y="1147255"/>
              <a:ext cx="1160373" cy="154716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10291530" y="2694418"/>
              <a:ext cx="15905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Осман-паша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2466843" y="1846401"/>
            <a:ext cx="2994546" cy="678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185 тыс. </a:t>
            </a:r>
            <a:endParaRPr lang="ru-RU" sz="4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23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6967177" y="2185618"/>
            <a:ext cx="3113974" cy="10742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Impact" panose="020B0806030902050204" pitchFamily="34" charset="0"/>
              </a:rPr>
              <a:t>100 тыс. + 100 тыс. </a:t>
            </a:r>
          </a:p>
          <a:p>
            <a:pPr algn="ctr"/>
            <a:r>
              <a:rPr lang="ru-RU" sz="2000" dirty="0" smtClean="0">
                <a:ln>
                  <a:solidFill>
                    <a:schemeClr val="tx1"/>
                  </a:solidFill>
                </a:ln>
                <a:solidFill>
                  <a:srgbClr val="0000CC"/>
                </a:solidFill>
                <a:latin typeface="Impact" panose="020B0806030902050204" pitchFamily="34" charset="0"/>
              </a:rPr>
              <a:t>в гарнизонах</a:t>
            </a:r>
            <a:endParaRPr lang="ru-RU" sz="2000" dirty="0">
              <a:ln>
                <a:solidFill>
                  <a:schemeClr val="tx1"/>
                </a:solidFill>
              </a:ln>
              <a:solidFill>
                <a:srgbClr val="0000CC"/>
              </a:solidFill>
              <a:latin typeface="Impact" panose="020B0806030902050204" pitchFamily="34" charset="0"/>
            </a:endParaRP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327545" y="3441713"/>
            <a:ext cx="5568287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материальное снабжение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327545" y="4365177"/>
            <a:ext cx="5568287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ступает в качестве стрелкового оружия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327544" y="5665711"/>
            <a:ext cx="5568287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ехватка командных кадров способных к современной войне</a:t>
            </a:r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6425810" y="3931513"/>
            <a:ext cx="5568287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ступает в качестве артиллерии</a:t>
            </a:r>
            <a:endParaRPr lang="ru-RU" sz="3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Заголовок 1">
            <a:extLst>
              <a:ext uri="{FF2B5EF4-FFF2-40B4-BE49-F238E27FC236}">
                <a16:creationId xmlns:a16="http://schemas.microsoft.com/office/drawing/2014/main" id="{363E5F68-B3A8-4C44-8926-242B46E652E5}"/>
              </a:ext>
            </a:extLst>
          </p:cNvPr>
          <p:cNvSpPr txBox="1">
            <a:spLocks/>
          </p:cNvSpPr>
          <p:nvPr/>
        </p:nvSpPr>
        <p:spPr>
          <a:xfrm>
            <a:off x="6425809" y="5036851"/>
            <a:ext cx="5568287" cy="8673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3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ступает в боевой подготовке</a:t>
            </a:r>
            <a:endParaRPr lang="ru-RU" sz="3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19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.ytimg.com/vi/d2lYX3t74GA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6" y="-1"/>
            <a:ext cx="1233487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364"/>
            <a:ext cx="10515600" cy="62868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Планы  сторон</a:t>
            </a:r>
            <a:endParaRPr lang="ru-RU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9244013" y="2871788"/>
            <a:ext cx="857250" cy="1428750"/>
          </a:xfrm>
          <a:custGeom>
            <a:avLst/>
            <a:gdLst>
              <a:gd name="connsiteX0" fmla="*/ 857250 w 857250"/>
              <a:gd name="connsiteY0" fmla="*/ 0 h 1428750"/>
              <a:gd name="connsiteX1" fmla="*/ 771525 w 857250"/>
              <a:gd name="connsiteY1" fmla="*/ 42862 h 1428750"/>
              <a:gd name="connsiteX2" fmla="*/ 728662 w 857250"/>
              <a:gd name="connsiteY2" fmla="*/ 85725 h 1428750"/>
              <a:gd name="connsiteX3" fmla="*/ 685800 w 857250"/>
              <a:gd name="connsiteY3" fmla="*/ 114300 h 1428750"/>
              <a:gd name="connsiteX4" fmla="*/ 600075 w 857250"/>
              <a:gd name="connsiteY4" fmla="*/ 214312 h 1428750"/>
              <a:gd name="connsiteX5" fmla="*/ 542925 w 857250"/>
              <a:gd name="connsiteY5" fmla="*/ 342900 h 1428750"/>
              <a:gd name="connsiteX6" fmla="*/ 514350 w 857250"/>
              <a:gd name="connsiteY6" fmla="*/ 428625 h 1428750"/>
              <a:gd name="connsiteX7" fmla="*/ 428625 w 857250"/>
              <a:gd name="connsiteY7" fmla="*/ 514350 h 1428750"/>
              <a:gd name="connsiteX8" fmla="*/ 400050 w 857250"/>
              <a:gd name="connsiteY8" fmla="*/ 600075 h 1428750"/>
              <a:gd name="connsiteX9" fmla="*/ 357187 w 857250"/>
              <a:gd name="connsiteY9" fmla="*/ 685800 h 1428750"/>
              <a:gd name="connsiteX10" fmla="*/ 328612 w 857250"/>
              <a:gd name="connsiteY10" fmla="*/ 742950 h 1428750"/>
              <a:gd name="connsiteX11" fmla="*/ 285750 w 857250"/>
              <a:gd name="connsiteY11" fmla="*/ 871537 h 1428750"/>
              <a:gd name="connsiteX12" fmla="*/ 242887 w 857250"/>
              <a:gd name="connsiteY12" fmla="*/ 957262 h 1428750"/>
              <a:gd name="connsiteX13" fmla="*/ 200025 w 857250"/>
              <a:gd name="connsiteY13" fmla="*/ 985837 h 1428750"/>
              <a:gd name="connsiteX14" fmla="*/ 171450 w 857250"/>
              <a:gd name="connsiteY14" fmla="*/ 1028700 h 1428750"/>
              <a:gd name="connsiteX15" fmla="*/ 157162 w 857250"/>
              <a:gd name="connsiteY15" fmla="*/ 1071562 h 1428750"/>
              <a:gd name="connsiteX16" fmla="*/ 100012 w 857250"/>
              <a:gd name="connsiteY16" fmla="*/ 1157287 h 1428750"/>
              <a:gd name="connsiteX17" fmla="*/ 71437 w 857250"/>
              <a:gd name="connsiteY17" fmla="*/ 1200150 h 1428750"/>
              <a:gd name="connsiteX18" fmla="*/ 57150 w 857250"/>
              <a:gd name="connsiteY18" fmla="*/ 1243012 h 1428750"/>
              <a:gd name="connsiteX19" fmla="*/ 28575 w 857250"/>
              <a:gd name="connsiteY19" fmla="*/ 1285875 h 1428750"/>
              <a:gd name="connsiteX20" fmla="*/ 0 w 857250"/>
              <a:gd name="connsiteY20" fmla="*/ 1428750 h 142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857250" h="1428750">
                <a:moveTo>
                  <a:pt x="857250" y="0"/>
                </a:moveTo>
                <a:cubicBezTo>
                  <a:pt x="828675" y="14287"/>
                  <a:pt x="798107" y="25141"/>
                  <a:pt x="771525" y="42862"/>
                </a:cubicBezTo>
                <a:cubicBezTo>
                  <a:pt x="754713" y="54070"/>
                  <a:pt x="744184" y="72790"/>
                  <a:pt x="728662" y="85725"/>
                </a:cubicBezTo>
                <a:cubicBezTo>
                  <a:pt x="715471" y="96718"/>
                  <a:pt x="698991" y="103307"/>
                  <a:pt x="685800" y="114300"/>
                </a:cubicBezTo>
                <a:cubicBezTo>
                  <a:pt x="645996" y="147469"/>
                  <a:pt x="631611" y="172263"/>
                  <a:pt x="600075" y="214312"/>
                </a:cubicBezTo>
                <a:cubicBezTo>
                  <a:pt x="565165" y="423764"/>
                  <a:pt x="618338" y="207156"/>
                  <a:pt x="542925" y="342900"/>
                </a:cubicBezTo>
                <a:cubicBezTo>
                  <a:pt x="528297" y="369230"/>
                  <a:pt x="535649" y="407326"/>
                  <a:pt x="514350" y="428625"/>
                </a:cubicBezTo>
                <a:lnTo>
                  <a:pt x="428625" y="514350"/>
                </a:lnTo>
                <a:cubicBezTo>
                  <a:pt x="419100" y="542925"/>
                  <a:pt x="416758" y="575013"/>
                  <a:pt x="400050" y="600075"/>
                </a:cubicBezTo>
                <a:cubicBezTo>
                  <a:pt x="345137" y="682444"/>
                  <a:pt x="392678" y="602987"/>
                  <a:pt x="357187" y="685800"/>
                </a:cubicBezTo>
                <a:cubicBezTo>
                  <a:pt x="348797" y="705376"/>
                  <a:pt x="336522" y="723175"/>
                  <a:pt x="328612" y="742950"/>
                </a:cubicBezTo>
                <a:cubicBezTo>
                  <a:pt x="328605" y="742967"/>
                  <a:pt x="292897" y="850097"/>
                  <a:pt x="285750" y="871537"/>
                </a:cubicBezTo>
                <a:cubicBezTo>
                  <a:pt x="274130" y="906398"/>
                  <a:pt x="270583" y="929566"/>
                  <a:pt x="242887" y="957262"/>
                </a:cubicBezTo>
                <a:cubicBezTo>
                  <a:pt x="230745" y="969404"/>
                  <a:pt x="214312" y="976312"/>
                  <a:pt x="200025" y="985837"/>
                </a:cubicBezTo>
                <a:cubicBezTo>
                  <a:pt x="190500" y="1000125"/>
                  <a:pt x="179129" y="1013341"/>
                  <a:pt x="171450" y="1028700"/>
                </a:cubicBezTo>
                <a:cubicBezTo>
                  <a:pt x="164715" y="1042170"/>
                  <a:pt x="164476" y="1058397"/>
                  <a:pt x="157162" y="1071562"/>
                </a:cubicBezTo>
                <a:cubicBezTo>
                  <a:pt x="140483" y="1101583"/>
                  <a:pt x="119062" y="1128712"/>
                  <a:pt x="100012" y="1157287"/>
                </a:cubicBezTo>
                <a:lnTo>
                  <a:pt x="71437" y="1200150"/>
                </a:lnTo>
                <a:cubicBezTo>
                  <a:pt x="66675" y="1214437"/>
                  <a:pt x="63885" y="1229542"/>
                  <a:pt x="57150" y="1243012"/>
                </a:cubicBezTo>
                <a:cubicBezTo>
                  <a:pt x="49471" y="1258371"/>
                  <a:pt x="33093" y="1269308"/>
                  <a:pt x="28575" y="1285875"/>
                </a:cubicBezTo>
                <a:cubicBezTo>
                  <a:pt x="-27617" y="1491911"/>
                  <a:pt x="42714" y="1343320"/>
                  <a:pt x="0" y="1428750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8629650" y="4400550"/>
            <a:ext cx="442913" cy="400050"/>
          </a:xfrm>
          <a:custGeom>
            <a:avLst/>
            <a:gdLst>
              <a:gd name="connsiteX0" fmla="*/ 442913 w 442913"/>
              <a:gd name="connsiteY0" fmla="*/ 0 h 400050"/>
              <a:gd name="connsiteX1" fmla="*/ 371475 w 442913"/>
              <a:gd name="connsiteY1" fmla="*/ 114300 h 400050"/>
              <a:gd name="connsiteX2" fmla="*/ 328613 w 442913"/>
              <a:gd name="connsiteY2" fmla="*/ 157163 h 400050"/>
              <a:gd name="connsiteX3" fmla="*/ 242888 w 442913"/>
              <a:gd name="connsiteY3" fmla="*/ 257175 h 400050"/>
              <a:gd name="connsiteX4" fmla="*/ 157163 w 442913"/>
              <a:gd name="connsiteY4" fmla="*/ 300038 h 400050"/>
              <a:gd name="connsiteX5" fmla="*/ 71438 w 442913"/>
              <a:gd name="connsiteY5" fmla="*/ 357188 h 400050"/>
              <a:gd name="connsiteX6" fmla="*/ 14288 w 442913"/>
              <a:gd name="connsiteY6" fmla="*/ 385763 h 400050"/>
              <a:gd name="connsiteX7" fmla="*/ 0 w 442913"/>
              <a:gd name="connsiteY7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913" h="400050">
                <a:moveTo>
                  <a:pt x="442913" y="0"/>
                </a:moveTo>
                <a:cubicBezTo>
                  <a:pt x="436936" y="9961"/>
                  <a:pt x="387183" y="95450"/>
                  <a:pt x="371475" y="114300"/>
                </a:cubicBezTo>
                <a:cubicBezTo>
                  <a:pt x="358540" y="129822"/>
                  <a:pt x="341548" y="141641"/>
                  <a:pt x="328613" y="157163"/>
                </a:cubicBezTo>
                <a:cubicBezTo>
                  <a:pt x="265421" y="232994"/>
                  <a:pt x="343045" y="171326"/>
                  <a:pt x="242888" y="257175"/>
                </a:cubicBezTo>
                <a:cubicBezTo>
                  <a:pt x="172786" y="317262"/>
                  <a:pt x="229215" y="260009"/>
                  <a:pt x="157163" y="300038"/>
                </a:cubicBezTo>
                <a:cubicBezTo>
                  <a:pt x="127142" y="316717"/>
                  <a:pt x="102155" y="341829"/>
                  <a:pt x="71438" y="357188"/>
                </a:cubicBezTo>
                <a:cubicBezTo>
                  <a:pt x="52388" y="366713"/>
                  <a:pt x="32551" y="374805"/>
                  <a:pt x="14288" y="385763"/>
                </a:cubicBezTo>
                <a:cubicBezTo>
                  <a:pt x="8513" y="389228"/>
                  <a:pt x="4763" y="395288"/>
                  <a:pt x="0" y="400050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9386888" y="4314825"/>
            <a:ext cx="571500" cy="44411"/>
          </a:xfrm>
          <a:custGeom>
            <a:avLst/>
            <a:gdLst>
              <a:gd name="connsiteX0" fmla="*/ 0 w 571500"/>
              <a:gd name="connsiteY0" fmla="*/ 0 h 44411"/>
              <a:gd name="connsiteX1" fmla="*/ 357187 w 571500"/>
              <a:gd name="connsiteY1" fmla="*/ 28575 h 44411"/>
              <a:gd name="connsiteX2" fmla="*/ 414337 w 571500"/>
              <a:gd name="connsiteY2" fmla="*/ 42863 h 44411"/>
              <a:gd name="connsiteX3" fmla="*/ 571500 w 571500"/>
              <a:gd name="connsiteY3" fmla="*/ 42863 h 4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44411">
                <a:moveTo>
                  <a:pt x="0" y="0"/>
                </a:moveTo>
                <a:cubicBezTo>
                  <a:pt x="119062" y="9525"/>
                  <a:pt x="241311" y="-395"/>
                  <a:pt x="357187" y="28575"/>
                </a:cubicBezTo>
                <a:cubicBezTo>
                  <a:pt x="376237" y="33338"/>
                  <a:pt x="394744" y="41557"/>
                  <a:pt x="414337" y="42863"/>
                </a:cubicBezTo>
                <a:cubicBezTo>
                  <a:pt x="466609" y="46348"/>
                  <a:pt x="519112" y="42863"/>
                  <a:pt x="571500" y="42863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9201150" y="4471988"/>
            <a:ext cx="1543050" cy="828687"/>
          </a:xfrm>
          <a:custGeom>
            <a:avLst/>
            <a:gdLst>
              <a:gd name="connsiteX0" fmla="*/ 0 w 1543050"/>
              <a:gd name="connsiteY0" fmla="*/ 0 h 828687"/>
              <a:gd name="connsiteX1" fmla="*/ 28575 w 1543050"/>
              <a:gd name="connsiteY1" fmla="*/ 71437 h 828687"/>
              <a:gd name="connsiteX2" fmla="*/ 42863 w 1543050"/>
              <a:gd name="connsiteY2" fmla="*/ 114300 h 828687"/>
              <a:gd name="connsiteX3" fmla="*/ 85725 w 1543050"/>
              <a:gd name="connsiteY3" fmla="*/ 142875 h 828687"/>
              <a:gd name="connsiteX4" fmla="*/ 157163 w 1543050"/>
              <a:gd name="connsiteY4" fmla="*/ 214312 h 828687"/>
              <a:gd name="connsiteX5" fmla="*/ 228600 w 1543050"/>
              <a:gd name="connsiteY5" fmla="*/ 271462 h 828687"/>
              <a:gd name="connsiteX6" fmla="*/ 314325 w 1543050"/>
              <a:gd name="connsiteY6" fmla="*/ 328612 h 828687"/>
              <a:gd name="connsiteX7" fmla="*/ 357188 w 1543050"/>
              <a:gd name="connsiteY7" fmla="*/ 357187 h 828687"/>
              <a:gd name="connsiteX8" fmla="*/ 414338 w 1543050"/>
              <a:gd name="connsiteY8" fmla="*/ 400050 h 828687"/>
              <a:gd name="connsiteX9" fmla="*/ 457200 w 1543050"/>
              <a:gd name="connsiteY9" fmla="*/ 414337 h 828687"/>
              <a:gd name="connsiteX10" fmla="*/ 514350 w 1543050"/>
              <a:gd name="connsiteY10" fmla="*/ 442912 h 828687"/>
              <a:gd name="connsiteX11" fmla="*/ 557213 w 1543050"/>
              <a:gd name="connsiteY11" fmla="*/ 471487 h 828687"/>
              <a:gd name="connsiteX12" fmla="*/ 642938 w 1543050"/>
              <a:gd name="connsiteY12" fmla="*/ 500062 h 828687"/>
              <a:gd name="connsiteX13" fmla="*/ 728663 w 1543050"/>
              <a:gd name="connsiteY13" fmla="*/ 557212 h 828687"/>
              <a:gd name="connsiteX14" fmla="*/ 771525 w 1543050"/>
              <a:gd name="connsiteY14" fmla="*/ 585787 h 828687"/>
              <a:gd name="connsiteX15" fmla="*/ 828675 w 1543050"/>
              <a:gd name="connsiteY15" fmla="*/ 600075 h 828687"/>
              <a:gd name="connsiteX16" fmla="*/ 971550 w 1543050"/>
              <a:gd name="connsiteY16" fmla="*/ 657225 h 828687"/>
              <a:gd name="connsiteX17" fmla="*/ 1085850 w 1543050"/>
              <a:gd name="connsiteY17" fmla="*/ 685800 h 828687"/>
              <a:gd name="connsiteX18" fmla="*/ 1143000 w 1543050"/>
              <a:gd name="connsiteY18" fmla="*/ 700087 h 828687"/>
              <a:gd name="connsiteX19" fmla="*/ 1185863 w 1543050"/>
              <a:gd name="connsiteY19" fmla="*/ 728662 h 828687"/>
              <a:gd name="connsiteX20" fmla="*/ 1285875 w 1543050"/>
              <a:gd name="connsiteY20" fmla="*/ 757237 h 828687"/>
              <a:gd name="connsiteX21" fmla="*/ 1328738 w 1543050"/>
              <a:gd name="connsiteY21" fmla="*/ 771525 h 828687"/>
              <a:gd name="connsiteX22" fmla="*/ 1443038 w 1543050"/>
              <a:gd name="connsiteY22" fmla="*/ 800100 h 828687"/>
              <a:gd name="connsiteX23" fmla="*/ 1543050 w 1543050"/>
              <a:gd name="connsiteY23" fmla="*/ 828675 h 828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43050" h="828687">
                <a:moveTo>
                  <a:pt x="0" y="0"/>
                </a:moveTo>
                <a:cubicBezTo>
                  <a:pt x="9525" y="23812"/>
                  <a:pt x="19570" y="47423"/>
                  <a:pt x="28575" y="71437"/>
                </a:cubicBezTo>
                <a:cubicBezTo>
                  <a:pt x="33863" y="85539"/>
                  <a:pt x="33455" y="102540"/>
                  <a:pt x="42863" y="114300"/>
                </a:cubicBezTo>
                <a:cubicBezTo>
                  <a:pt x="53590" y="127709"/>
                  <a:pt x="71438" y="133350"/>
                  <a:pt x="85725" y="142875"/>
                </a:cubicBezTo>
                <a:cubicBezTo>
                  <a:pt x="114432" y="228991"/>
                  <a:pt x="75677" y="146407"/>
                  <a:pt x="157163" y="214312"/>
                </a:cubicBezTo>
                <a:cubicBezTo>
                  <a:pt x="243330" y="286118"/>
                  <a:pt x="126264" y="237351"/>
                  <a:pt x="228600" y="271462"/>
                </a:cubicBezTo>
                <a:lnTo>
                  <a:pt x="314325" y="328612"/>
                </a:lnTo>
                <a:cubicBezTo>
                  <a:pt x="328613" y="338137"/>
                  <a:pt x="343451" y="346884"/>
                  <a:pt x="357188" y="357187"/>
                </a:cubicBezTo>
                <a:cubicBezTo>
                  <a:pt x="376238" y="371475"/>
                  <a:pt x="393663" y="388236"/>
                  <a:pt x="414338" y="400050"/>
                </a:cubicBezTo>
                <a:cubicBezTo>
                  <a:pt x="427414" y="407522"/>
                  <a:pt x="443358" y="408405"/>
                  <a:pt x="457200" y="414337"/>
                </a:cubicBezTo>
                <a:cubicBezTo>
                  <a:pt x="476776" y="422727"/>
                  <a:pt x="495858" y="432345"/>
                  <a:pt x="514350" y="442912"/>
                </a:cubicBezTo>
                <a:cubicBezTo>
                  <a:pt x="529259" y="451431"/>
                  <a:pt x="541521" y="464513"/>
                  <a:pt x="557213" y="471487"/>
                </a:cubicBezTo>
                <a:cubicBezTo>
                  <a:pt x="584738" y="483720"/>
                  <a:pt x="642938" y="500062"/>
                  <a:pt x="642938" y="500062"/>
                </a:cubicBezTo>
                <a:lnTo>
                  <a:pt x="728663" y="557212"/>
                </a:lnTo>
                <a:cubicBezTo>
                  <a:pt x="742950" y="566737"/>
                  <a:pt x="754866" y="581622"/>
                  <a:pt x="771525" y="585787"/>
                </a:cubicBezTo>
                <a:cubicBezTo>
                  <a:pt x="790575" y="590550"/>
                  <a:pt x="810289" y="593180"/>
                  <a:pt x="828675" y="600075"/>
                </a:cubicBezTo>
                <a:cubicBezTo>
                  <a:pt x="946916" y="644416"/>
                  <a:pt x="817323" y="618668"/>
                  <a:pt x="971550" y="657225"/>
                </a:cubicBezTo>
                <a:lnTo>
                  <a:pt x="1085850" y="685800"/>
                </a:lnTo>
                <a:lnTo>
                  <a:pt x="1143000" y="700087"/>
                </a:lnTo>
                <a:cubicBezTo>
                  <a:pt x="1157288" y="709612"/>
                  <a:pt x="1170504" y="720983"/>
                  <a:pt x="1185863" y="728662"/>
                </a:cubicBezTo>
                <a:cubicBezTo>
                  <a:pt x="1208706" y="740084"/>
                  <a:pt x="1264504" y="751131"/>
                  <a:pt x="1285875" y="757237"/>
                </a:cubicBezTo>
                <a:cubicBezTo>
                  <a:pt x="1300356" y="761374"/>
                  <a:pt x="1314208" y="767562"/>
                  <a:pt x="1328738" y="771525"/>
                </a:cubicBezTo>
                <a:cubicBezTo>
                  <a:pt x="1366627" y="781858"/>
                  <a:pt x="1405781" y="787681"/>
                  <a:pt x="1443038" y="800100"/>
                </a:cubicBezTo>
                <a:cubicBezTo>
                  <a:pt x="1533281" y="830181"/>
                  <a:pt x="1498642" y="828675"/>
                  <a:pt x="1543050" y="828675"/>
                </a:cubicBezTo>
              </a:path>
            </a:pathLst>
          </a:custGeom>
          <a:noFill/>
          <a:ln w="38100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10394807" y="4141539"/>
            <a:ext cx="1193508" cy="899222"/>
            <a:chOff x="10394807" y="4141539"/>
            <a:chExt cx="1193508" cy="899222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10394807" y="4141539"/>
              <a:ext cx="1193508" cy="899222"/>
              <a:chOff x="10394807" y="4141539"/>
              <a:chExt cx="1193508" cy="899222"/>
            </a:xfrm>
          </p:grpSpPr>
          <p:pic>
            <p:nvPicPr>
              <p:cNvPr id="16" name="Рисунок 15" descr="Вырезка экрана"/>
              <p:cNvPicPr>
                <a:picLocks noChangeAspect="1"/>
              </p:cNvPicPr>
              <p:nvPr/>
            </p:nvPicPr>
            <p:blipFill>
              <a:blip r:embed="rId3" cstate="hq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72787" y="4731900"/>
                <a:ext cx="715528" cy="308861"/>
              </a:xfrm>
              <a:prstGeom prst="rect">
                <a:avLst/>
              </a:prstGeom>
            </p:spPr>
          </p:pic>
          <p:pic>
            <p:nvPicPr>
              <p:cNvPr id="17" name="Рисунок 16" descr="Вырезка экрана"/>
              <p:cNvPicPr>
                <a:picLocks noChangeAspect="1"/>
              </p:cNvPicPr>
              <p:nvPr/>
            </p:nvPicPr>
            <p:blipFill>
              <a:blip r:embed="rId3" cstate="hq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94807" y="4436720"/>
                <a:ext cx="715528" cy="308861"/>
              </a:xfrm>
              <a:prstGeom prst="rect">
                <a:avLst/>
              </a:prstGeom>
            </p:spPr>
          </p:pic>
          <p:pic>
            <p:nvPicPr>
              <p:cNvPr id="18" name="Рисунок 17" descr="Вырезка экрана"/>
              <p:cNvPicPr>
                <a:picLocks noChangeAspect="1"/>
              </p:cNvPicPr>
              <p:nvPr/>
            </p:nvPicPr>
            <p:blipFill>
              <a:blip r:embed="rId3" cstate="hq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17429" y="4141539"/>
                <a:ext cx="715528" cy="308861"/>
              </a:xfrm>
              <a:prstGeom prst="rect">
                <a:avLst/>
              </a:prstGeom>
            </p:spPr>
          </p:pic>
        </p:grpSp>
        <p:pic>
          <p:nvPicPr>
            <p:cNvPr id="20" name="Picture 4" descr="Флаг (1844—1922)"/>
            <p:cNvPicPr>
              <a:picLocks noChangeAspect="1" noChangeArrowheads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44479" y="4472320"/>
              <a:ext cx="409691" cy="27326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Полилиния 18"/>
          <p:cNvSpPr/>
          <p:nvPr/>
        </p:nvSpPr>
        <p:spPr>
          <a:xfrm>
            <a:off x="7758113" y="3343003"/>
            <a:ext cx="2900362" cy="1014685"/>
          </a:xfrm>
          <a:custGeom>
            <a:avLst/>
            <a:gdLst>
              <a:gd name="connsiteX0" fmla="*/ 0 w 2900362"/>
              <a:gd name="connsiteY0" fmla="*/ 614635 h 1014685"/>
              <a:gd name="connsiteX1" fmla="*/ 71437 w 2900362"/>
              <a:gd name="connsiteY1" fmla="*/ 643210 h 1014685"/>
              <a:gd name="connsiteX2" fmla="*/ 114300 w 2900362"/>
              <a:gd name="connsiteY2" fmla="*/ 657497 h 1014685"/>
              <a:gd name="connsiteX3" fmla="*/ 157162 w 2900362"/>
              <a:gd name="connsiteY3" fmla="*/ 628922 h 1014685"/>
              <a:gd name="connsiteX4" fmla="*/ 242887 w 2900362"/>
              <a:gd name="connsiteY4" fmla="*/ 600347 h 1014685"/>
              <a:gd name="connsiteX5" fmla="*/ 357187 w 2900362"/>
              <a:gd name="connsiteY5" fmla="*/ 628922 h 1014685"/>
              <a:gd name="connsiteX6" fmla="*/ 400050 w 2900362"/>
              <a:gd name="connsiteY6" fmla="*/ 643210 h 1014685"/>
              <a:gd name="connsiteX7" fmla="*/ 457200 w 2900362"/>
              <a:gd name="connsiteY7" fmla="*/ 657497 h 1014685"/>
              <a:gd name="connsiteX8" fmla="*/ 542925 w 2900362"/>
              <a:gd name="connsiteY8" fmla="*/ 700360 h 1014685"/>
              <a:gd name="connsiteX9" fmla="*/ 557212 w 2900362"/>
              <a:gd name="connsiteY9" fmla="*/ 657497 h 1014685"/>
              <a:gd name="connsiteX10" fmla="*/ 585787 w 2900362"/>
              <a:gd name="connsiteY10" fmla="*/ 614635 h 1014685"/>
              <a:gd name="connsiteX11" fmla="*/ 671512 w 2900362"/>
              <a:gd name="connsiteY11" fmla="*/ 628922 h 1014685"/>
              <a:gd name="connsiteX12" fmla="*/ 714375 w 2900362"/>
              <a:gd name="connsiteY12" fmla="*/ 657497 h 1014685"/>
              <a:gd name="connsiteX13" fmla="*/ 685800 w 2900362"/>
              <a:gd name="connsiteY13" fmla="*/ 743222 h 1014685"/>
              <a:gd name="connsiteX14" fmla="*/ 757237 w 2900362"/>
              <a:gd name="connsiteY14" fmla="*/ 800372 h 1014685"/>
              <a:gd name="connsiteX15" fmla="*/ 785812 w 2900362"/>
              <a:gd name="connsiteY15" fmla="*/ 843235 h 1014685"/>
              <a:gd name="connsiteX16" fmla="*/ 828675 w 2900362"/>
              <a:gd name="connsiteY16" fmla="*/ 886097 h 1014685"/>
              <a:gd name="connsiteX17" fmla="*/ 914400 w 2900362"/>
              <a:gd name="connsiteY17" fmla="*/ 957535 h 1014685"/>
              <a:gd name="connsiteX18" fmla="*/ 1042987 w 2900362"/>
              <a:gd name="connsiteY18" fmla="*/ 971822 h 1014685"/>
              <a:gd name="connsiteX19" fmla="*/ 1128712 w 2900362"/>
              <a:gd name="connsiteY19" fmla="*/ 1000397 h 1014685"/>
              <a:gd name="connsiteX20" fmla="*/ 1171575 w 2900362"/>
              <a:gd name="connsiteY20" fmla="*/ 1014685 h 1014685"/>
              <a:gd name="connsiteX21" fmla="*/ 1271587 w 2900362"/>
              <a:gd name="connsiteY21" fmla="*/ 1000397 h 1014685"/>
              <a:gd name="connsiteX22" fmla="*/ 1314450 w 2900362"/>
              <a:gd name="connsiteY22" fmla="*/ 986110 h 1014685"/>
              <a:gd name="connsiteX23" fmla="*/ 1571625 w 2900362"/>
              <a:gd name="connsiteY23" fmla="*/ 971822 h 1014685"/>
              <a:gd name="connsiteX24" fmla="*/ 1757362 w 2900362"/>
              <a:gd name="connsiteY24" fmla="*/ 957535 h 1014685"/>
              <a:gd name="connsiteX25" fmla="*/ 1800225 w 2900362"/>
              <a:gd name="connsiteY25" fmla="*/ 928960 h 1014685"/>
              <a:gd name="connsiteX26" fmla="*/ 1857375 w 2900362"/>
              <a:gd name="connsiteY26" fmla="*/ 857522 h 1014685"/>
              <a:gd name="connsiteX27" fmla="*/ 1928812 w 2900362"/>
              <a:gd name="connsiteY27" fmla="*/ 800372 h 1014685"/>
              <a:gd name="connsiteX28" fmla="*/ 1957387 w 2900362"/>
              <a:gd name="connsiteY28" fmla="*/ 757510 h 1014685"/>
              <a:gd name="connsiteX29" fmla="*/ 2043112 w 2900362"/>
              <a:gd name="connsiteY29" fmla="*/ 700360 h 1014685"/>
              <a:gd name="connsiteX30" fmla="*/ 2085975 w 2900362"/>
              <a:gd name="connsiteY30" fmla="*/ 671785 h 1014685"/>
              <a:gd name="connsiteX31" fmla="*/ 2171700 w 2900362"/>
              <a:gd name="connsiteY31" fmla="*/ 643210 h 1014685"/>
              <a:gd name="connsiteX32" fmla="*/ 2214562 w 2900362"/>
              <a:gd name="connsiteY32" fmla="*/ 628922 h 1014685"/>
              <a:gd name="connsiteX33" fmla="*/ 2343150 w 2900362"/>
              <a:gd name="connsiteY33" fmla="*/ 571772 h 1014685"/>
              <a:gd name="connsiteX34" fmla="*/ 2386012 w 2900362"/>
              <a:gd name="connsiteY34" fmla="*/ 557485 h 1014685"/>
              <a:gd name="connsiteX35" fmla="*/ 2428875 w 2900362"/>
              <a:gd name="connsiteY35" fmla="*/ 528910 h 1014685"/>
              <a:gd name="connsiteX36" fmla="*/ 2443162 w 2900362"/>
              <a:gd name="connsiteY36" fmla="*/ 486047 h 1014685"/>
              <a:gd name="connsiteX37" fmla="*/ 2457450 w 2900362"/>
              <a:gd name="connsiteY37" fmla="*/ 300310 h 1014685"/>
              <a:gd name="connsiteX38" fmla="*/ 2486025 w 2900362"/>
              <a:gd name="connsiteY38" fmla="*/ 157435 h 1014685"/>
              <a:gd name="connsiteX39" fmla="*/ 2386012 w 2900362"/>
              <a:gd name="connsiteY39" fmla="*/ 57422 h 1014685"/>
              <a:gd name="connsiteX40" fmla="*/ 2428875 w 2900362"/>
              <a:gd name="connsiteY40" fmla="*/ 43135 h 1014685"/>
              <a:gd name="connsiteX41" fmla="*/ 2514600 w 2900362"/>
              <a:gd name="connsiteY41" fmla="*/ 71710 h 1014685"/>
              <a:gd name="connsiteX42" fmla="*/ 2743200 w 2900362"/>
              <a:gd name="connsiteY42" fmla="*/ 28847 h 1014685"/>
              <a:gd name="connsiteX43" fmla="*/ 2871787 w 2900362"/>
              <a:gd name="connsiteY43" fmla="*/ 14560 h 1014685"/>
              <a:gd name="connsiteX44" fmla="*/ 2900362 w 2900362"/>
              <a:gd name="connsiteY44" fmla="*/ 28847 h 1014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2900362" h="1014685">
                <a:moveTo>
                  <a:pt x="0" y="614635"/>
                </a:moveTo>
                <a:cubicBezTo>
                  <a:pt x="23812" y="624160"/>
                  <a:pt x="47423" y="634205"/>
                  <a:pt x="71437" y="643210"/>
                </a:cubicBezTo>
                <a:cubicBezTo>
                  <a:pt x="85539" y="648498"/>
                  <a:pt x="99444" y="659973"/>
                  <a:pt x="114300" y="657497"/>
                </a:cubicBezTo>
                <a:cubicBezTo>
                  <a:pt x="131238" y="654674"/>
                  <a:pt x="141471" y="635896"/>
                  <a:pt x="157162" y="628922"/>
                </a:cubicBezTo>
                <a:cubicBezTo>
                  <a:pt x="184687" y="616689"/>
                  <a:pt x="242887" y="600347"/>
                  <a:pt x="242887" y="600347"/>
                </a:cubicBezTo>
                <a:cubicBezTo>
                  <a:pt x="340866" y="633008"/>
                  <a:pt x="219258" y="594440"/>
                  <a:pt x="357187" y="628922"/>
                </a:cubicBezTo>
                <a:cubicBezTo>
                  <a:pt x="371798" y="632575"/>
                  <a:pt x="385569" y="639073"/>
                  <a:pt x="400050" y="643210"/>
                </a:cubicBezTo>
                <a:cubicBezTo>
                  <a:pt x="418931" y="648604"/>
                  <a:pt x="438150" y="652735"/>
                  <a:pt x="457200" y="657497"/>
                </a:cubicBezTo>
                <a:cubicBezTo>
                  <a:pt x="464419" y="662310"/>
                  <a:pt x="526024" y="708810"/>
                  <a:pt x="542925" y="700360"/>
                </a:cubicBezTo>
                <a:cubicBezTo>
                  <a:pt x="556395" y="693625"/>
                  <a:pt x="550477" y="670968"/>
                  <a:pt x="557212" y="657497"/>
                </a:cubicBezTo>
                <a:cubicBezTo>
                  <a:pt x="564891" y="642138"/>
                  <a:pt x="576262" y="628922"/>
                  <a:pt x="585787" y="614635"/>
                </a:cubicBezTo>
                <a:cubicBezTo>
                  <a:pt x="614362" y="619397"/>
                  <a:pt x="644029" y="619761"/>
                  <a:pt x="671512" y="628922"/>
                </a:cubicBezTo>
                <a:cubicBezTo>
                  <a:pt x="687802" y="634352"/>
                  <a:pt x="712245" y="640458"/>
                  <a:pt x="714375" y="657497"/>
                </a:cubicBezTo>
                <a:cubicBezTo>
                  <a:pt x="718111" y="687385"/>
                  <a:pt x="685800" y="743222"/>
                  <a:pt x="685800" y="743222"/>
                </a:cubicBezTo>
                <a:cubicBezTo>
                  <a:pt x="767693" y="866063"/>
                  <a:pt x="658649" y="721501"/>
                  <a:pt x="757237" y="800372"/>
                </a:cubicBezTo>
                <a:cubicBezTo>
                  <a:pt x="770646" y="811099"/>
                  <a:pt x="774819" y="830043"/>
                  <a:pt x="785812" y="843235"/>
                </a:cubicBezTo>
                <a:cubicBezTo>
                  <a:pt x="798747" y="858757"/>
                  <a:pt x="814387" y="871810"/>
                  <a:pt x="828675" y="886097"/>
                </a:cubicBezTo>
                <a:cubicBezTo>
                  <a:pt x="863460" y="990451"/>
                  <a:pt x="828029" y="979127"/>
                  <a:pt x="914400" y="957535"/>
                </a:cubicBezTo>
                <a:cubicBezTo>
                  <a:pt x="957262" y="962297"/>
                  <a:pt x="1000698" y="963364"/>
                  <a:pt x="1042987" y="971822"/>
                </a:cubicBezTo>
                <a:cubicBezTo>
                  <a:pt x="1072523" y="977729"/>
                  <a:pt x="1100137" y="990872"/>
                  <a:pt x="1128712" y="1000397"/>
                </a:cubicBezTo>
                <a:lnTo>
                  <a:pt x="1171575" y="1014685"/>
                </a:lnTo>
                <a:cubicBezTo>
                  <a:pt x="1204912" y="1009922"/>
                  <a:pt x="1238565" y="1007001"/>
                  <a:pt x="1271587" y="1000397"/>
                </a:cubicBezTo>
                <a:cubicBezTo>
                  <a:pt x="1286355" y="997443"/>
                  <a:pt x="1299457" y="987538"/>
                  <a:pt x="1314450" y="986110"/>
                </a:cubicBezTo>
                <a:cubicBezTo>
                  <a:pt x="1399920" y="977970"/>
                  <a:pt x="1485946" y="977350"/>
                  <a:pt x="1571625" y="971822"/>
                </a:cubicBezTo>
                <a:cubicBezTo>
                  <a:pt x="1633591" y="967824"/>
                  <a:pt x="1695450" y="962297"/>
                  <a:pt x="1757362" y="957535"/>
                </a:cubicBezTo>
                <a:cubicBezTo>
                  <a:pt x="1771650" y="948010"/>
                  <a:pt x="1789498" y="942369"/>
                  <a:pt x="1800225" y="928960"/>
                </a:cubicBezTo>
                <a:cubicBezTo>
                  <a:pt x="1879095" y="830371"/>
                  <a:pt x="1734536" y="939414"/>
                  <a:pt x="1857375" y="857522"/>
                </a:cubicBezTo>
                <a:cubicBezTo>
                  <a:pt x="1939267" y="734686"/>
                  <a:pt x="1830225" y="879242"/>
                  <a:pt x="1928812" y="800372"/>
                </a:cubicBezTo>
                <a:cubicBezTo>
                  <a:pt x="1942220" y="789645"/>
                  <a:pt x="1944464" y="768817"/>
                  <a:pt x="1957387" y="757510"/>
                </a:cubicBezTo>
                <a:cubicBezTo>
                  <a:pt x="1983233" y="734895"/>
                  <a:pt x="2014537" y="719410"/>
                  <a:pt x="2043112" y="700360"/>
                </a:cubicBezTo>
                <a:cubicBezTo>
                  <a:pt x="2057400" y="690835"/>
                  <a:pt x="2069685" y="677215"/>
                  <a:pt x="2085975" y="671785"/>
                </a:cubicBezTo>
                <a:lnTo>
                  <a:pt x="2171700" y="643210"/>
                </a:lnTo>
                <a:cubicBezTo>
                  <a:pt x="2185987" y="638447"/>
                  <a:pt x="2202031" y="637276"/>
                  <a:pt x="2214562" y="628922"/>
                </a:cubicBezTo>
                <a:cubicBezTo>
                  <a:pt x="2282487" y="583639"/>
                  <a:pt x="2241135" y="605777"/>
                  <a:pt x="2343150" y="571772"/>
                </a:cubicBezTo>
                <a:lnTo>
                  <a:pt x="2386012" y="557485"/>
                </a:lnTo>
                <a:cubicBezTo>
                  <a:pt x="2400300" y="547960"/>
                  <a:pt x="2418148" y="542319"/>
                  <a:pt x="2428875" y="528910"/>
                </a:cubicBezTo>
                <a:cubicBezTo>
                  <a:pt x="2438283" y="517150"/>
                  <a:pt x="2441294" y="500991"/>
                  <a:pt x="2443162" y="486047"/>
                </a:cubicBezTo>
                <a:cubicBezTo>
                  <a:pt x="2450864" y="424431"/>
                  <a:pt x="2451271" y="362097"/>
                  <a:pt x="2457450" y="300310"/>
                </a:cubicBezTo>
                <a:cubicBezTo>
                  <a:pt x="2466832" y="206492"/>
                  <a:pt x="2464233" y="222807"/>
                  <a:pt x="2486025" y="157435"/>
                </a:cubicBezTo>
                <a:cubicBezTo>
                  <a:pt x="2387769" y="91931"/>
                  <a:pt x="2411160" y="132865"/>
                  <a:pt x="2386012" y="57422"/>
                </a:cubicBezTo>
                <a:cubicBezTo>
                  <a:pt x="2400300" y="52660"/>
                  <a:pt x="2413907" y="41472"/>
                  <a:pt x="2428875" y="43135"/>
                </a:cubicBezTo>
                <a:cubicBezTo>
                  <a:pt x="2458811" y="46461"/>
                  <a:pt x="2514600" y="71710"/>
                  <a:pt x="2514600" y="71710"/>
                </a:cubicBezTo>
                <a:cubicBezTo>
                  <a:pt x="2666150" y="33822"/>
                  <a:pt x="2589931" y="48006"/>
                  <a:pt x="2743200" y="28847"/>
                </a:cubicBezTo>
                <a:cubicBezTo>
                  <a:pt x="2830226" y="-162"/>
                  <a:pt x="2806843" y="-11418"/>
                  <a:pt x="2871787" y="14560"/>
                </a:cubicBezTo>
                <a:cubicBezTo>
                  <a:pt x="2881675" y="18515"/>
                  <a:pt x="2890837" y="24085"/>
                  <a:pt x="2900362" y="28847"/>
                </a:cubicBezTo>
              </a:path>
            </a:pathLst>
          </a:cu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0752571" y="5193068"/>
            <a:ext cx="322622" cy="28575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67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9" grpId="0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upload.wikimedia.org/wikipedia/commons/thumb/9/9c/Pereprava_cherez_Dunaj.jpg/1024px-Pereprava_cherez_Dunaj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87" y="735012"/>
            <a:ext cx="11060113" cy="596209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631" y="5717"/>
            <a:ext cx="10515600" cy="72929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15 июня </a:t>
            </a:r>
            <a:r>
              <a:rPr lang="ru-RU" dirty="0">
                <a:solidFill>
                  <a:srgbClr val="FF0000"/>
                </a:solidFill>
                <a:latin typeface="Impact" panose="020B0806030902050204" pitchFamily="34" charset="0"/>
              </a:rPr>
              <a:t>1877 г</a:t>
            </a:r>
            <a:r>
              <a:rPr lang="ru-RU" dirty="0" smtClean="0">
                <a:solidFill>
                  <a:srgbClr val="FF0000"/>
                </a:solidFill>
                <a:latin typeface="Impact" panose="020B0806030902050204" pitchFamily="34" charset="0"/>
              </a:rPr>
              <a:t>. переправа через Дунай</a:t>
            </a:r>
            <a:endParaRPr lang="ru-RU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13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mcdn.tvzvezda.ru/storage/armystandart_images/2020/01/17/25d586564b804471a3b021ee9cf687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8" y="1234686"/>
            <a:ext cx="6686521" cy="376280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4350" t="15821" r="35907" b="17969"/>
          <a:stretch/>
        </p:blipFill>
        <p:spPr>
          <a:xfrm>
            <a:off x="7033770" y="2768624"/>
            <a:ext cx="4971034" cy="372004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grpSp>
        <p:nvGrpSpPr>
          <p:cNvPr id="9" name="Группа 8"/>
          <p:cNvGrpSpPr/>
          <p:nvPr/>
        </p:nvGrpSpPr>
        <p:grpSpPr>
          <a:xfrm>
            <a:off x="8513825" y="487740"/>
            <a:ext cx="2010924" cy="2280884"/>
            <a:chOff x="10181076" y="614151"/>
            <a:chExt cx="2010924" cy="2280884"/>
          </a:xfrm>
        </p:grpSpPr>
        <p:pic>
          <p:nvPicPr>
            <p:cNvPr id="10" name="Picture 4" descr="Столетов Николай Григорьевич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17706" y="614151"/>
              <a:ext cx="1637733" cy="191155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10181076" y="2525703"/>
              <a:ext cx="2010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Николай Столетов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90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A0481-B6E3-44DD-B01A-9CA6257DCBDB}" type="datetime1">
              <a:rPr lang="ru-RU" smtClean="0"/>
              <a:t>15.04.2022</a:t>
            </a:fld>
            <a:endParaRPr lang="ru-RU"/>
          </a:p>
        </p:txBody>
      </p:sp>
      <p:pic>
        <p:nvPicPr>
          <p:cNvPr id="5" name="Picture 2" descr="https://i.ytimg.com/vi/d2lYX3t74GA/maxresdefaul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61" t="24917" r="6818" b="5611"/>
          <a:stretch/>
        </p:blipFill>
        <p:spPr bwMode="auto">
          <a:xfrm>
            <a:off x="185738" y="100012"/>
            <a:ext cx="8129586" cy="664968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5513697" y="3753134"/>
            <a:ext cx="109182" cy="423081"/>
          </a:xfrm>
          <a:custGeom>
            <a:avLst/>
            <a:gdLst>
              <a:gd name="connsiteX0" fmla="*/ 0 w 136477"/>
              <a:gd name="connsiteY0" fmla="*/ 0 h 518615"/>
              <a:gd name="connsiteX1" fmla="*/ 27295 w 136477"/>
              <a:gd name="connsiteY1" fmla="*/ 68239 h 518615"/>
              <a:gd name="connsiteX2" fmla="*/ 54591 w 136477"/>
              <a:gd name="connsiteY2" fmla="*/ 150126 h 518615"/>
              <a:gd name="connsiteX3" fmla="*/ 81886 w 136477"/>
              <a:gd name="connsiteY3" fmla="*/ 191069 h 518615"/>
              <a:gd name="connsiteX4" fmla="*/ 109182 w 136477"/>
              <a:gd name="connsiteY4" fmla="*/ 272956 h 518615"/>
              <a:gd name="connsiteX5" fmla="*/ 136477 w 136477"/>
              <a:gd name="connsiteY5" fmla="*/ 382138 h 518615"/>
              <a:gd name="connsiteX6" fmla="*/ 122829 w 136477"/>
              <a:gd name="connsiteY6" fmla="*/ 518615 h 51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477" h="518615">
                <a:moveTo>
                  <a:pt x="0" y="0"/>
                </a:moveTo>
                <a:cubicBezTo>
                  <a:pt x="9098" y="22746"/>
                  <a:pt x="18923" y="45215"/>
                  <a:pt x="27295" y="68239"/>
                </a:cubicBezTo>
                <a:cubicBezTo>
                  <a:pt x="37128" y="95279"/>
                  <a:pt x="38631" y="126186"/>
                  <a:pt x="54591" y="150126"/>
                </a:cubicBezTo>
                <a:cubicBezTo>
                  <a:pt x="63689" y="163774"/>
                  <a:pt x="75224" y="176080"/>
                  <a:pt x="81886" y="191069"/>
                </a:cubicBezTo>
                <a:cubicBezTo>
                  <a:pt x="93571" y="217361"/>
                  <a:pt x="100084" y="245660"/>
                  <a:pt x="109182" y="272956"/>
                </a:cubicBezTo>
                <a:cubicBezTo>
                  <a:pt x="130163" y="335899"/>
                  <a:pt x="120010" y="299803"/>
                  <a:pt x="136477" y="382138"/>
                </a:cubicBezTo>
                <a:cubicBezTo>
                  <a:pt x="122327" y="509489"/>
                  <a:pt x="122829" y="463772"/>
                  <a:pt x="122829" y="518615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5622879" y="4073435"/>
            <a:ext cx="1241946" cy="369332"/>
            <a:chOff x="5622879" y="4073435"/>
            <a:chExt cx="1241946" cy="369332"/>
          </a:xfrm>
        </p:grpSpPr>
        <p:sp>
          <p:nvSpPr>
            <p:cNvPr id="7" name="Овал 6"/>
            <p:cNvSpPr/>
            <p:nvPr/>
          </p:nvSpPr>
          <p:spPr>
            <a:xfrm>
              <a:off x="5622879" y="4176215"/>
              <a:ext cx="150124" cy="163773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732061" y="4073435"/>
              <a:ext cx="1132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Тырново</a:t>
              </a:r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" name="Полилиния 8"/>
          <p:cNvSpPr/>
          <p:nvPr/>
        </p:nvSpPr>
        <p:spPr>
          <a:xfrm>
            <a:off x="5459387" y="4162568"/>
            <a:ext cx="163492" cy="415836"/>
          </a:xfrm>
          <a:custGeom>
            <a:avLst/>
            <a:gdLst>
              <a:gd name="connsiteX0" fmla="*/ 286603 w 286603"/>
              <a:gd name="connsiteY0" fmla="*/ 0 h 191069"/>
              <a:gd name="connsiteX1" fmla="*/ 150125 w 286603"/>
              <a:gd name="connsiteY1" fmla="*/ 122830 h 191069"/>
              <a:gd name="connsiteX2" fmla="*/ 68238 w 286603"/>
              <a:gd name="connsiteY2" fmla="*/ 150126 h 191069"/>
              <a:gd name="connsiteX3" fmla="*/ 27295 w 286603"/>
              <a:gd name="connsiteY3" fmla="*/ 163773 h 191069"/>
              <a:gd name="connsiteX4" fmla="*/ 0 w 286603"/>
              <a:gd name="connsiteY4" fmla="*/ 191069 h 191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603" h="191069">
                <a:moveTo>
                  <a:pt x="286603" y="0"/>
                </a:moveTo>
                <a:cubicBezTo>
                  <a:pt x="245785" y="51023"/>
                  <a:pt x="217660" y="100318"/>
                  <a:pt x="150125" y="122830"/>
                </a:cubicBezTo>
                <a:lnTo>
                  <a:pt x="68238" y="150126"/>
                </a:lnTo>
                <a:cubicBezTo>
                  <a:pt x="54590" y="154675"/>
                  <a:pt x="37467" y="153600"/>
                  <a:pt x="27295" y="163773"/>
                </a:cubicBezTo>
                <a:lnTo>
                  <a:pt x="0" y="191069"/>
                </a:lnTo>
              </a:path>
            </a:pathLst>
          </a:custGeom>
          <a:noFill/>
          <a:ln w="57150">
            <a:solidFill>
              <a:srgbClr val="FF0000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9"/>
          <p:cNvGrpSpPr/>
          <p:nvPr/>
        </p:nvGrpSpPr>
        <p:grpSpPr>
          <a:xfrm>
            <a:off x="5247225" y="4442767"/>
            <a:ext cx="1123944" cy="369332"/>
            <a:chOff x="5131557" y="4339988"/>
            <a:chExt cx="1123944" cy="36933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5131557" y="4339988"/>
              <a:ext cx="191069" cy="163773"/>
              <a:chOff x="8816453" y="928048"/>
              <a:chExt cx="136478" cy="245659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8816454" y="928048"/>
                <a:ext cx="136477" cy="24565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единительная линия 11"/>
              <p:cNvCxnSpPr/>
              <p:nvPr/>
            </p:nvCxnSpPr>
            <p:spPr>
              <a:xfrm flipH="1">
                <a:off x="8816453" y="928048"/>
                <a:ext cx="136477" cy="245659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/>
            <p:cNvSpPr txBox="1"/>
            <p:nvPr/>
          </p:nvSpPr>
          <p:spPr>
            <a:xfrm>
              <a:off x="5234195" y="4339988"/>
              <a:ext cx="1021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Шипка</a:t>
              </a:r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451955" y="614151"/>
            <a:ext cx="1729120" cy="2251880"/>
            <a:chOff x="9324423" y="545911"/>
            <a:chExt cx="2003245" cy="2443791"/>
          </a:xfrm>
        </p:grpSpPr>
        <p:pic>
          <p:nvPicPr>
            <p:cNvPr id="6146" name="Picture 2" descr="https://upload.wikimedia.org/wikipedia/commons/thumb/5/55/%D0%A0%D1%83%D1%81%D1%81%D0%BA%D0%B8%D0%B9_%D0%B3%D0%B5%D0%BD%D0%B5%D1%80%D0%B0%D0%BB_%D0%BE%D1%82_%D0%BA%D0%B0%D0%B2%D0%B0%D0%BB%D0%B5%D1%80%D0%B8%D0%B8_%D0%93%D1%83%D1%80%D0%BA%D0%BE_%D0%98%D0%BE%D1%81%D0%B8%D1%84_%D0%92._1878-1880%D0%B3%D0%B3_1a_1194730193_e1t3.jpg/220px-%D0%A0%D1%83%D1%81%D1%81%D0%BA%D0%B8%D0%B9_%D0%B3%D0%B5%D0%BD%D0%B5%D1%80%D0%B0%D0%BB_%D0%BE%D1%82_%D0%BA%D0%B0%D0%B2%D0%B0%D0%BB%D0%B5%D1%80%D0%B8%D0%B8_%D0%93%D1%83%D1%80%D0%BA%D0%BE_%D0%98%D0%BE%D1%81%D0%B8%D1%84_%D0%92._1878-1880%D0%B3%D0%B3_1a_1194730193_e1t3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60" b="28657"/>
            <a:stretch/>
          </p:blipFill>
          <p:spPr bwMode="auto">
            <a:xfrm>
              <a:off x="9324423" y="545911"/>
              <a:ext cx="2003245" cy="2074459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9471546" y="2620370"/>
              <a:ext cx="185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Иосиф Гурко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0181076" y="614151"/>
            <a:ext cx="2010924" cy="2280884"/>
            <a:chOff x="10181076" y="614151"/>
            <a:chExt cx="2010924" cy="2280884"/>
          </a:xfrm>
        </p:grpSpPr>
        <p:pic>
          <p:nvPicPr>
            <p:cNvPr id="6148" name="Picture 4" descr="Столетов Николай Григорьевич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17706" y="614151"/>
              <a:ext cx="1637733" cy="1911552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10181076" y="2525703"/>
              <a:ext cx="20109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Николай Столетов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8897830" y="2904844"/>
            <a:ext cx="2994546" cy="6784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5 тыс. </a:t>
            </a:r>
            <a:endParaRPr lang="ru-RU" sz="4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24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8897830" y="3758820"/>
            <a:ext cx="2994546" cy="1236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9-15 августа</a:t>
            </a:r>
          </a:p>
          <a:p>
            <a:pPr algn="ctr"/>
            <a:r>
              <a:rPr lang="ru-RU" sz="2000" dirty="0" smtClean="0">
                <a:solidFill>
                  <a:srgbClr val="0000CC"/>
                </a:solidFill>
                <a:latin typeface="Impact" panose="020B0806030902050204" pitchFamily="34" charset="0"/>
              </a:rPr>
              <a:t>в день по 14 штурмов</a:t>
            </a:r>
            <a:endParaRPr lang="ru-RU" sz="2000" dirty="0">
              <a:solidFill>
                <a:srgbClr val="0000CC"/>
              </a:solidFill>
              <a:latin typeface="Impact" panose="020B0806030902050204" pitchFamily="34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244302" y="3654262"/>
            <a:ext cx="1132764" cy="438608"/>
            <a:chOff x="8389675" y="5153547"/>
            <a:chExt cx="1132764" cy="438608"/>
          </a:xfrm>
        </p:grpSpPr>
        <p:sp>
          <p:nvSpPr>
            <p:cNvPr id="26" name="Овал 25"/>
            <p:cNvSpPr/>
            <p:nvPr/>
          </p:nvSpPr>
          <p:spPr>
            <a:xfrm>
              <a:off x="9320110" y="5428382"/>
              <a:ext cx="150124" cy="163773"/>
            </a:xfrm>
            <a:prstGeom prst="ellipse">
              <a:avLst/>
            </a:prstGeom>
            <a:solidFill>
              <a:srgbClr val="0000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389675" y="5153547"/>
              <a:ext cx="11327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Плевна </a:t>
              </a:r>
              <a:endParaRPr lang="ru-RU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9522439" y="4941505"/>
            <a:ext cx="1590534" cy="1916495"/>
            <a:chOff x="10291530" y="1147255"/>
            <a:chExt cx="1590534" cy="1916495"/>
          </a:xfrm>
        </p:grpSpPr>
        <p:pic>
          <p:nvPicPr>
            <p:cNvPr id="30" name="Picture 8" descr="Гази Осман-паша, Стамбул, 1895 год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44442" y="1147255"/>
              <a:ext cx="1160373" cy="154716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10291530" y="2694418"/>
              <a:ext cx="15905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Осман-паша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7" name="Полилиния 36"/>
          <p:cNvSpPr/>
          <p:nvPr/>
        </p:nvSpPr>
        <p:spPr>
          <a:xfrm>
            <a:off x="4435521" y="4023594"/>
            <a:ext cx="739215" cy="357337"/>
          </a:xfrm>
          <a:custGeom>
            <a:avLst/>
            <a:gdLst>
              <a:gd name="connsiteX0" fmla="*/ 0 w 682388"/>
              <a:gd name="connsiteY0" fmla="*/ 395785 h 395785"/>
              <a:gd name="connsiteX1" fmla="*/ 68239 w 682388"/>
              <a:gd name="connsiteY1" fmla="*/ 354842 h 395785"/>
              <a:gd name="connsiteX2" fmla="*/ 109182 w 682388"/>
              <a:gd name="connsiteY2" fmla="*/ 341194 h 395785"/>
              <a:gd name="connsiteX3" fmla="*/ 191069 w 682388"/>
              <a:gd name="connsiteY3" fmla="*/ 259308 h 395785"/>
              <a:gd name="connsiteX4" fmla="*/ 232012 w 682388"/>
              <a:gd name="connsiteY4" fmla="*/ 232012 h 395785"/>
              <a:gd name="connsiteX5" fmla="*/ 272956 w 682388"/>
              <a:gd name="connsiteY5" fmla="*/ 218364 h 395785"/>
              <a:gd name="connsiteX6" fmla="*/ 395785 w 682388"/>
              <a:gd name="connsiteY6" fmla="*/ 150126 h 395785"/>
              <a:gd name="connsiteX7" fmla="*/ 436729 w 682388"/>
              <a:gd name="connsiteY7" fmla="*/ 109182 h 395785"/>
              <a:gd name="connsiteX8" fmla="*/ 477672 w 682388"/>
              <a:gd name="connsiteY8" fmla="*/ 95535 h 395785"/>
              <a:gd name="connsiteX9" fmla="*/ 518615 w 682388"/>
              <a:gd name="connsiteY9" fmla="*/ 68239 h 395785"/>
              <a:gd name="connsiteX10" fmla="*/ 559559 w 682388"/>
              <a:gd name="connsiteY10" fmla="*/ 54591 h 395785"/>
              <a:gd name="connsiteX11" fmla="*/ 600502 w 682388"/>
              <a:gd name="connsiteY11" fmla="*/ 27296 h 395785"/>
              <a:gd name="connsiteX12" fmla="*/ 682388 w 682388"/>
              <a:gd name="connsiteY12" fmla="*/ 0 h 395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2388" h="395785">
                <a:moveTo>
                  <a:pt x="0" y="395785"/>
                </a:moveTo>
                <a:cubicBezTo>
                  <a:pt x="22746" y="382137"/>
                  <a:pt x="44513" y="366705"/>
                  <a:pt x="68239" y="354842"/>
                </a:cubicBezTo>
                <a:cubicBezTo>
                  <a:pt x="81106" y="348408"/>
                  <a:pt x="97826" y="350026"/>
                  <a:pt x="109182" y="341194"/>
                </a:cubicBezTo>
                <a:cubicBezTo>
                  <a:pt x="139652" y="317495"/>
                  <a:pt x="158951" y="280721"/>
                  <a:pt x="191069" y="259308"/>
                </a:cubicBezTo>
                <a:cubicBezTo>
                  <a:pt x="204717" y="250209"/>
                  <a:pt x="217341" y="239348"/>
                  <a:pt x="232012" y="232012"/>
                </a:cubicBezTo>
                <a:cubicBezTo>
                  <a:pt x="244879" y="225578"/>
                  <a:pt x="260380" y="225351"/>
                  <a:pt x="272956" y="218364"/>
                </a:cubicBezTo>
                <a:cubicBezTo>
                  <a:pt x="413737" y="140152"/>
                  <a:pt x="303142" y="181005"/>
                  <a:pt x="395785" y="150126"/>
                </a:cubicBezTo>
                <a:cubicBezTo>
                  <a:pt x="409433" y="136478"/>
                  <a:pt x="420669" y="119888"/>
                  <a:pt x="436729" y="109182"/>
                </a:cubicBezTo>
                <a:cubicBezTo>
                  <a:pt x="448699" y="101202"/>
                  <a:pt x="464805" y="101969"/>
                  <a:pt x="477672" y="95535"/>
                </a:cubicBezTo>
                <a:cubicBezTo>
                  <a:pt x="492343" y="88200"/>
                  <a:pt x="503944" y="75575"/>
                  <a:pt x="518615" y="68239"/>
                </a:cubicBezTo>
                <a:cubicBezTo>
                  <a:pt x="531482" y="61805"/>
                  <a:pt x="546692" y="61025"/>
                  <a:pt x="559559" y="54591"/>
                </a:cubicBezTo>
                <a:cubicBezTo>
                  <a:pt x="574230" y="47256"/>
                  <a:pt x="585144" y="33055"/>
                  <a:pt x="600502" y="27296"/>
                </a:cubicBezTo>
                <a:cubicBezTo>
                  <a:pt x="695920" y="-8485"/>
                  <a:pt x="646551" y="35840"/>
                  <a:pt x="682388" y="0"/>
                </a:cubicBezTo>
              </a:path>
            </a:pathLst>
          </a:custGeom>
          <a:noFill/>
          <a:ln w="57150">
            <a:solidFill>
              <a:srgbClr val="0000CC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Заголовок 1">
            <a:extLst>
              <a:ext uri="{FF2B5EF4-FFF2-40B4-BE49-F238E27FC236}">
                <a16:creationId xmlns:a16="http://schemas.microsoft.com/office/drawing/2014/main" id="{DF9E24FF-7E47-4A88-B5B8-6156E75AF874}"/>
              </a:ext>
            </a:extLst>
          </p:cNvPr>
          <p:cNvSpPr txBox="1">
            <a:spLocks/>
          </p:cNvSpPr>
          <p:nvPr/>
        </p:nvSpPr>
        <p:spPr>
          <a:xfrm>
            <a:off x="3470480" y="2522648"/>
            <a:ext cx="2994546" cy="1236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Impact" panose="020B0806030902050204" pitchFamily="34" charset="0"/>
              </a:rPr>
              <a:t>Август 1877</a:t>
            </a:r>
          </a:p>
          <a:p>
            <a:pPr algn="ctr"/>
            <a:r>
              <a:rPr lang="ru-RU" sz="2000" dirty="0" smtClean="0">
                <a:solidFill>
                  <a:srgbClr val="0000CC"/>
                </a:solidFill>
                <a:latin typeface="Impact" panose="020B0806030902050204" pitchFamily="34" charset="0"/>
              </a:rPr>
              <a:t>за 3 штурма потеряли </a:t>
            </a:r>
          </a:p>
          <a:p>
            <a:pPr algn="ctr"/>
            <a:r>
              <a:rPr lang="ru-RU" sz="2000" dirty="0" smtClean="0">
                <a:solidFill>
                  <a:srgbClr val="0000CC"/>
                </a:solidFill>
                <a:latin typeface="Impact" panose="020B0806030902050204" pitchFamily="34" charset="0"/>
              </a:rPr>
              <a:t>32 000</a:t>
            </a:r>
            <a:endParaRPr lang="ru-RU" sz="2000" dirty="0">
              <a:solidFill>
                <a:srgbClr val="0000CC"/>
              </a:solidFill>
              <a:latin typeface="Impact" panose="020B0806030902050204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2085377" y="3433686"/>
            <a:ext cx="1855041" cy="2267405"/>
            <a:chOff x="1128562" y="3493730"/>
            <a:chExt cx="1855041" cy="2267405"/>
          </a:xfrm>
        </p:grpSpPr>
        <p:pic>
          <p:nvPicPr>
            <p:cNvPr id="6150" name="Picture 6" descr="Totlebenei.jpe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82" t="13071" r="10068" b="27973"/>
            <a:stretch/>
          </p:blipFill>
          <p:spPr bwMode="auto">
            <a:xfrm>
              <a:off x="1128562" y="3493730"/>
              <a:ext cx="1717964" cy="1898073"/>
            </a:xfrm>
            <a:prstGeom prst="ellipse">
              <a:avLst/>
            </a:prstGeom>
            <a:ln w="63500" cap="rnd">
              <a:solidFill>
                <a:srgbClr val="333333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1128562" y="5391803"/>
              <a:ext cx="18550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Эдуард Тотлебен 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9" name="Овал 38"/>
          <p:cNvSpPr/>
          <p:nvPr/>
        </p:nvSpPr>
        <p:spPr>
          <a:xfrm>
            <a:off x="5033212" y="3782383"/>
            <a:ext cx="469938" cy="4572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361709" y="4696691"/>
            <a:ext cx="0" cy="429491"/>
          </a:xfrm>
          <a:custGeom>
            <a:avLst/>
            <a:gdLst>
              <a:gd name="connsiteX0" fmla="*/ 0 w 0"/>
              <a:gd name="connsiteY0" fmla="*/ 429491 h 429491"/>
              <a:gd name="connsiteX1" fmla="*/ 0 w 0"/>
              <a:gd name="connsiteY1" fmla="*/ 0 h 429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429491">
                <a:moveTo>
                  <a:pt x="0" y="429491"/>
                </a:moveTo>
                <a:lnTo>
                  <a:pt x="0" y="0"/>
                </a:lnTo>
              </a:path>
            </a:pathLst>
          </a:custGeom>
          <a:noFill/>
          <a:ln w="57150">
            <a:solidFill>
              <a:srgbClr val="0000CC"/>
            </a:solidFill>
            <a:prstDash val="sysDot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5" name="Группа 44"/>
          <p:cNvGrpSpPr/>
          <p:nvPr/>
        </p:nvGrpSpPr>
        <p:grpSpPr>
          <a:xfrm>
            <a:off x="601937" y="392667"/>
            <a:ext cx="9753600" cy="6096001"/>
            <a:chOff x="1182468" y="442911"/>
            <a:chExt cx="9753600" cy="6096001"/>
          </a:xfrm>
        </p:grpSpPr>
        <p:pic>
          <p:nvPicPr>
            <p:cNvPr id="46" name="Picture 8" descr="https://upload.wikimedia.org/wikipedia/commons/thumb/c/c4/Dmitriev-Orenburgsky-Osman-pasha.jpg/1024px-Dmitriev-Orenburgsky-Osman-pasha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2468" y="442911"/>
              <a:ext cx="9753600" cy="6096001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7" name="Заголовок 1">
              <a:extLst>
                <a:ext uri="{FF2B5EF4-FFF2-40B4-BE49-F238E27FC236}">
                  <a16:creationId xmlns:a16="http://schemas.microsoft.com/office/drawing/2014/main" id="{DF9E24FF-7E47-4A88-B5B8-6156E75AF874}"/>
                </a:ext>
              </a:extLst>
            </p:cNvPr>
            <p:cNvSpPr txBox="1">
              <a:spLocks/>
            </p:cNvSpPr>
            <p:nvPr/>
          </p:nvSpPr>
          <p:spPr>
            <a:xfrm>
              <a:off x="4395103" y="442911"/>
              <a:ext cx="2994546" cy="123626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ru-RU" sz="4000" dirty="0" smtClean="0">
                  <a:ln>
                    <a:solidFill>
                      <a:schemeClr val="tx1"/>
                    </a:solidFill>
                  </a:ln>
                  <a:solidFill>
                    <a:srgbClr val="FF0000"/>
                  </a:solidFill>
                  <a:latin typeface="Impact" panose="020B0806030902050204" pitchFamily="34" charset="0"/>
                </a:rPr>
                <a:t>28 ноября 1877</a:t>
              </a:r>
            </a:p>
            <a:p>
              <a:pPr algn="ctr"/>
              <a:r>
                <a:rPr lang="ru-RU" sz="2000" dirty="0" smtClean="0">
                  <a:solidFill>
                    <a:srgbClr val="0000CC"/>
                  </a:solidFill>
                  <a:latin typeface="Impact" panose="020B0806030902050204" pitchFamily="34" charset="0"/>
                </a:rPr>
                <a:t>сдача Плевны</a:t>
              </a:r>
              <a:endParaRPr lang="ru-RU" sz="2000" dirty="0">
                <a:solidFill>
                  <a:srgbClr val="0000CC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576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1" grpId="0"/>
      <p:bldP spid="24" grpId="0"/>
      <p:bldP spid="37" grpId="0" animBg="1"/>
      <p:bldP spid="40" grpId="0"/>
      <p:bldP spid="39" grpId="0" animBg="1"/>
      <p:bldP spid="4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287</Words>
  <Application>Microsoft Office PowerPoint</Application>
  <PresentationFormat>Широкоэкранный</PresentationFormat>
  <Paragraphs>77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Impact</vt:lpstr>
      <vt:lpstr>Times New Roman</vt:lpstr>
      <vt:lpstr>Тема Office</vt:lpstr>
      <vt:lpstr>Русско-турецкая война 1877-1878 гг.</vt:lpstr>
      <vt:lpstr>Причины войны</vt:lpstr>
      <vt:lpstr>Театр войны</vt:lpstr>
      <vt:lpstr>12 апреля 1877 г.</vt:lpstr>
      <vt:lpstr>Соотношение сторон</vt:lpstr>
      <vt:lpstr>Планы  сторон</vt:lpstr>
      <vt:lpstr>15 июня 1877 г. переправа через Дунай</vt:lpstr>
      <vt:lpstr>Презентация PowerPoint</vt:lpstr>
      <vt:lpstr>Презентация PowerPoint</vt:lpstr>
      <vt:lpstr>Презентация PowerPoint</vt:lpstr>
      <vt:lpstr>Презентация PowerPoint</vt:lpstr>
      <vt:lpstr>Сан-Стефанский мир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Русско-турецкая война 1877-1878 гг.</dc:title>
  <dc:creator>Пользователь</dc:creator>
  <cp:lastModifiedBy>Константин</cp:lastModifiedBy>
  <cp:revision>56</cp:revision>
  <dcterms:created xsi:type="dcterms:W3CDTF">2022-04-14T10:49:17Z</dcterms:created>
  <dcterms:modified xsi:type="dcterms:W3CDTF">2022-04-14T21:40:03Z</dcterms:modified>
</cp:coreProperties>
</file>