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660" y="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41BA-6514-4F5F-B91C-498DC3118BD3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F868B-E2EC-4BE9-8FC0-0C64DBFE7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468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41BA-6514-4F5F-B91C-498DC3118BD3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F868B-E2EC-4BE9-8FC0-0C64DBFE7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460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41BA-6514-4F5F-B91C-498DC3118BD3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F868B-E2EC-4BE9-8FC0-0C64DBFE7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106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41BA-6514-4F5F-B91C-498DC3118BD3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F868B-E2EC-4BE9-8FC0-0C64DBFE7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134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41BA-6514-4F5F-B91C-498DC3118BD3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F868B-E2EC-4BE9-8FC0-0C64DBFE7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395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41BA-6514-4F5F-B91C-498DC3118BD3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F868B-E2EC-4BE9-8FC0-0C64DBFE7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951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41BA-6514-4F5F-B91C-498DC3118BD3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F868B-E2EC-4BE9-8FC0-0C64DBFE7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768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41BA-6514-4F5F-B91C-498DC3118BD3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F868B-E2EC-4BE9-8FC0-0C64DBFE7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703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41BA-6514-4F5F-B91C-498DC3118BD3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F868B-E2EC-4BE9-8FC0-0C64DBFE7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187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41BA-6514-4F5F-B91C-498DC3118BD3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F868B-E2EC-4BE9-8FC0-0C64DBFE7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330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D41BA-6514-4F5F-B91C-498DC3118BD3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F868B-E2EC-4BE9-8FC0-0C64DBFE7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73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D41BA-6514-4F5F-B91C-498DC3118BD3}" type="datetimeFigureOut">
              <a:rPr lang="ru-RU" smtClean="0"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BF868B-E2EC-4BE9-8FC0-0C64DBFE7A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064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6.tmp"/><Relationship Id="rId7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7.tm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8364" y="736979"/>
            <a:ext cx="11177516" cy="356206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Социально-экономическое развитие России </a:t>
            </a:r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/>
            </a:r>
            <a:b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 2</a:t>
            </a:r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/</a:t>
            </a: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25 XIX века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96000" y="5197372"/>
            <a:ext cx="6096000" cy="1655762"/>
          </a:xfrm>
        </p:spPr>
        <p:txBody>
          <a:bodyPr>
            <a:normAutofit lnSpcReduction="10000"/>
          </a:bodyPr>
          <a:lstStyle/>
          <a:p>
            <a:pPr algn="r"/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Подготовил:</a:t>
            </a:r>
          </a:p>
          <a:p>
            <a:pPr algn="r"/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Симонов К.В.</a:t>
            </a:r>
          </a:p>
          <a:p>
            <a:pPr algn="r"/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учитель МБОУ СОШ № 11</a:t>
            </a:r>
          </a:p>
          <a:p>
            <a:pPr algn="r"/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 </a:t>
            </a:r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квалификационная категория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25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2669" y="-117336"/>
            <a:ext cx="11172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Города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6152" name="Picture 8" descr="http://istorik-gatchina.ru/img/uroki/karty-2/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43"/>
          <a:stretch/>
        </p:blipFill>
        <p:spPr bwMode="auto">
          <a:xfrm>
            <a:off x="2203427" y="590550"/>
            <a:ext cx="7991451" cy="6165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4954137" y="2437277"/>
            <a:ext cx="1687773" cy="369332"/>
            <a:chOff x="4954137" y="2437277"/>
            <a:chExt cx="1687773" cy="369332"/>
          </a:xfrm>
        </p:grpSpPr>
        <p:sp>
          <p:nvSpPr>
            <p:cNvPr id="6" name="Овал 5"/>
            <p:cNvSpPr/>
            <p:nvPr/>
          </p:nvSpPr>
          <p:spPr>
            <a:xfrm>
              <a:off x="4954137" y="2511188"/>
              <a:ext cx="204717" cy="23201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140655" y="2437277"/>
              <a:ext cx="15012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С-Петербург</a:t>
              </a:r>
              <a:endPara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6116134" y="5495932"/>
            <a:ext cx="900747" cy="369332"/>
            <a:chOff x="6116134" y="5495932"/>
            <a:chExt cx="900747" cy="369332"/>
          </a:xfrm>
        </p:grpSpPr>
        <p:sp>
          <p:nvSpPr>
            <p:cNvPr id="11" name="Овал 10"/>
            <p:cNvSpPr/>
            <p:nvPr/>
          </p:nvSpPr>
          <p:spPr>
            <a:xfrm>
              <a:off x="6116134" y="5529616"/>
              <a:ext cx="166036" cy="188795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145699" y="5495932"/>
              <a:ext cx="8711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Анапа  </a:t>
              </a:r>
              <a:endPara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6019361" y="3307738"/>
            <a:ext cx="1351128" cy="369332"/>
            <a:chOff x="7602876" y="3391682"/>
            <a:chExt cx="1351128" cy="369332"/>
          </a:xfrm>
        </p:grpSpPr>
        <p:sp>
          <p:nvSpPr>
            <p:cNvPr id="10" name="Овал 9"/>
            <p:cNvSpPr/>
            <p:nvPr/>
          </p:nvSpPr>
          <p:spPr>
            <a:xfrm>
              <a:off x="7641609" y="3441332"/>
              <a:ext cx="204717" cy="23201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602876" y="3391682"/>
              <a:ext cx="1351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Москва </a:t>
              </a:r>
              <a:endPara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634114" y="5451785"/>
            <a:ext cx="1746913" cy="594945"/>
            <a:chOff x="5056495" y="4624569"/>
            <a:chExt cx="1746913" cy="594945"/>
          </a:xfrm>
        </p:grpSpPr>
        <p:sp>
          <p:nvSpPr>
            <p:cNvPr id="12" name="Овал 11"/>
            <p:cNvSpPr/>
            <p:nvPr/>
          </p:nvSpPr>
          <p:spPr>
            <a:xfrm>
              <a:off x="6285238" y="4624569"/>
              <a:ext cx="204717" cy="23201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056495" y="4850182"/>
              <a:ext cx="17469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Новороссийск  </a:t>
              </a:r>
              <a:endPara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7155456" y="5707957"/>
            <a:ext cx="1413465" cy="370724"/>
            <a:chOff x="7393325" y="5633252"/>
            <a:chExt cx="1413465" cy="370724"/>
          </a:xfrm>
        </p:grpSpPr>
        <p:sp>
          <p:nvSpPr>
            <p:cNvPr id="14" name="Овал 13"/>
            <p:cNvSpPr/>
            <p:nvPr/>
          </p:nvSpPr>
          <p:spPr>
            <a:xfrm>
              <a:off x="7393325" y="5633252"/>
              <a:ext cx="204717" cy="23201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455662" y="5634644"/>
              <a:ext cx="1351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Пятигорск </a:t>
              </a:r>
              <a:endPara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7304971" y="5244228"/>
            <a:ext cx="1351128" cy="570776"/>
            <a:chOff x="6922478" y="5349079"/>
            <a:chExt cx="1351128" cy="570776"/>
          </a:xfrm>
        </p:grpSpPr>
        <p:sp>
          <p:nvSpPr>
            <p:cNvPr id="13" name="Овал 12"/>
            <p:cNvSpPr/>
            <p:nvPr/>
          </p:nvSpPr>
          <p:spPr>
            <a:xfrm>
              <a:off x="7126406" y="5687843"/>
              <a:ext cx="204717" cy="23201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922478" y="5349079"/>
              <a:ext cx="1351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Кисловодск </a:t>
              </a:r>
              <a:endPara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380931" y="2111078"/>
            <a:ext cx="1023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540 т.</a:t>
            </a:r>
            <a:endParaRPr lang="ru-RU" sz="2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507570" y="2991572"/>
            <a:ext cx="1023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460 т.</a:t>
            </a:r>
            <a:endParaRPr lang="ru-RU" sz="2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88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12669" y="-117336"/>
            <a:ext cx="11172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Города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7170" name="Picture 2" descr="https://artsdot.com/ADC/Art-ImgScreen-4.nsf/O/A-8XXQ5W/$FILE/Boris_mikhaylovich_kustodiev-square_at_the_exit_of_the_cit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04" y="1249055"/>
            <a:ext cx="6259184" cy="3340005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upload.wikimedia.org/wikipedia/commons/1/17/City_in_the_times_of_Nicholas_I_by_Dobuzhinsk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1361" y="1249055"/>
            <a:ext cx="4585690" cy="3366661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150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1236" y="586855"/>
            <a:ext cx="1140952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«Нет сомнения, что крепостное право, в нынешнем его положении у нас, есть зло, для всех ощутительное и очевидное, но прикасаться к нему теперь было бы делом ещё более гибельным»</a:t>
            </a:r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01301" y="5418947"/>
            <a:ext cx="47994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Николай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202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4350" y="0"/>
            <a:ext cx="110775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Крестьянская реформа</a:t>
            </a:r>
            <a:r>
              <a:rPr lang="en-US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Николая</a:t>
            </a: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en-US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</a:t>
            </a:r>
            <a:endParaRPr lang="ru-RU" sz="4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4326" y="1114425"/>
            <a:ext cx="117586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1841 г.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– запрещена продажа крестьян в розницу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6694" y="2424113"/>
            <a:ext cx="117586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1843 г.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– запрещено покупать крестьян безземельным  помещикам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6694" y="3733801"/>
            <a:ext cx="117586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1847 г.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– крестьяне имели право выкупаться  на волю с землей при продаже имения помещика за долги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4326" y="5657671"/>
            <a:ext cx="117586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1848 г.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– крестьянам разрешено приобретать недвижимость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026" name="Picture 2" descr="Торг. Один помещик продает другому крепостных. Картина Николая Неврева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278" y="806532"/>
            <a:ext cx="7347444" cy="5854537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388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1475" y="185738"/>
            <a:ext cx="11172825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Впервые –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государство стало постоянно следить за соблюдением прав крепостных крестьян и наказывать помещиков. </a:t>
            </a: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(при помощи </a:t>
            </a:r>
            <a:r>
              <a:rPr 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III </a:t>
            </a: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отделения Его ИВ канцелярии)</a:t>
            </a:r>
            <a:endParaRPr lang="ru-RU" sz="28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777922" y="3429000"/>
            <a:ext cx="2228364" cy="3440149"/>
            <a:chOff x="777922" y="3429000"/>
            <a:chExt cx="2228364" cy="3440149"/>
          </a:xfrm>
        </p:grpSpPr>
        <p:pic>
          <p:nvPicPr>
            <p:cNvPr id="2050" name="Picture 2" descr="Николай I.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25" r="24960"/>
            <a:stretch/>
          </p:blipFill>
          <p:spPr bwMode="auto">
            <a:xfrm>
              <a:off x="777922" y="3429000"/>
              <a:ext cx="2228364" cy="3040039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777922" y="6469039"/>
              <a:ext cx="21154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Николай </a:t>
              </a:r>
              <a:r>
                <a:rPr lang="en-US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I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3289110" y="3698248"/>
            <a:ext cx="872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Хоть </a:t>
            </a:r>
            <a:r>
              <a:rPr lang="ru-RU" sz="2400" b="1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Николая I</a:t>
            </a:r>
            <a:r>
              <a:rPr lang="ru-RU" sz="2400" b="1" i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 и принято считать закостенелым реакционером и «</a:t>
            </a:r>
            <a:r>
              <a:rPr lang="ru-RU" sz="2400" b="1" i="0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государём</a:t>
            </a:r>
            <a:r>
              <a:rPr lang="ru-RU" sz="2400" b="1" i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-консерватором», именно во время правления императора, прозванного «</a:t>
            </a:r>
            <a:r>
              <a:rPr lang="ru-RU" sz="2400" b="1" i="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Палкиным</a:t>
            </a:r>
            <a:r>
              <a:rPr lang="ru-RU" sz="2400" b="1" i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», доля крестьян, находившихся во владении помещиков, сократилась с </a:t>
            </a:r>
            <a:r>
              <a:rPr lang="ru-RU" sz="24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58</a:t>
            </a:r>
            <a:r>
              <a:rPr lang="ru-RU" sz="2400" b="1" i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% до 35−</a:t>
            </a:r>
            <a:r>
              <a:rPr lang="ru-RU" sz="24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40</a:t>
            </a:r>
            <a:r>
              <a:rPr lang="ru-RU" sz="2400" b="1" i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%. 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931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1475" y="0"/>
            <a:ext cx="11172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 России проходил в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 1830 - 1880 </a:t>
            </a:r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гг.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5" y="708502"/>
            <a:ext cx="111728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промышленный переворот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– это переход от ручного труда к машинному, от мануфактуры к фабрике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6" y="2798407"/>
            <a:ext cx="5261232" cy="3561449"/>
          </a:xfrm>
          <a:prstGeom prst="rect">
            <a:avLst/>
          </a:prstGeom>
          <a:ln w="57150">
            <a:solidFill>
              <a:srgbClr val="0000CC"/>
            </a:solidFill>
          </a:ln>
        </p:spPr>
      </p:pic>
      <p:pic>
        <p:nvPicPr>
          <p:cNvPr id="3076" name="Picture 4" descr="https://mtdata.ru/u10/photo9ABE/20417012750-0/original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0"/>
          <a:stretch/>
        </p:blipFill>
        <p:spPr bwMode="auto">
          <a:xfrm>
            <a:off x="6482685" y="2805411"/>
            <a:ext cx="5261232" cy="3554445"/>
          </a:xfrm>
          <a:prstGeom prst="rect">
            <a:avLst/>
          </a:prstGeom>
          <a:noFill/>
          <a:ln w="5715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93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1475" y="0"/>
            <a:ext cx="11172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Предпосылки 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9558" y="886809"/>
            <a:ext cx="114231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AutoNum type="arabicPeriod"/>
            </a:pPr>
            <a:r>
              <a:rPr lang="ru-RU" sz="2800" b="1" i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Технический прогресс:</a:t>
            </a:r>
          </a:p>
          <a:p>
            <a:pPr algn="just"/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А) паровой двигатель;</a:t>
            </a:r>
          </a:p>
          <a:p>
            <a:pPr algn="just"/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Б) токарный (фрезерный) станок;</a:t>
            </a:r>
          </a:p>
          <a:p>
            <a:pPr algn="just"/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В) механическая прялка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837994" y="2643668"/>
            <a:ext cx="10239786" cy="4118362"/>
            <a:chOff x="924084" y="1497256"/>
            <a:chExt cx="10239786" cy="4118362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924084" y="1588952"/>
              <a:ext cx="2523349" cy="4026666"/>
              <a:chOff x="1110918" y="1410029"/>
              <a:chExt cx="2523349" cy="4026666"/>
            </a:xfrm>
          </p:grpSpPr>
          <p:pic>
            <p:nvPicPr>
              <p:cNvPr id="4098" name="Picture 2" descr="https://upload.wikimedia.org/wikipedia/commons/c/cc/Savery-engine.jp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10918" y="1410029"/>
                <a:ext cx="2523349" cy="3380335"/>
              </a:xfrm>
              <a:prstGeom prst="rect">
                <a:avLst/>
              </a:prstGeom>
              <a:noFill/>
              <a:ln w="57150">
                <a:solidFill>
                  <a:srgbClr val="0000CC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1110918" y="4790364"/>
                <a:ext cx="252334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Паровая машина Томаса Севери</a:t>
                </a:r>
                <a:endPara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0" name="Группа 9"/>
            <p:cNvGrpSpPr/>
            <p:nvPr/>
          </p:nvGrpSpPr>
          <p:grpSpPr>
            <a:xfrm>
              <a:off x="4350119" y="1976710"/>
              <a:ext cx="3491762" cy="2912862"/>
              <a:chOff x="4185628" y="1828431"/>
              <a:chExt cx="3491762" cy="2912862"/>
            </a:xfrm>
          </p:grpSpPr>
          <p:pic>
            <p:nvPicPr>
              <p:cNvPr id="8" name="Рисунок 7" descr="Вырезка экрана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38384" y="1828431"/>
                <a:ext cx="3439005" cy="2543530"/>
              </a:xfrm>
              <a:prstGeom prst="rect">
                <a:avLst/>
              </a:prstGeom>
              <a:ln w="57150">
                <a:solidFill>
                  <a:srgbClr val="0000CC"/>
                </a:solidFill>
              </a:ln>
            </p:spPr>
          </p:pic>
          <p:sp>
            <p:nvSpPr>
              <p:cNvPr id="9" name="TextBox 8"/>
              <p:cNvSpPr txBox="1"/>
              <p:nvPr/>
            </p:nvSpPr>
            <p:spPr>
              <a:xfrm>
                <a:off x="4185628" y="4371961"/>
                <a:ext cx="349176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Паровая машина Джеймса Уатта </a:t>
                </a:r>
                <a:endPara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3" name="Группа 12"/>
            <p:cNvGrpSpPr/>
            <p:nvPr/>
          </p:nvGrpSpPr>
          <p:grpSpPr>
            <a:xfrm>
              <a:off x="8972029" y="1497256"/>
              <a:ext cx="2191841" cy="4118362"/>
              <a:chOff x="8521652" y="1410029"/>
              <a:chExt cx="2191841" cy="4118362"/>
            </a:xfrm>
          </p:grpSpPr>
          <p:pic>
            <p:nvPicPr>
              <p:cNvPr id="11" name="Рисунок 10" descr="Вырезка экрана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21652" y="1410029"/>
                <a:ext cx="2191841" cy="3472031"/>
              </a:xfrm>
              <a:prstGeom prst="rect">
                <a:avLst/>
              </a:prstGeom>
              <a:ln w="57150">
                <a:solidFill>
                  <a:srgbClr val="0000CC"/>
                </a:solidFill>
              </a:ln>
            </p:spPr>
          </p:pic>
          <p:sp>
            <p:nvSpPr>
              <p:cNvPr id="12" name="TextBox 11"/>
              <p:cNvSpPr txBox="1"/>
              <p:nvPr/>
            </p:nvSpPr>
            <p:spPr>
              <a:xfrm>
                <a:off x="8521652" y="4882060"/>
                <a:ext cx="219184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Паровая машина Ивана Ползунова</a:t>
                </a:r>
                <a:endPara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16" name="Группа 15"/>
          <p:cNvGrpSpPr/>
          <p:nvPr/>
        </p:nvGrpSpPr>
        <p:grpSpPr>
          <a:xfrm>
            <a:off x="7808546" y="1794750"/>
            <a:ext cx="3997553" cy="4770376"/>
            <a:chOff x="6893360" y="1034809"/>
            <a:chExt cx="3997553" cy="4770376"/>
          </a:xfrm>
        </p:grpSpPr>
        <p:pic>
          <p:nvPicPr>
            <p:cNvPr id="4100" name="Picture 4" descr="https://kospas.ru/data/013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629" b="99057" l="656" r="9934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93360" y="1034809"/>
              <a:ext cx="3985157" cy="41550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6905767" y="5158854"/>
              <a:ext cx="39851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Токарный (фрезерный) станок «Линкольн» 1855 г.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5595103" y="2241478"/>
            <a:ext cx="6232258" cy="4614724"/>
            <a:chOff x="3621426" y="1567045"/>
            <a:chExt cx="6232258" cy="4614724"/>
          </a:xfrm>
        </p:grpSpPr>
        <p:pic>
          <p:nvPicPr>
            <p:cNvPr id="4102" name="Picture 6" descr="https://someinterestingfacts.net/wp-content/uploads/2012/12/hargreaves-spinning-jenny-illustration.jpe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8398" l="0" r="99038">
                          <a14:backgroundMark x1="29006" y1="70252" x2="29006" y2="70252"/>
                          <a14:backgroundMark x1="60096" y1="39359" x2="60096" y2="39359"/>
                          <a14:backgroundMark x1="46314" y1="38215" x2="46314" y2="38215"/>
                          <a14:backgroundMark x1="15865" y1="68650" x2="15865" y2="68650"/>
                          <a14:backgroundMark x1="18429" y1="68192" x2="18429" y2="6819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1426" y="1567045"/>
              <a:ext cx="5943600" cy="4162426"/>
            </a:xfrm>
            <a:prstGeom prst="rect">
              <a:avLst/>
            </a:prstGeom>
            <a:noFill/>
            <a:ln w="5715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3875964" y="5812437"/>
              <a:ext cx="59777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Механическая прялка «Дженни» Джеймса </a:t>
              </a:r>
              <a:r>
                <a:rPr lang="ru-RU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Х</a:t>
              </a:r>
              <a:r>
                <a:rPr lang="ru-RU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аргривса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435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1475" y="0"/>
            <a:ext cx="11172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Предпосылки 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9558" y="886809"/>
            <a:ext cx="11423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2. Формирование рынка свободной рабочей силы</a:t>
            </a:r>
            <a:endParaRPr lang="ru-RU" sz="2800" b="1" i="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445" y="1588952"/>
            <a:ext cx="3127109" cy="4333164"/>
          </a:xfrm>
          <a:prstGeom prst="rect">
            <a:avLst/>
          </a:prstGeom>
          <a:ln w="57150">
            <a:solidFill>
              <a:srgbClr val="0000CC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559558" y="1748893"/>
            <a:ext cx="114231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3. Первоначальное накопление капитала для строительства заводов и фабрик</a:t>
            </a:r>
            <a:endParaRPr lang="ru-RU" sz="2800" b="1" i="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5124" name="Picture 4" descr="https://ic.pics.livejournal.com/olegmakarenko.ru/12791732/1764494/1764494_original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83"/>
          <a:stretch/>
        </p:blipFill>
        <p:spPr bwMode="auto">
          <a:xfrm>
            <a:off x="7847463" y="2280509"/>
            <a:ext cx="3384644" cy="4386733"/>
          </a:xfrm>
          <a:prstGeom prst="rect">
            <a:avLst/>
          </a:prstGeom>
          <a:noFill/>
          <a:ln w="5715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59558" y="2851539"/>
            <a:ext cx="11423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4. Развитие торговли и рост городов</a:t>
            </a:r>
            <a:endParaRPr lang="ru-RU" sz="2800" b="1" i="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48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1475" y="0"/>
            <a:ext cx="11172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Новые социальные слои 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44704" y="914104"/>
            <a:ext cx="2953376" cy="584775"/>
          </a:xfrm>
          <a:prstGeom prst="rect">
            <a:avLst/>
          </a:prstGeom>
          <a:ln w="38100">
            <a:solidFill>
              <a:srgbClr val="0000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Буржуазия</a:t>
            </a:r>
            <a:endParaRPr lang="ru-RU" sz="3200" b="1" i="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0637" y="1468649"/>
            <a:ext cx="2953376" cy="584775"/>
          </a:xfrm>
          <a:prstGeom prst="rect">
            <a:avLst/>
          </a:prstGeom>
          <a:ln w="38100">
            <a:solidFill>
              <a:srgbClr val="0000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купечество</a:t>
            </a:r>
            <a:endParaRPr lang="ru-RU" sz="3200" b="1" i="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85378" y="2365324"/>
            <a:ext cx="2953376" cy="1077218"/>
          </a:xfrm>
          <a:prstGeom prst="rect">
            <a:avLst/>
          </a:prstGeom>
          <a:ln w="38100">
            <a:solidFill>
              <a:srgbClr val="0000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богатые горожане</a:t>
            </a:r>
            <a:endParaRPr lang="ru-RU" sz="3200" b="1" i="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868771" y="1454477"/>
            <a:ext cx="2953376" cy="584775"/>
          </a:xfrm>
          <a:prstGeom prst="rect">
            <a:avLst/>
          </a:prstGeom>
          <a:ln w="38100">
            <a:solidFill>
              <a:srgbClr val="0000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дворянство</a:t>
            </a:r>
            <a:endParaRPr lang="ru-RU" sz="3200" b="1" i="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05507" y="2365324"/>
            <a:ext cx="3985146" cy="1077218"/>
          </a:xfrm>
          <a:prstGeom prst="rect">
            <a:avLst/>
          </a:prstGeom>
          <a:ln w="38100">
            <a:solidFill>
              <a:srgbClr val="0000CC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«</a:t>
            </a:r>
            <a:r>
              <a:rPr lang="ru-RU" sz="32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капиталистые</a:t>
            </a:r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» крестьяне</a:t>
            </a:r>
            <a:endParaRPr lang="ru-RU" sz="3200" b="1" i="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cxnSp>
        <p:nvCxnSpPr>
          <p:cNvPr id="12" name="Прямая со стрелкой 11"/>
          <p:cNvCxnSpPr>
            <a:endCxn id="6" idx="3"/>
          </p:cNvCxnSpPr>
          <p:nvPr/>
        </p:nvCxnSpPr>
        <p:spPr>
          <a:xfrm flipH="1">
            <a:off x="3174013" y="1468649"/>
            <a:ext cx="1370691" cy="292388"/>
          </a:xfrm>
          <a:prstGeom prst="straightConnector1">
            <a:avLst/>
          </a:prstGeom>
          <a:ln w="5715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3562066" y="1498879"/>
            <a:ext cx="2565324" cy="852903"/>
          </a:xfrm>
          <a:prstGeom prst="straightConnector1">
            <a:avLst/>
          </a:prstGeom>
          <a:ln w="5715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073026" y="1527644"/>
            <a:ext cx="2047392" cy="824138"/>
          </a:xfrm>
          <a:prstGeom prst="straightConnector1">
            <a:avLst/>
          </a:prstGeom>
          <a:ln w="5715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8" idx="1"/>
          </p:cNvCxnSpPr>
          <p:nvPr/>
        </p:nvCxnSpPr>
        <p:spPr>
          <a:xfrm>
            <a:off x="7498080" y="1498879"/>
            <a:ext cx="1370691" cy="247986"/>
          </a:xfrm>
          <a:prstGeom prst="straightConnector1">
            <a:avLst/>
          </a:prstGeom>
          <a:ln w="57150">
            <a:solidFill>
              <a:srgbClr val="0000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4544704" y="4061001"/>
            <a:ext cx="3248168" cy="584775"/>
          </a:xfrm>
          <a:prstGeom prst="rect">
            <a:avLst/>
          </a:prstGeom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Пролетариат</a:t>
            </a:r>
            <a:endParaRPr lang="ru-RU" sz="3200" b="1" i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flipH="1">
            <a:off x="3489278" y="4676858"/>
            <a:ext cx="2606722" cy="949806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1386157" y="5737045"/>
            <a:ext cx="3207223" cy="584775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крестьянство</a:t>
            </a:r>
            <a:endParaRPr lang="ru-RU" sz="3200" b="1" i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>
            <a:off x="6096000" y="4676858"/>
            <a:ext cx="2606722" cy="949806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6943070" y="5657746"/>
            <a:ext cx="3207223" cy="1077218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г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ородские низы</a:t>
            </a:r>
            <a:endParaRPr lang="ru-RU" sz="3200" b="1" i="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643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23" grpId="0" animBg="1"/>
      <p:bldP spid="25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1475" y="0"/>
            <a:ext cx="111728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Особенности промышленного переворота в России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1319" y="1664731"/>
            <a:ext cx="11423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1. Заимствование технических устройств из Европы;</a:t>
            </a:r>
            <a:endParaRPr lang="ru-RU" sz="2800" b="1" i="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1319" y="2529243"/>
            <a:ext cx="114231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2. Из-за крепостного права нехватка свободных рабочих рук;</a:t>
            </a:r>
            <a:endParaRPr lang="ru-RU" sz="2800" b="1" i="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1319" y="3824642"/>
            <a:ext cx="114231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rPr>
              <a:t>3. Разная степень охвата отраслей промышленности;</a:t>
            </a:r>
            <a:endParaRPr lang="ru-RU" sz="2800" b="1" i="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371475" y="4538220"/>
            <a:ext cx="9386675" cy="1790814"/>
            <a:chOff x="371475" y="4538220"/>
            <a:chExt cx="9386675" cy="1790814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71475" y="4553618"/>
              <a:ext cx="4162568" cy="523220"/>
            </a:xfrm>
            <a:prstGeom prst="rect">
              <a:avLst/>
            </a:prstGeom>
            <a:ln w="38100">
              <a:solidFill>
                <a:srgbClr val="0000CC"/>
              </a:solidFill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ru-RU" sz="2800" b="1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anose="02040502050405020303" pitchFamily="18" charset="0"/>
                </a:rPr>
                <a:t>хлопчато-бумажная</a:t>
              </a:r>
              <a:endParaRPr lang="ru-RU" sz="2800" b="1" i="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971535" y="4538220"/>
              <a:ext cx="3409665" cy="523220"/>
            </a:xfrm>
            <a:prstGeom prst="rect">
              <a:avLst/>
            </a:prstGeom>
            <a:ln w="38100">
              <a:solidFill>
                <a:srgbClr val="0000CC"/>
              </a:solidFill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ru-RU" sz="2800" b="1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anose="02040502050405020303" pitchFamily="18" charset="0"/>
                </a:rPr>
                <a:t>свекло-сахарная</a:t>
              </a:r>
              <a:endParaRPr lang="ru-RU" sz="2800" b="1" i="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875730" y="5805814"/>
              <a:ext cx="5006455" cy="523220"/>
            </a:xfrm>
            <a:prstGeom prst="rect">
              <a:avLst/>
            </a:prstGeom>
            <a:ln w="38100">
              <a:solidFill>
                <a:srgbClr val="0000CC"/>
              </a:solidFill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ru-RU" sz="2800" b="1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anose="02040502050405020303" pitchFamily="18" charset="0"/>
                </a:rPr>
                <a:t>металлоперерабработка</a:t>
              </a:r>
              <a:endParaRPr lang="ru-RU" sz="2800" b="1" i="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076364" y="5775019"/>
              <a:ext cx="2681786" cy="523220"/>
            </a:xfrm>
            <a:prstGeom prst="rect">
              <a:avLst/>
            </a:prstGeom>
            <a:ln w="38100">
              <a:solidFill>
                <a:srgbClr val="0000CC"/>
              </a:solidFill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ru-RU" sz="2800" b="1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anose="02040502050405020303" pitchFamily="18" charset="0"/>
                </a:rPr>
                <a:t>горнорудная</a:t>
              </a:r>
              <a:endParaRPr lang="ru-RU" sz="2800" b="1" i="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</a:endParaRPr>
            </a:p>
          </p:txBody>
        </p:sp>
        <p:cxnSp>
          <p:nvCxnSpPr>
            <p:cNvPr id="13" name="Прямая со стрелкой 12"/>
            <p:cNvCxnSpPr>
              <a:stCxn id="8" idx="3"/>
              <a:endCxn id="9" idx="1"/>
            </p:cNvCxnSpPr>
            <p:nvPr/>
          </p:nvCxnSpPr>
          <p:spPr>
            <a:xfrm flipV="1">
              <a:off x="4534043" y="4799830"/>
              <a:ext cx="1437492" cy="15398"/>
            </a:xfrm>
            <a:prstGeom prst="straightConnector1">
              <a:avLst/>
            </a:prstGeom>
            <a:ln w="57150">
              <a:solidFill>
                <a:srgbClr val="0000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 стрелкой 14"/>
            <p:cNvCxnSpPr/>
            <p:nvPr/>
          </p:nvCxnSpPr>
          <p:spPr>
            <a:xfrm flipH="1">
              <a:off x="3712191" y="5076838"/>
              <a:ext cx="3671248" cy="698181"/>
            </a:xfrm>
            <a:prstGeom prst="straightConnector1">
              <a:avLst/>
            </a:prstGeom>
            <a:ln w="57150">
              <a:solidFill>
                <a:srgbClr val="0000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/>
            <p:cNvCxnSpPr/>
            <p:nvPr/>
          </p:nvCxnSpPr>
          <p:spPr>
            <a:xfrm flipV="1">
              <a:off x="5882185" y="6067424"/>
              <a:ext cx="1194178" cy="19191"/>
            </a:xfrm>
            <a:prstGeom prst="straightConnector1">
              <a:avLst/>
            </a:prstGeom>
            <a:ln w="57150">
              <a:solidFill>
                <a:srgbClr val="0000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Группа 22"/>
          <p:cNvGrpSpPr/>
          <p:nvPr/>
        </p:nvGrpSpPr>
        <p:grpSpPr>
          <a:xfrm>
            <a:off x="1501253" y="4347378"/>
            <a:ext cx="9708107" cy="2402006"/>
            <a:chOff x="1241946" y="409433"/>
            <a:chExt cx="9708107" cy="2402006"/>
          </a:xfrm>
        </p:grpSpPr>
        <p:grpSp>
          <p:nvGrpSpPr>
            <p:cNvPr id="24" name="Группа 23"/>
            <p:cNvGrpSpPr/>
            <p:nvPr/>
          </p:nvGrpSpPr>
          <p:grpSpPr>
            <a:xfrm>
              <a:off x="1241946" y="1309701"/>
              <a:ext cx="9708107" cy="538617"/>
              <a:chOff x="1933432" y="1338837"/>
              <a:chExt cx="9708107" cy="538617"/>
            </a:xfrm>
          </p:grpSpPr>
          <p:sp>
            <p:nvSpPr>
              <p:cNvPr id="27" name="Прямоугольник 26"/>
              <p:cNvSpPr/>
              <p:nvPr/>
            </p:nvSpPr>
            <p:spPr>
              <a:xfrm>
                <a:off x="1933432" y="1354234"/>
                <a:ext cx="2351965" cy="523220"/>
              </a:xfrm>
              <a:prstGeom prst="rect">
                <a:avLst/>
              </a:prstGeom>
              <a:ln w="38100">
                <a:solidFill>
                  <a:srgbClr val="C00000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800" b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anose="02040502050405020303" pitchFamily="18" charset="0"/>
                  </a:rPr>
                  <a:t>мебельная</a:t>
                </a:r>
                <a:endParaRPr lang="ru-RU" sz="2800" b="1" i="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anose="02040502050405020303" pitchFamily="18" charset="0"/>
                </a:endParaRPr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4795552" y="1338837"/>
                <a:ext cx="2738012" cy="523220"/>
              </a:xfrm>
              <a:prstGeom prst="rect">
                <a:avLst/>
              </a:prstGeom>
              <a:ln w="38100">
                <a:solidFill>
                  <a:srgbClr val="C00000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800" b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anose="02040502050405020303" pitchFamily="18" charset="0"/>
                  </a:rPr>
                  <a:t>кожевенная</a:t>
                </a:r>
                <a:endParaRPr lang="ru-RU" sz="2800" b="1" i="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anose="02040502050405020303" pitchFamily="18" charset="0"/>
                </a:endParaRPr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8043718" y="1338837"/>
                <a:ext cx="3597821" cy="523220"/>
              </a:xfrm>
              <a:prstGeom prst="rect">
                <a:avLst/>
              </a:prstGeom>
              <a:ln w="38100">
                <a:solidFill>
                  <a:srgbClr val="C00000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2800" b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Georgia" panose="02040502050405020303" pitchFamily="18" charset="0"/>
                  </a:rPr>
                  <a:t>машиностроение</a:t>
                </a:r>
                <a:endParaRPr lang="ru-RU" sz="2800" b="1" i="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Georgia" panose="02040502050405020303" pitchFamily="18" charset="0"/>
                </a:endParaRPr>
              </a:p>
            </p:txBody>
          </p:sp>
        </p:grpSp>
        <p:cxnSp>
          <p:nvCxnSpPr>
            <p:cNvPr id="25" name="Прямая соединительная линия 24"/>
            <p:cNvCxnSpPr/>
            <p:nvPr/>
          </p:nvCxnSpPr>
          <p:spPr>
            <a:xfrm flipH="1">
              <a:off x="3807725" y="409433"/>
              <a:ext cx="4694830" cy="2402006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3807725" y="409433"/>
              <a:ext cx="4694830" cy="2402006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1046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270</Words>
  <Application>Microsoft Office PowerPoint</Application>
  <PresentationFormat>Широкоэкранный</PresentationFormat>
  <Paragraphs>61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Arial Black</vt:lpstr>
      <vt:lpstr>Calibri</vt:lpstr>
      <vt:lpstr>Calibri Light</vt:lpstr>
      <vt:lpstr>Georgia</vt:lpstr>
      <vt:lpstr>Тема Office</vt:lpstr>
      <vt:lpstr>Социально-экономическое развитие России  во 2/25 XIX века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Общественное движение при Александре I</dc:title>
  <dc:creator>Константин</dc:creator>
  <cp:lastModifiedBy>Константин</cp:lastModifiedBy>
  <cp:revision>30</cp:revision>
  <dcterms:created xsi:type="dcterms:W3CDTF">2022-02-20T11:12:56Z</dcterms:created>
  <dcterms:modified xsi:type="dcterms:W3CDTF">2022-02-20T19:43:05Z</dcterms:modified>
</cp:coreProperties>
</file>