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wav" ContentType="audio/wav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9"/>
  </p:notesMasterIdLst>
  <p:sldIdLst>
    <p:sldId id="256" r:id="rId2"/>
    <p:sldId id="289" r:id="rId3"/>
    <p:sldId id="314" r:id="rId4"/>
    <p:sldId id="317" r:id="rId5"/>
    <p:sldId id="318" r:id="rId6"/>
    <p:sldId id="290" r:id="rId7"/>
    <p:sldId id="308" r:id="rId8"/>
    <p:sldId id="309" r:id="rId9"/>
    <p:sldId id="310" r:id="rId10"/>
    <p:sldId id="311" r:id="rId11"/>
    <p:sldId id="312" r:id="rId12"/>
    <p:sldId id="319" r:id="rId13"/>
    <p:sldId id="321" r:id="rId14"/>
    <p:sldId id="336" r:id="rId15"/>
    <p:sldId id="320" r:id="rId16"/>
    <p:sldId id="322" r:id="rId17"/>
    <p:sldId id="323" r:id="rId18"/>
    <p:sldId id="337" r:id="rId19"/>
    <p:sldId id="324" r:id="rId20"/>
    <p:sldId id="325" r:id="rId21"/>
    <p:sldId id="326" r:id="rId22"/>
    <p:sldId id="327" r:id="rId23"/>
    <p:sldId id="328" r:id="rId24"/>
    <p:sldId id="329" r:id="rId25"/>
    <p:sldId id="330" r:id="rId26"/>
    <p:sldId id="331" r:id="rId27"/>
    <p:sldId id="332" r:id="rId2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CFF"/>
    <a:srgbClr val="FFFFB9"/>
    <a:srgbClr val="EAEAE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423" autoAdjust="0"/>
    <p:restoredTop sz="94660"/>
  </p:normalViewPr>
  <p:slideViewPr>
    <p:cSldViewPr>
      <p:cViewPr>
        <p:scale>
          <a:sx n="66" d="100"/>
          <a:sy n="66" d="100"/>
        </p:scale>
        <p:origin x="-1212" y="-6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7A29036-749F-4CDC-AF3D-24FD7DEA3AA6}" type="datetimeFigureOut">
              <a:rPr lang="ru-RU" smtClean="0"/>
              <a:t>02.06.2021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2174A5-CD16-40DE-A6FC-DB0C8C2D274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79336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5DFA28-87F8-40C8-9560-6BEF5C9E4EF3}" type="datetimeFigureOut">
              <a:rPr lang="ru-RU" smtClean="0"/>
              <a:t>02.06.2021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04F74E-87E3-4B59-9E87-2E297F912FF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5DFA28-87F8-40C8-9560-6BEF5C9E4EF3}" type="datetimeFigureOut">
              <a:rPr lang="ru-RU" smtClean="0"/>
              <a:t>02.06.2021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04F74E-87E3-4B59-9E87-2E297F912FF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5DFA28-87F8-40C8-9560-6BEF5C9E4EF3}" type="datetimeFigureOut">
              <a:rPr lang="ru-RU" smtClean="0"/>
              <a:t>02.06.2021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04F74E-87E3-4B59-9E87-2E297F912FF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3"/>
          </p:nvPr>
        </p:nvSpPr>
        <p:spPr>
          <a:xfrm>
            <a:off x="1979613" y="2060575"/>
            <a:ext cx="914400" cy="9144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737662-70FF-4733-BDBF-7C47EE219870}" type="datetimeFigureOut">
              <a:rPr lang="ru-RU"/>
              <a:pPr>
                <a:defRPr/>
              </a:pPr>
              <a:t>02.06.2021</a:t>
            </a:fld>
            <a:endParaRPr lang="ru-RU" dirty="0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63AFCF-2B67-4566-8924-15F2FA086F22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98917657"/>
      </p:ext>
    </p:extLst>
  </p:cSld>
  <p:clrMapOvr>
    <a:masterClrMapping/>
  </p:clrMapOvr>
  <p:transition>
    <p:pull dir="ru"/>
    <p:sndAc>
      <p:stSnd>
        <p:snd r:embed="rId1" name="chimes.wav"/>
      </p:stSnd>
    </p:sndAc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3"/>
          </p:nvPr>
        </p:nvSpPr>
        <p:spPr>
          <a:xfrm>
            <a:off x="1979613" y="2060575"/>
            <a:ext cx="914400" cy="9144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737662-70FF-4733-BDBF-7C47EE219870}" type="datetimeFigureOut">
              <a:rPr lang="ru-RU"/>
              <a:pPr>
                <a:defRPr/>
              </a:pPr>
              <a:t>02.06.2021</a:t>
            </a:fld>
            <a:endParaRPr lang="ru-RU" dirty="0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63AFCF-2B67-4566-8924-15F2FA086F22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06713245"/>
      </p:ext>
    </p:extLst>
  </p:cSld>
  <p:clrMapOvr>
    <a:masterClrMapping/>
  </p:clrMapOvr>
  <p:transition>
    <p:pull dir="ru"/>
    <p:sndAc>
      <p:stSnd>
        <p:snd r:embed="rId1" name="chimes.wav"/>
      </p:stSnd>
    </p:sndAc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>
  <p:cSld name="Заголовок, объект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075" y="227013"/>
            <a:ext cx="7477125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263525" y="1598613"/>
            <a:ext cx="3616325" cy="44973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032250" y="1598613"/>
            <a:ext cx="3617913" cy="44973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5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D9C4295-7AA6-46C0-9FA1-8EBA903BF17C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9586935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5DFA28-87F8-40C8-9560-6BEF5C9E4EF3}" type="datetimeFigureOut">
              <a:rPr lang="ru-RU" smtClean="0"/>
              <a:t>02.06.2021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04F74E-87E3-4B59-9E87-2E297F912FF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5DFA28-87F8-40C8-9560-6BEF5C9E4EF3}" type="datetimeFigureOut">
              <a:rPr lang="ru-RU" smtClean="0"/>
              <a:t>02.06.2021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04F74E-87E3-4B59-9E87-2E297F912FF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5DFA28-87F8-40C8-9560-6BEF5C9E4EF3}" type="datetimeFigureOut">
              <a:rPr lang="ru-RU" smtClean="0"/>
              <a:t>02.06.2021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04F74E-87E3-4B59-9E87-2E297F912FF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5DFA28-87F8-40C8-9560-6BEF5C9E4EF3}" type="datetimeFigureOut">
              <a:rPr lang="ru-RU" smtClean="0"/>
              <a:t>02.06.2021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04F74E-87E3-4B59-9E87-2E297F912FF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5DFA28-87F8-40C8-9560-6BEF5C9E4EF3}" type="datetimeFigureOut">
              <a:rPr lang="ru-RU" smtClean="0"/>
              <a:t>02.06.2021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04F74E-87E3-4B59-9E87-2E297F912FF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5DFA28-87F8-40C8-9560-6BEF5C9E4EF3}" type="datetimeFigureOut">
              <a:rPr lang="ru-RU" smtClean="0"/>
              <a:t>02.06.2021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04F74E-87E3-4B59-9E87-2E297F912FF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5DFA28-87F8-40C8-9560-6BEF5C9E4EF3}" type="datetimeFigureOut">
              <a:rPr lang="ru-RU" smtClean="0"/>
              <a:t>02.06.2021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04F74E-87E3-4B59-9E87-2E297F912FF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5DFA28-87F8-40C8-9560-6BEF5C9E4EF3}" type="datetimeFigureOut">
              <a:rPr lang="ru-RU" smtClean="0"/>
              <a:t>02.06.2021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04F74E-87E3-4B59-9E87-2E297F912FF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6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5DFA28-87F8-40C8-9560-6BEF5C9E4EF3}" type="datetimeFigureOut">
              <a:rPr lang="ru-RU" smtClean="0"/>
              <a:t>02.06.2021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04F74E-87E3-4B59-9E87-2E297F912FF4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4" r:id="rId12"/>
    <p:sldLayoutId id="2147483670" r:id="rId13"/>
    <p:sldLayoutId id="2147483679" r:id="rId14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7.xml"/><Relationship Id="rId4" Type="http://schemas.microsoft.com/office/2007/relationships/hdphoto" Target="../media/hdphoto2.wdp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7.xml"/><Relationship Id="rId4" Type="http://schemas.microsoft.com/office/2007/relationships/hdphoto" Target="../media/hdphoto3.wdp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7.xml"/><Relationship Id="rId4" Type="http://schemas.microsoft.com/office/2007/relationships/hdphoto" Target="../media/hdphoto4.wdp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7.xml"/><Relationship Id="rId4" Type="http://schemas.microsoft.com/office/2007/relationships/hdphoto" Target="../media/hdphoto5.wdp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7.xml"/><Relationship Id="rId4" Type="http://schemas.microsoft.com/office/2007/relationships/hdphoto" Target="../media/hdphoto5.wdp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0.jpeg"/><Relationship Id="rId4" Type="http://schemas.openxmlformats.org/officeDocument/2006/relationships/hyperlink" Target="http://pushkin.niv.ru/images/pushkin/pushkin_24.jpg" TargetMode="Externa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7" Type="http://schemas.openxmlformats.org/officeDocument/2006/relationships/image" Target="../media/image35.png"/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4.jpeg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g"/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8.jpg"/><Relationship Id="rId4" Type="http://schemas.openxmlformats.org/officeDocument/2006/relationships/image" Target="../media/image37.jp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1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g"/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hyperlink" Target="http://elenaranko.ucoz.ru/" TargetMode="External"/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7.xml"/><Relationship Id="rId5" Type="http://schemas.microsoft.com/office/2007/relationships/hdphoto" Target="../media/hdphoto1.wdp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 txBox="1">
            <a:spLocks/>
          </p:cNvSpPr>
          <p:nvPr/>
        </p:nvSpPr>
        <p:spPr>
          <a:xfrm>
            <a:off x="2123728" y="2204864"/>
            <a:ext cx="6120680" cy="18002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  <a:defRPr/>
            </a:pPr>
            <a:r>
              <a:rPr kumimoji="0" lang="ru-RU" sz="4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ea typeface="+mj-ea"/>
                <a:cs typeface="+mj-cs"/>
              </a:rPr>
              <a:t>Жизнь </a:t>
            </a:r>
            <a:r>
              <a:rPr lang="ru-RU" sz="4000" b="1" dirty="0">
                <a:solidFill>
                  <a:schemeClr val="accent2">
                    <a:lumMod val="75000"/>
                  </a:schemeClr>
                </a:solidFill>
                <a:ea typeface="+mj-ea"/>
                <a:cs typeface="+mj-cs"/>
              </a:rPr>
              <a:t>и </a:t>
            </a:r>
            <a:r>
              <a:rPr lang="ru-RU" sz="4000" b="1" dirty="0" smtClean="0">
                <a:solidFill>
                  <a:schemeClr val="accent2">
                    <a:lumMod val="75000"/>
                  </a:schemeClr>
                </a:solidFill>
                <a:ea typeface="+mj-ea"/>
                <a:cs typeface="+mj-cs"/>
              </a:rPr>
              <a:t>творчество Александра Сергеевича Пушкина</a:t>
            </a:r>
          </a:p>
          <a:p>
            <a:pPr algn="ctr">
              <a:spcBef>
                <a:spcPct val="0"/>
              </a:spcBef>
              <a:defRPr/>
            </a:pPr>
            <a:r>
              <a:rPr lang="ru-RU" sz="4000" b="1" dirty="0" smtClean="0">
                <a:solidFill>
                  <a:schemeClr val="accent2">
                    <a:lumMod val="75000"/>
                  </a:schemeClr>
                </a:solidFill>
                <a:ea typeface="+mj-ea"/>
                <a:cs typeface="+mj-cs"/>
              </a:rPr>
              <a:t>(1799-1837)</a:t>
            </a:r>
            <a:endParaRPr lang="ru-RU" sz="4000" b="1" dirty="0">
              <a:solidFill>
                <a:schemeClr val="accent2">
                  <a:lumMod val="75000"/>
                </a:schemeClr>
              </a:solidFill>
              <a:ea typeface="+mj-ea"/>
              <a:cs typeface="+mj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4000" b="1" i="0" u="none" strike="noStrike" kern="1200" cap="none" spc="0" normalizeH="0" baseline="0" noProof="0" dirty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uLnTx/>
              <a:uFillTx/>
              <a:ea typeface="+mj-ea"/>
              <a:cs typeface="+mj-cs"/>
            </a:endParaRPr>
          </a:p>
        </p:txBody>
      </p:sp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5" descr="dd01021_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lumMod val="95000"/>
              <a:alpha val="33000"/>
            </a:schemeClr>
          </a:solidFill>
        </p:spPr>
      </p:pic>
      <p:sp>
        <p:nvSpPr>
          <p:cNvPr id="3" name="Rectangle 4"/>
          <p:cNvSpPr txBox="1">
            <a:spLocks noChangeArrowheads="1"/>
          </p:cNvSpPr>
          <p:nvPr/>
        </p:nvSpPr>
        <p:spPr>
          <a:xfrm>
            <a:off x="1835696" y="476672"/>
            <a:ext cx="5256583" cy="576064"/>
          </a:xfrm>
          <a:prstGeom prst="rect">
            <a:avLst/>
          </a:prstGeom>
        </p:spPr>
        <p:txBody>
          <a:bodyPr>
            <a:normAutofit fontScale="8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ru-RU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Monotype Corsiva" pitchFamily="66" charset="0"/>
              </a:rPr>
              <a:t>Лицейские годы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4583386" y="1268760"/>
            <a:ext cx="4165078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sz="2200" b="1" i="1" dirty="0" smtClean="0">
                <a:solidFill>
                  <a:srgbClr val="B00000"/>
                </a:solidFill>
                <a:latin typeface="Monotype Corsiva" panose="03010101010201010101" pitchFamily="66" charset="0"/>
              </a:rPr>
              <a:t>Смуглый </a:t>
            </a:r>
            <a:r>
              <a:rPr lang="ru-RU" altLang="ru-RU" sz="2200" b="1" i="1" dirty="0">
                <a:solidFill>
                  <a:srgbClr val="B00000"/>
                </a:solidFill>
                <a:latin typeface="Monotype Corsiva" panose="03010101010201010101" pitchFamily="66" charset="0"/>
              </a:rPr>
              <a:t>отрок </a:t>
            </a:r>
            <a:r>
              <a:rPr lang="ru-RU" altLang="ru-RU" sz="2200" b="1" i="1" dirty="0" smtClean="0">
                <a:solidFill>
                  <a:srgbClr val="B00000"/>
                </a:solidFill>
                <a:latin typeface="Monotype Corsiva" panose="03010101010201010101" pitchFamily="66" charset="0"/>
              </a:rPr>
              <a:t>бродил</a:t>
            </a:r>
            <a:r>
              <a:rPr lang="en-US" altLang="ru-RU" sz="2200" b="1" i="1" dirty="0" smtClean="0">
                <a:solidFill>
                  <a:srgbClr val="B00000"/>
                </a:solidFill>
                <a:latin typeface="Monotype Corsiva" panose="03010101010201010101" pitchFamily="66" charset="0"/>
              </a:rPr>
              <a:t> </a:t>
            </a:r>
            <a:r>
              <a:rPr lang="ru-RU" altLang="ru-RU" sz="2200" b="1" i="1" dirty="0" smtClean="0">
                <a:solidFill>
                  <a:srgbClr val="B00000"/>
                </a:solidFill>
                <a:latin typeface="Monotype Corsiva" panose="03010101010201010101" pitchFamily="66" charset="0"/>
              </a:rPr>
              <a:t> по аллеям,</a:t>
            </a:r>
          </a:p>
          <a:p>
            <a:r>
              <a:rPr lang="ru-RU" altLang="ru-RU" sz="2200" b="1" i="1" dirty="0" smtClean="0">
                <a:solidFill>
                  <a:srgbClr val="B00000"/>
                </a:solidFill>
                <a:latin typeface="Monotype Corsiva" panose="03010101010201010101" pitchFamily="66" charset="0"/>
              </a:rPr>
              <a:t>У озёрных </a:t>
            </a:r>
            <a:r>
              <a:rPr lang="ru-RU" altLang="ru-RU" sz="2200" b="1" i="1" dirty="0">
                <a:solidFill>
                  <a:srgbClr val="B00000"/>
                </a:solidFill>
                <a:latin typeface="Monotype Corsiva" panose="03010101010201010101" pitchFamily="66" charset="0"/>
              </a:rPr>
              <a:t>грустил берегов, </a:t>
            </a:r>
            <a:endParaRPr lang="ru-RU" altLang="ru-RU" sz="2200" b="1" i="1" dirty="0" smtClean="0">
              <a:solidFill>
                <a:srgbClr val="B00000"/>
              </a:solidFill>
              <a:latin typeface="Monotype Corsiva" panose="03010101010201010101" pitchFamily="66" charset="0"/>
            </a:endParaRPr>
          </a:p>
          <a:p>
            <a:r>
              <a:rPr lang="ru-RU" altLang="ru-RU" sz="2200" b="1" i="1" dirty="0" smtClean="0">
                <a:solidFill>
                  <a:srgbClr val="B00000"/>
                </a:solidFill>
                <a:latin typeface="Monotype Corsiva" panose="03010101010201010101" pitchFamily="66" charset="0"/>
              </a:rPr>
              <a:t>И </a:t>
            </a:r>
            <a:r>
              <a:rPr lang="ru-RU" altLang="ru-RU" sz="2200" b="1" i="1" dirty="0">
                <a:solidFill>
                  <a:srgbClr val="B00000"/>
                </a:solidFill>
                <a:latin typeface="Monotype Corsiva" panose="03010101010201010101" pitchFamily="66" charset="0"/>
              </a:rPr>
              <a:t>столетие мы лелеем </a:t>
            </a:r>
            <a:endParaRPr lang="ru-RU" altLang="ru-RU" sz="2200" b="1" i="1" dirty="0" smtClean="0">
              <a:solidFill>
                <a:srgbClr val="B00000"/>
              </a:solidFill>
              <a:latin typeface="Monotype Corsiva" panose="03010101010201010101" pitchFamily="66" charset="0"/>
            </a:endParaRPr>
          </a:p>
          <a:p>
            <a:r>
              <a:rPr lang="ru-RU" altLang="ru-RU" sz="2200" b="1" i="1" dirty="0" smtClean="0">
                <a:solidFill>
                  <a:srgbClr val="B00000"/>
                </a:solidFill>
                <a:latin typeface="Monotype Corsiva" panose="03010101010201010101" pitchFamily="66" charset="0"/>
              </a:rPr>
              <a:t>Еле </a:t>
            </a:r>
            <a:r>
              <a:rPr lang="ru-RU" altLang="ru-RU" sz="2200" b="1" i="1" dirty="0">
                <a:solidFill>
                  <a:srgbClr val="B00000"/>
                </a:solidFill>
                <a:latin typeface="Monotype Corsiva" panose="03010101010201010101" pitchFamily="66" charset="0"/>
              </a:rPr>
              <a:t>слышный шелест </a:t>
            </a:r>
            <a:r>
              <a:rPr lang="ru-RU" altLang="ru-RU" sz="2200" b="1" i="1" dirty="0" smtClean="0">
                <a:solidFill>
                  <a:srgbClr val="B00000"/>
                </a:solidFill>
                <a:latin typeface="Monotype Corsiva" panose="03010101010201010101" pitchFamily="66" charset="0"/>
              </a:rPr>
              <a:t>шагов”. </a:t>
            </a:r>
            <a:endParaRPr lang="en-US" altLang="ru-RU" sz="2200" b="1" i="1" dirty="0" smtClean="0">
              <a:solidFill>
                <a:srgbClr val="B00000"/>
              </a:solidFill>
              <a:latin typeface="Monotype Corsiva" panose="03010101010201010101" pitchFamily="66" charset="0"/>
            </a:endParaRPr>
          </a:p>
          <a:p>
            <a:pPr algn="r"/>
            <a:r>
              <a:rPr lang="ru-RU" altLang="ru-RU" sz="2200" b="1" i="1" dirty="0" smtClean="0">
                <a:latin typeface="Monotype Corsiva" panose="03010101010201010101" pitchFamily="66" charset="0"/>
              </a:rPr>
              <a:t>Анна Ахматова</a:t>
            </a:r>
            <a:r>
              <a:rPr lang="ru-RU" altLang="ru-RU" sz="2200" b="1" i="1" dirty="0" smtClean="0"/>
              <a:t> </a:t>
            </a:r>
            <a:endParaRPr lang="ru-RU" altLang="ru-RU" sz="2200" b="1" i="1" dirty="0"/>
          </a:p>
        </p:txBody>
      </p:sp>
      <p:sp>
        <p:nvSpPr>
          <p:cNvPr id="6" name="Содержимое 5"/>
          <p:cNvSpPr txBox="1">
            <a:spLocks/>
          </p:cNvSpPr>
          <p:nvPr/>
        </p:nvSpPr>
        <p:spPr>
          <a:xfrm>
            <a:off x="634333" y="3472227"/>
            <a:ext cx="7898107" cy="201151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180000" algn="ctr">
              <a:spcBef>
                <a:spcPts val="0"/>
              </a:spcBef>
              <a:buNone/>
            </a:pPr>
            <a:r>
              <a:rPr lang="ru-RU" altLang="ru-RU" sz="2400" b="1" i="1" dirty="0" smtClean="0">
                <a:latin typeface="Monotype Corsiva" panose="03010101010201010101" pitchFamily="66" charset="0"/>
              </a:rPr>
              <a:t>В 12 лет, получив  зачатки домашнего образования и воспитания, Александр был отправлен в новое, только что открывшееся учебное заведение – Царскосельский лицей под Петербургом, место, где располагалась летняя резиденция русских императоров. 19 октября 1811 года Пушкин в числе 30 воспитанников был принят в лицей, где преподавателями были самые передовые светила науки и педагогики </a:t>
            </a:r>
            <a:r>
              <a:rPr lang="en-US" altLang="ru-RU" sz="2400" b="1" i="1" dirty="0" smtClean="0">
                <a:latin typeface="Monotype Corsiva" panose="03010101010201010101" pitchFamily="66" charset="0"/>
              </a:rPr>
              <a:t>XIX</a:t>
            </a:r>
            <a:r>
              <a:rPr lang="ru-RU" altLang="ru-RU" sz="2400" b="1" i="1" dirty="0" smtClean="0">
                <a:latin typeface="Monotype Corsiva" panose="03010101010201010101" pitchFamily="66" charset="0"/>
              </a:rPr>
              <a:t> века..</a:t>
            </a:r>
          </a:p>
          <a:p>
            <a:pPr marL="0" indent="180000" algn="ctr">
              <a:spcBef>
                <a:spcPts val="0"/>
              </a:spcBef>
              <a:buNone/>
            </a:pPr>
            <a:r>
              <a:rPr lang="ru-RU" altLang="ru-RU" sz="2400" b="1" i="1" dirty="0" smtClean="0">
                <a:latin typeface="Monotype Corsiva" panose="03010101010201010101" pitchFamily="66" charset="0"/>
              </a:rPr>
              <a:t> </a:t>
            </a:r>
            <a:endParaRPr lang="ru-RU" altLang="ru-RU" sz="2400" dirty="0" smtClean="0">
              <a:latin typeface="Monotype Corsiva" panose="03010101010201010101" pitchFamily="66" charset="0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0037" y="990600"/>
            <a:ext cx="3663950" cy="24384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462115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5" descr="dd01021_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5378" y="0"/>
            <a:ext cx="9144000" cy="6858000"/>
          </a:xfrm>
          <a:prstGeom prst="rect">
            <a:avLst/>
          </a:prstGeom>
          <a:solidFill>
            <a:schemeClr val="bg1">
              <a:lumMod val="95000"/>
              <a:alpha val="33000"/>
            </a:schemeClr>
          </a:solidFill>
        </p:spPr>
      </p:pic>
      <p:sp>
        <p:nvSpPr>
          <p:cNvPr id="6" name="Содержимое 5"/>
          <p:cNvSpPr txBox="1">
            <a:spLocks/>
          </p:cNvSpPr>
          <p:nvPr/>
        </p:nvSpPr>
        <p:spPr>
          <a:xfrm>
            <a:off x="467545" y="548680"/>
            <a:ext cx="8136904" cy="201151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180000" algn="ctr">
              <a:spcBef>
                <a:spcPts val="0"/>
              </a:spcBef>
              <a:buNone/>
            </a:pPr>
            <a:r>
              <a:rPr lang="ru-RU" altLang="ru-RU" sz="2200" b="1" i="1" dirty="0" smtClean="0">
                <a:latin typeface="Monotype Corsiva" panose="03010101010201010101" pitchFamily="66" charset="0"/>
              </a:rPr>
              <a:t>4 и 8 января 1815 года в лицее проходило  первое публичное </a:t>
            </a:r>
          </a:p>
          <a:p>
            <a:pPr marL="0" indent="180000" algn="ctr">
              <a:spcBef>
                <a:spcPts val="0"/>
              </a:spcBef>
              <a:buNone/>
            </a:pPr>
            <a:r>
              <a:rPr lang="ru-RU" altLang="ru-RU" sz="2200" b="1" i="1" dirty="0" smtClean="0">
                <a:latin typeface="Monotype Corsiva" panose="03010101010201010101" pitchFamily="66" charset="0"/>
              </a:rPr>
              <a:t>испытание, на которое приехали из Петербурга важные  государственные деятели. Пушкин читал только  что сочиненное   им стихотворение   «Воспоминание о Царском селе».  Г.Р. Державин  был сражен талантом юноши: «Ему  лиру передаю. Теперь и  умереть можно!»</a:t>
            </a:r>
          </a:p>
          <a:p>
            <a:pPr marL="0" indent="180000" algn="ctr">
              <a:spcBef>
                <a:spcPts val="0"/>
              </a:spcBef>
              <a:buNone/>
            </a:pPr>
            <a:r>
              <a:rPr lang="ru-RU" altLang="ru-RU" sz="2200" b="1" i="1" dirty="0" smtClean="0">
                <a:latin typeface="Monotype Corsiva" panose="03010101010201010101" pitchFamily="66" charset="0"/>
              </a:rPr>
              <a:t> </a:t>
            </a:r>
            <a:endParaRPr lang="ru-RU" altLang="ru-RU" sz="2200" dirty="0" smtClean="0">
              <a:latin typeface="Monotype Corsiva" panose="03010101010201010101" pitchFamily="66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381548" y="5733256"/>
            <a:ext cx="6149440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buFontTx/>
              <a:buNone/>
            </a:pPr>
            <a:r>
              <a:rPr lang="ru-RU" altLang="ru-RU" sz="2200" b="1" dirty="0" smtClean="0">
                <a:latin typeface="Monotype Corsiva" panose="03010101010201010101" pitchFamily="66" charset="0"/>
              </a:rPr>
              <a:t>Пушкин на экзамене в Царском селе 8 января 1815 года </a:t>
            </a:r>
          </a:p>
          <a:p>
            <a:pPr algn="ctr">
              <a:buFontTx/>
              <a:buNone/>
            </a:pPr>
            <a:r>
              <a:rPr lang="ru-RU" altLang="ru-RU" sz="2200" b="1" dirty="0" smtClean="0">
                <a:latin typeface="Monotype Corsiva" panose="03010101010201010101" pitchFamily="66" charset="0"/>
              </a:rPr>
              <a:t>(Репродукция картины Ильи Репина)</a:t>
            </a:r>
            <a:endParaRPr lang="ru-RU" altLang="ru-RU" sz="2200" b="1" dirty="0">
              <a:latin typeface="Monotype Corsiva" panose="03010101010201010101" pitchFamily="66" charset="0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1680" y="2595106"/>
            <a:ext cx="5549884" cy="31730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591433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5" descr="dd01021_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60" y="0"/>
            <a:ext cx="9144000" cy="6858000"/>
          </a:xfrm>
          <a:prstGeom prst="rect">
            <a:avLst/>
          </a:prstGeom>
          <a:solidFill>
            <a:schemeClr val="bg1">
              <a:lumMod val="95000"/>
              <a:alpha val="33000"/>
            </a:schemeClr>
          </a:solidFill>
        </p:spPr>
      </p:pic>
      <p:sp>
        <p:nvSpPr>
          <p:cNvPr id="8" name="Rectangle 4"/>
          <p:cNvSpPr txBox="1">
            <a:spLocks noChangeArrowheads="1"/>
          </p:cNvSpPr>
          <p:nvPr/>
        </p:nvSpPr>
        <p:spPr>
          <a:xfrm>
            <a:off x="1799691" y="620688"/>
            <a:ext cx="5544616" cy="648072"/>
          </a:xfrm>
          <a:prstGeom prst="rect">
            <a:avLst/>
          </a:prstGeom>
        </p:spPr>
        <p:txBody>
          <a:bodyPr>
            <a:normAutofit fontScale="77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ru-RU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Monotype Corsiva" pitchFamily="66" charset="0"/>
              </a:rPr>
              <a:t>Известность и слава Пушкина</a:t>
            </a:r>
          </a:p>
        </p:txBody>
      </p:sp>
      <p:sp>
        <p:nvSpPr>
          <p:cNvPr id="9" name="Содержимое 5"/>
          <p:cNvSpPr txBox="1">
            <a:spLocks/>
          </p:cNvSpPr>
          <p:nvPr/>
        </p:nvSpPr>
        <p:spPr>
          <a:xfrm>
            <a:off x="744306" y="1121745"/>
            <a:ext cx="7659307" cy="165918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180000" algn="ctr">
              <a:spcBef>
                <a:spcPts val="0"/>
              </a:spcBef>
              <a:buNone/>
            </a:pPr>
            <a:r>
              <a:rPr lang="ru-RU" altLang="ru-RU" sz="2400" b="1" i="1" dirty="0" smtClean="0">
                <a:latin typeface="Monotype Corsiva" panose="03010101010201010101" pitchFamily="66" charset="0"/>
              </a:rPr>
              <a:t>Еще в лицее в 1814 году имя А.С. Пушкина стало известным. Это произошло после публикации в журнале «Вестник Европы» его стихотворения «К другу стихотворцу».</a:t>
            </a:r>
          </a:p>
          <a:p>
            <a:pPr marL="0" indent="180000" algn="ctr">
              <a:spcBef>
                <a:spcPts val="0"/>
              </a:spcBef>
              <a:buNone/>
            </a:pPr>
            <a:r>
              <a:rPr lang="ru-RU" altLang="ru-RU" sz="2400" b="1" i="1" dirty="0" smtClean="0">
                <a:latin typeface="Monotype Corsiva" panose="03010101010201010101" pitchFamily="66" charset="0"/>
              </a:rPr>
              <a:t>В 1820 году в печати появилась поэма «Руслан и Людмила», которая и принесла поэту славу.</a:t>
            </a:r>
            <a:endParaRPr lang="ru-RU" altLang="ru-RU" sz="2400" dirty="0" smtClean="0">
              <a:latin typeface="Monotype Corsiva" panose="03010101010201010101" pitchFamily="66" charset="0"/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80051" y="2987339"/>
            <a:ext cx="4783895" cy="32803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689482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5" descr="dd01021_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lumMod val="95000"/>
              <a:alpha val="33000"/>
            </a:schemeClr>
          </a:solidFill>
        </p:spPr>
      </p:pic>
      <p:sp>
        <p:nvSpPr>
          <p:cNvPr id="2" name="Прямоугольник 1"/>
          <p:cNvSpPr/>
          <p:nvPr/>
        </p:nvSpPr>
        <p:spPr>
          <a:xfrm>
            <a:off x="593559" y="1772816"/>
            <a:ext cx="4338481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latin typeface="Monotype Corsiva" panose="03010101010201010101" pitchFamily="66" charset="0"/>
              </a:rPr>
              <a:t>Молодой поэт, не зная осторожности и страха, сочиняет и  распространяет свои свободолюбивые стихи.</a:t>
            </a:r>
          </a:p>
          <a:p>
            <a:pPr algn="ctr"/>
            <a:r>
              <a:rPr lang="ru-RU" sz="2400" b="1" dirty="0">
                <a:latin typeface="Monotype Corsiva" panose="03010101010201010101" pitchFamily="66" charset="0"/>
              </a:rPr>
              <a:t>Александр I хотел за это  сослать Пушкина в Сибирь или на </a:t>
            </a:r>
            <a:r>
              <a:rPr lang="ru-RU" sz="2400" b="1" dirty="0" smtClean="0">
                <a:latin typeface="Monotype Corsiva" panose="03010101010201010101" pitchFamily="66" charset="0"/>
              </a:rPr>
              <a:t>Соловки, но друзья </a:t>
            </a:r>
            <a:r>
              <a:rPr lang="ru-RU" sz="2400" b="1" dirty="0">
                <a:latin typeface="Monotype Corsiva" panose="03010101010201010101" pitchFamily="66" charset="0"/>
              </a:rPr>
              <a:t>Пушкина – Карамзин   и </a:t>
            </a:r>
            <a:r>
              <a:rPr lang="ru-RU" sz="2400" b="1" dirty="0" smtClean="0">
                <a:latin typeface="Monotype Corsiva" panose="03010101010201010101" pitchFamily="66" charset="0"/>
              </a:rPr>
              <a:t>Жуковский – добились смягчения </a:t>
            </a:r>
            <a:r>
              <a:rPr lang="ru-RU" sz="2400" b="1" dirty="0">
                <a:latin typeface="Monotype Corsiva" panose="03010101010201010101" pitchFamily="66" charset="0"/>
              </a:rPr>
              <a:t>приговора. Пушкина </a:t>
            </a:r>
            <a:r>
              <a:rPr lang="ru-RU" sz="2400" b="1" dirty="0" smtClean="0">
                <a:latin typeface="Monotype Corsiva" panose="03010101010201010101" pitchFamily="66" charset="0"/>
              </a:rPr>
              <a:t>отправили </a:t>
            </a:r>
            <a:r>
              <a:rPr lang="ru-RU" sz="2400" b="1" dirty="0">
                <a:latin typeface="Monotype Corsiva" panose="03010101010201010101" pitchFamily="66" charset="0"/>
              </a:rPr>
              <a:t>служить на юг России</a:t>
            </a:r>
            <a:r>
              <a:rPr lang="ru-RU" sz="2400" b="1" dirty="0" smtClean="0">
                <a:latin typeface="Monotype Corsiva" panose="03010101010201010101" pitchFamily="66" charset="0"/>
              </a:rPr>
              <a:t>.</a:t>
            </a:r>
            <a:endParaRPr lang="ru-RU" sz="2400" b="1" dirty="0">
              <a:latin typeface="Monotype Corsiva" panose="03010101010201010101" pitchFamily="66" charset="0"/>
            </a:endParaRPr>
          </a:p>
        </p:txBody>
      </p:sp>
      <p:sp>
        <p:nvSpPr>
          <p:cNvPr id="6" name="Rectangle 4"/>
          <p:cNvSpPr txBox="1">
            <a:spLocks noChangeArrowheads="1"/>
          </p:cNvSpPr>
          <p:nvPr/>
        </p:nvSpPr>
        <p:spPr>
          <a:xfrm>
            <a:off x="1763688" y="476672"/>
            <a:ext cx="5508614" cy="1008112"/>
          </a:xfrm>
          <a:prstGeom prst="rect">
            <a:avLst/>
          </a:prstGeom>
        </p:spPr>
        <p:txBody>
          <a:bodyPr>
            <a:normAutofit fontScale="8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ru-RU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Monotype Corsiva" pitchFamily="66" charset="0"/>
              </a:rPr>
              <a:t>Южная ссылка</a:t>
            </a:r>
          </a:p>
          <a:p>
            <a:pPr>
              <a:defRPr/>
            </a:pPr>
            <a:r>
              <a:rPr lang="ru-RU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Monotype Corsiva" pitchFamily="66" charset="0"/>
              </a:rPr>
              <a:t>(май 1820 – август 1824)</a:t>
            </a: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41912" y="1577008"/>
            <a:ext cx="3163266" cy="45076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792056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5" descr="dd01021_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lumMod val="95000"/>
              <a:alpha val="33000"/>
            </a:schemeClr>
          </a:solidFill>
        </p:spPr>
      </p:pic>
      <p:sp>
        <p:nvSpPr>
          <p:cNvPr id="2" name="Прямоугольник 1"/>
          <p:cNvSpPr/>
          <p:nvPr/>
        </p:nvSpPr>
        <p:spPr>
          <a:xfrm>
            <a:off x="593559" y="1772816"/>
            <a:ext cx="4338481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latin typeface="Monotype Corsiva" panose="03010101010201010101" pitchFamily="66" charset="0"/>
              </a:rPr>
              <a:t>В  этот  период  Пушкиным  </a:t>
            </a:r>
          </a:p>
          <a:p>
            <a:pPr algn="ctr"/>
            <a:r>
              <a:rPr lang="ru-RU" sz="2400" b="1" dirty="0" smtClean="0">
                <a:latin typeface="Monotype Corsiva" panose="03010101010201010101" pitchFamily="66" charset="0"/>
              </a:rPr>
              <a:t>созданы </a:t>
            </a:r>
            <a:r>
              <a:rPr lang="ru-RU" sz="2400" b="1" dirty="0">
                <a:latin typeface="Monotype Corsiva" panose="03010101010201010101" pitchFamily="66" charset="0"/>
              </a:rPr>
              <a:t>великолепные образцы романтической и политической лирики:</a:t>
            </a:r>
          </a:p>
          <a:p>
            <a:pPr algn="ctr"/>
            <a:r>
              <a:rPr lang="ru-RU" sz="2400" b="1" dirty="0">
                <a:latin typeface="Monotype Corsiva" panose="03010101010201010101" pitchFamily="66" charset="0"/>
              </a:rPr>
              <a:t>“Погасло дневное светило”, </a:t>
            </a:r>
            <a:endParaRPr lang="ru-RU" sz="2400" b="1" dirty="0" smtClean="0">
              <a:latin typeface="Monotype Corsiva" panose="03010101010201010101" pitchFamily="66" charset="0"/>
            </a:endParaRPr>
          </a:p>
          <a:p>
            <a:pPr algn="ctr"/>
            <a:r>
              <a:rPr lang="ru-RU" sz="2400" b="1" dirty="0" smtClean="0">
                <a:latin typeface="Monotype Corsiva" panose="03010101010201010101" pitchFamily="66" charset="0"/>
              </a:rPr>
              <a:t>поэмы </a:t>
            </a:r>
            <a:r>
              <a:rPr lang="ru-RU" sz="2400" b="1" dirty="0">
                <a:latin typeface="Monotype Corsiva" panose="03010101010201010101" pitchFamily="66" charset="0"/>
              </a:rPr>
              <a:t>“Кавказский пленник”, “Бахчисарайский фонтан”, “Братья-разбойники”, </a:t>
            </a:r>
            <a:r>
              <a:rPr lang="ru-RU" sz="2400" b="1" dirty="0" smtClean="0">
                <a:latin typeface="Monotype Corsiva" panose="03010101010201010101" pitchFamily="66" charset="0"/>
              </a:rPr>
              <a:t>“</a:t>
            </a:r>
            <a:r>
              <a:rPr lang="ru-RU" sz="2400" b="1" dirty="0" err="1" smtClean="0">
                <a:latin typeface="Monotype Corsiva" panose="03010101010201010101" pitchFamily="66" charset="0"/>
              </a:rPr>
              <a:t>Цыганы</a:t>
            </a:r>
            <a:r>
              <a:rPr lang="ru-RU" sz="2400" b="1" dirty="0">
                <a:solidFill>
                  <a:prstClr val="black"/>
                </a:solidFill>
                <a:latin typeface="Monotype Corsiva" panose="03010101010201010101" pitchFamily="66" charset="0"/>
              </a:rPr>
              <a:t> </a:t>
            </a:r>
            <a:r>
              <a:rPr lang="ru-RU" sz="2400" b="1" dirty="0" smtClean="0">
                <a:solidFill>
                  <a:prstClr val="black"/>
                </a:solidFill>
                <a:latin typeface="Calibri"/>
                <a:cs typeface="Microsoft New Tai Lue" pitchFamily="34" charset="0"/>
              </a:rPr>
              <a:t>ˮ</a:t>
            </a:r>
            <a:r>
              <a:rPr lang="ru-RU" sz="2400" b="1" dirty="0" smtClean="0">
                <a:latin typeface="Monotype Corsiva" panose="03010101010201010101" pitchFamily="66" charset="0"/>
              </a:rPr>
              <a:t>     </a:t>
            </a:r>
            <a:r>
              <a:rPr lang="ru-RU" sz="2400" b="1" dirty="0" smtClean="0">
                <a:solidFill>
                  <a:prstClr val="black"/>
                </a:solidFill>
                <a:latin typeface="Monotype Corsiva" panose="03010101010201010101" pitchFamily="66" charset="0"/>
              </a:rPr>
              <a:t>“ </a:t>
            </a:r>
            <a:r>
              <a:rPr lang="ru-RU" sz="2400" b="1" dirty="0" smtClean="0">
                <a:latin typeface="Monotype Corsiva" panose="03010101010201010101" pitchFamily="66" charset="0"/>
              </a:rPr>
              <a:t>Песнь </a:t>
            </a:r>
            <a:r>
              <a:rPr lang="ru-RU" sz="2400" b="1" dirty="0">
                <a:latin typeface="Monotype Corsiva" panose="03010101010201010101" pitchFamily="66" charset="0"/>
              </a:rPr>
              <a:t>о вещем Олеге” и начинает роман «Евгений Онегин».</a:t>
            </a:r>
            <a:endParaRPr lang="ru-RU" sz="2400" dirty="0">
              <a:latin typeface="Monotype Corsiva" panose="03010101010201010101" pitchFamily="66" charset="0"/>
            </a:endParaRPr>
          </a:p>
        </p:txBody>
      </p:sp>
      <p:sp>
        <p:nvSpPr>
          <p:cNvPr id="6" name="Rectangle 4"/>
          <p:cNvSpPr txBox="1">
            <a:spLocks noChangeArrowheads="1"/>
          </p:cNvSpPr>
          <p:nvPr/>
        </p:nvSpPr>
        <p:spPr>
          <a:xfrm>
            <a:off x="1763688" y="476672"/>
            <a:ext cx="5508614" cy="1008112"/>
          </a:xfrm>
          <a:prstGeom prst="rect">
            <a:avLst/>
          </a:prstGeom>
        </p:spPr>
        <p:txBody>
          <a:bodyPr>
            <a:normAutofit fontScale="8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ru-RU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Monotype Corsiva" pitchFamily="66" charset="0"/>
              </a:rPr>
              <a:t>Южная ссылка</a:t>
            </a:r>
          </a:p>
          <a:p>
            <a:pPr>
              <a:defRPr/>
            </a:pPr>
            <a:r>
              <a:rPr lang="ru-RU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Monotype Corsiva" pitchFamily="66" charset="0"/>
              </a:rPr>
              <a:t>(май 1820 – август 1824)</a:t>
            </a: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1" y="1628800"/>
            <a:ext cx="3096344" cy="44122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094130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5" descr="dd01021_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44000" cy="6858000"/>
          </a:xfrm>
          <a:prstGeom prst="rect">
            <a:avLst/>
          </a:prstGeom>
          <a:solidFill>
            <a:schemeClr val="bg1">
              <a:lumMod val="95000"/>
              <a:alpha val="33000"/>
            </a:schemeClr>
          </a:solidFill>
        </p:spPr>
      </p:pic>
      <p:sp>
        <p:nvSpPr>
          <p:cNvPr id="3" name="Rectangle 4"/>
          <p:cNvSpPr txBox="1">
            <a:spLocks noChangeArrowheads="1"/>
          </p:cNvSpPr>
          <p:nvPr/>
        </p:nvSpPr>
        <p:spPr>
          <a:xfrm>
            <a:off x="1799691" y="620688"/>
            <a:ext cx="5544616" cy="648072"/>
          </a:xfrm>
          <a:prstGeom prst="rect">
            <a:avLst/>
          </a:prstGeom>
        </p:spPr>
        <p:txBody>
          <a:bodyPr>
            <a:normAutofit fontScale="9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ru-RU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Monotype Corsiva" pitchFamily="66" charset="0"/>
              </a:rPr>
              <a:t>Михайловское</a:t>
            </a:r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>
          <a:xfrm>
            <a:off x="395536" y="4553766"/>
            <a:ext cx="8064896" cy="1611537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80975" indent="1588" algn="ctr">
              <a:lnSpc>
                <a:spcPct val="80000"/>
              </a:lnSpc>
              <a:buFont typeface="Wingdings 2" pitchFamily="18" charset="2"/>
              <a:buNone/>
            </a:pPr>
            <a:r>
              <a:rPr lang="ru-RU" sz="1800" dirty="0" smtClean="0">
                <a:latin typeface="Monotype Corsiva" panose="03010101010201010101" pitchFamily="66" charset="0"/>
              </a:rPr>
              <a:t> </a:t>
            </a:r>
            <a:r>
              <a:rPr lang="ru-RU" sz="2400" b="1" dirty="0" smtClean="0">
                <a:latin typeface="Monotype Corsiva" panose="03010101010201010101" pitchFamily="66" charset="0"/>
              </a:rPr>
              <a:t> После тяжелой болезни Пушкин приезжал в имение матери село Михайловское Псковской губернии. </a:t>
            </a:r>
          </a:p>
          <a:p>
            <a:pPr marL="180975" indent="1588" algn="ctr">
              <a:lnSpc>
                <a:spcPct val="80000"/>
              </a:lnSpc>
              <a:buFont typeface="Wingdings 2" pitchFamily="18" charset="2"/>
              <a:buNone/>
            </a:pPr>
            <a:r>
              <a:rPr lang="ru-RU" sz="2400" b="1" dirty="0" smtClean="0">
                <a:latin typeface="Monotype Corsiva" panose="03010101010201010101" pitchFamily="66" charset="0"/>
              </a:rPr>
              <a:t>В первые годы по окончании Лицея им были написаны стихотворения  "Деревня" , "Домовому", "Чаадаеву", ода "Вольность", поэма "Руслан и Людмила". 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1680" y="1243923"/>
            <a:ext cx="5472608" cy="3096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49157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5" descr="dd01021_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lumMod val="95000"/>
              <a:alpha val="33000"/>
            </a:schemeClr>
          </a:solidFill>
        </p:spPr>
      </p:pic>
      <p:sp>
        <p:nvSpPr>
          <p:cNvPr id="3" name="Rectangle 4"/>
          <p:cNvSpPr txBox="1">
            <a:spLocks noChangeArrowheads="1"/>
          </p:cNvSpPr>
          <p:nvPr/>
        </p:nvSpPr>
        <p:spPr>
          <a:xfrm>
            <a:off x="1799691" y="404664"/>
            <a:ext cx="5544616" cy="1296144"/>
          </a:xfrm>
          <a:prstGeom prst="rect">
            <a:avLst/>
          </a:prstGeom>
        </p:spPr>
        <p:txBody>
          <a:bodyPr>
            <a:normAutofit fontScale="925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ru-RU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Monotype Corsiva" pitchFamily="66" charset="0"/>
              </a:rPr>
              <a:t>Михайловское</a:t>
            </a:r>
          </a:p>
          <a:p>
            <a:pPr>
              <a:defRPr/>
            </a:pPr>
            <a:r>
              <a:rPr lang="ru-RU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Monotype Corsiva" pitchFamily="66" charset="0"/>
              </a:rPr>
              <a:t>(1824 – 1826)</a:t>
            </a:r>
          </a:p>
        </p:txBody>
      </p:sp>
      <p:sp>
        <p:nvSpPr>
          <p:cNvPr id="4" name="Содержимое 2"/>
          <p:cNvSpPr txBox="1">
            <a:spLocks/>
          </p:cNvSpPr>
          <p:nvPr/>
        </p:nvSpPr>
        <p:spPr>
          <a:xfrm>
            <a:off x="539552" y="1556792"/>
            <a:ext cx="5400600" cy="4807385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180000" algn="ctr">
              <a:spcBef>
                <a:spcPts val="0"/>
              </a:spcBef>
              <a:buFont typeface="Wingdings 2" pitchFamily="18" charset="2"/>
              <a:buNone/>
            </a:pPr>
            <a:r>
              <a:rPr lang="ru-RU" sz="2400" b="1" dirty="0" smtClean="0">
                <a:latin typeface="Monotype Corsiva" panose="03010101010201010101" pitchFamily="66" charset="0"/>
              </a:rPr>
              <a:t>Пушкин подал прошение об отставке с Государственной службы, и ему объявили    об увольнении и сослали в псковскую губернию,  в имение его  матери Михайловское, под надзор местных властей.</a:t>
            </a:r>
          </a:p>
          <a:p>
            <a:pPr marL="0" indent="180000" algn="ctr">
              <a:spcBef>
                <a:spcPts val="0"/>
              </a:spcBef>
              <a:buFont typeface="Wingdings 2" pitchFamily="18" charset="2"/>
              <a:buNone/>
            </a:pPr>
            <a:r>
              <a:rPr lang="ru-RU" sz="2400" b="1" dirty="0" smtClean="0">
                <a:latin typeface="Monotype Corsiva" panose="03010101010201010101" pitchFamily="66" charset="0"/>
              </a:rPr>
              <a:t>Именно здесь, в деревенском уединении, Пушкин осознал себя профессиональным писателем, для  которого литература   самое  серьёзное дело жизни. За два года  были написаны: “Борис Годунов”,  “Граф Нулин”, “Я помню чудное мгновенье…”, 4 главы “Евгения Онегина”. Всего около 100  произведений.</a:t>
            </a:r>
            <a:endParaRPr lang="ru-RU" sz="2400" dirty="0" smtClean="0">
              <a:latin typeface="Monotype Corsiva" panose="03010101010201010101" pitchFamily="66" charset="0"/>
            </a:endParaRPr>
          </a:p>
        </p:txBody>
      </p:sp>
      <p:pic>
        <p:nvPicPr>
          <p:cNvPr id="6" name="Picture 5" descr="i?id=407481169-39-72&amp;n=2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35" y="1697402"/>
            <a:ext cx="2664297" cy="1695177"/>
          </a:xfrm>
          <a:prstGeom prst="rect">
            <a:avLst/>
          </a:prstGeom>
          <a:noFill/>
          <a:ln>
            <a:noFill/>
          </a:ln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7" descr="micbr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36" y="3387756"/>
            <a:ext cx="2664296" cy="1800200"/>
          </a:xfrm>
          <a:prstGeom prst="rect">
            <a:avLst/>
          </a:prstGeom>
          <a:noFill/>
          <a:ln>
            <a:noFill/>
          </a:ln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96646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5" descr="dd01021_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lumMod val="95000"/>
              <a:alpha val="33000"/>
            </a:schemeClr>
          </a:solidFill>
        </p:spPr>
      </p:pic>
      <p:sp>
        <p:nvSpPr>
          <p:cNvPr id="2" name="Прямоугольник 1"/>
          <p:cNvSpPr/>
          <p:nvPr/>
        </p:nvSpPr>
        <p:spPr>
          <a:xfrm>
            <a:off x="2285999" y="476672"/>
            <a:ext cx="4572000" cy="132343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40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Monotype Corsiva" pitchFamily="66" charset="0"/>
              </a:rPr>
              <a:t>Возвращение в Москву</a:t>
            </a:r>
          </a:p>
          <a:p>
            <a:pPr algn="ctr">
              <a:defRPr/>
            </a:pPr>
            <a:r>
              <a:rPr lang="ru-RU" sz="40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Monotype Corsiva" pitchFamily="66" charset="0"/>
              </a:rPr>
              <a:t>(1826 – 1830)</a:t>
            </a:r>
            <a:endParaRPr lang="ru-RU" sz="4000" dirty="0">
              <a:effectLst>
                <a:outerShdw blurRad="38100" dist="38100" dir="2700000" algn="tl">
                  <a:srgbClr val="000000"/>
                </a:outerShdw>
              </a:effectLst>
              <a:latin typeface="Monotype Corsiva" pitchFamily="66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211960" y="1766260"/>
            <a:ext cx="4392488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latin typeface="Monotype Corsiva" panose="03010101010201010101" pitchFamily="66" charset="0"/>
              </a:rPr>
              <a:t>3 </a:t>
            </a:r>
            <a:r>
              <a:rPr lang="ru-RU" sz="2400" b="1" dirty="0" smtClean="0">
                <a:latin typeface="Monotype Corsiva" panose="03010101010201010101" pitchFamily="66" charset="0"/>
              </a:rPr>
              <a:t>сентября 1826 года в Михайловское </a:t>
            </a:r>
            <a:r>
              <a:rPr lang="ru-RU" sz="2400" b="1" dirty="0">
                <a:latin typeface="Monotype Corsiva" panose="03010101010201010101" pitchFamily="66" charset="0"/>
              </a:rPr>
              <a:t>внезапно прибыл курьер </a:t>
            </a:r>
            <a:r>
              <a:rPr lang="ru-RU" sz="2400" b="1" dirty="0" smtClean="0">
                <a:latin typeface="Monotype Corsiva" panose="03010101010201010101" pitchFamily="66" charset="0"/>
              </a:rPr>
              <a:t>и передал  </a:t>
            </a:r>
            <a:r>
              <a:rPr lang="ru-RU" sz="2400" b="1" dirty="0">
                <a:latin typeface="Monotype Corsiva" panose="03010101010201010101" pitchFamily="66" charset="0"/>
              </a:rPr>
              <a:t>поэту приказ немедленно явиться </a:t>
            </a:r>
            <a:r>
              <a:rPr lang="ru-RU" sz="2400" b="1" dirty="0" smtClean="0">
                <a:latin typeface="Monotype Corsiva" panose="03010101010201010101" pitchFamily="66" charset="0"/>
              </a:rPr>
              <a:t>в Псков, откуда губернатор </a:t>
            </a:r>
            <a:r>
              <a:rPr lang="ru-RU" sz="2400" b="1" dirty="0">
                <a:latin typeface="Monotype Corsiva" panose="03010101010201010101" pitchFamily="66" charset="0"/>
              </a:rPr>
              <a:t>отправил Пушкина </a:t>
            </a:r>
            <a:r>
              <a:rPr lang="ru-RU" sz="2400" b="1" dirty="0" smtClean="0">
                <a:latin typeface="Monotype Corsiva" panose="03010101010201010101" pitchFamily="66" charset="0"/>
              </a:rPr>
              <a:t>в Москву</a:t>
            </a:r>
            <a:r>
              <a:rPr lang="ru-RU" sz="2400" b="1" dirty="0">
                <a:latin typeface="Monotype Corsiva" panose="03010101010201010101" pitchFamily="66" charset="0"/>
              </a:rPr>
              <a:t>, где </a:t>
            </a:r>
            <a:r>
              <a:rPr lang="ru-RU" sz="2400" b="1" dirty="0" smtClean="0">
                <a:latin typeface="Monotype Corsiva" panose="03010101010201010101" pitchFamily="66" charset="0"/>
              </a:rPr>
              <a:t> короновался </a:t>
            </a:r>
            <a:r>
              <a:rPr lang="ru-RU" sz="2400" b="1" dirty="0">
                <a:latin typeface="Monotype Corsiva" panose="03010101010201010101" pitchFamily="66" charset="0"/>
              </a:rPr>
              <a:t>на царство Николай I</a:t>
            </a:r>
            <a:r>
              <a:rPr lang="ru-RU" sz="2400" b="1" dirty="0" smtClean="0">
                <a:latin typeface="Monotype Corsiva" panose="03010101010201010101" pitchFamily="66" charset="0"/>
              </a:rPr>
              <a:t>, отзывавшийся о  </a:t>
            </a:r>
            <a:r>
              <a:rPr lang="ru-RU" sz="2400" b="1" dirty="0">
                <a:latin typeface="Monotype Corsiva" panose="03010101010201010101" pitchFamily="66" charset="0"/>
              </a:rPr>
              <a:t>поэте, как  одном </a:t>
            </a:r>
            <a:r>
              <a:rPr lang="ru-RU" sz="2400" b="1" dirty="0" smtClean="0">
                <a:latin typeface="Monotype Corsiva" panose="03010101010201010101" pitchFamily="66" charset="0"/>
              </a:rPr>
              <a:t>из «</a:t>
            </a:r>
            <a:r>
              <a:rPr lang="ru-RU" sz="2400" b="1" dirty="0">
                <a:latin typeface="Monotype Corsiva" panose="03010101010201010101" pitchFamily="66" charset="0"/>
              </a:rPr>
              <a:t>умнейших людей России</a:t>
            </a:r>
            <a:r>
              <a:rPr lang="ru-RU" sz="2400" b="1" dirty="0" smtClean="0">
                <a:latin typeface="Monotype Corsiva" panose="03010101010201010101" pitchFamily="66" charset="0"/>
              </a:rPr>
              <a:t>».</a:t>
            </a:r>
            <a:endParaRPr lang="ru-RU" sz="2400" b="1" dirty="0">
              <a:latin typeface="Monotype Corsiva" panose="03010101010201010101" pitchFamily="66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1342" y="1412776"/>
            <a:ext cx="4566366" cy="3641768"/>
          </a:xfrm>
          <a:prstGeom prst="rect">
            <a:avLst/>
          </a:prstGeom>
          <a:effectLst>
            <a:softEdge rad="7874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1115616" y="5072552"/>
            <a:ext cx="712879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400" b="1" dirty="0">
                <a:solidFill>
                  <a:prstClr val="black"/>
                </a:solidFill>
                <a:latin typeface="Monotype Corsiva" panose="03010101010201010101" pitchFamily="66" charset="0"/>
              </a:rPr>
              <a:t>8 сентября 1826 года Пушкин вернулся на свою родину после долгих лет ссылки и  скитаний. А в мае 1827 году поэт получил разрешение жить в Петербурге. </a:t>
            </a:r>
          </a:p>
        </p:txBody>
      </p:sp>
    </p:spTree>
    <p:extLst>
      <p:ext uri="{BB962C8B-B14F-4D97-AF65-F5344CB8AC3E}">
        <p14:creationId xmlns:p14="http://schemas.microsoft.com/office/powerpoint/2010/main" val="1690728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5" descr="dd01021_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lumMod val="95000"/>
              <a:alpha val="33000"/>
            </a:schemeClr>
          </a:solidFill>
        </p:spPr>
      </p:pic>
      <p:sp>
        <p:nvSpPr>
          <p:cNvPr id="2" name="Прямоугольник 1"/>
          <p:cNvSpPr/>
          <p:nvPr/>
        </p:nvSpPr>
        <p:spPr>
          <a:xfrm>
            <a:off x="2285999" y="476672"/>
            <a:ext cx="4572000" cy="132343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40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Monotype Corsiva" pitchFamily="66" charset="0"/>
              </a:rPr>
              <a:t>Возвращение в Москву</a:t>
            </a:r>
          </a:p>
          <a:p>
            <a:pPr algn="ctr">
              <a:defRPr/>
            </a:pPr>
            <a:r>
              <a:rPr lang="ru-RU" sz="40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Monotype Corsiva" pitchFamily="66" charset="0"/>
              </a:rPr>
              <a:t>(1826 – 1830)</a:t>
            </a:r>
            <a:endParaRPr lang="ru-RU" sz="4000" dirty="0">
              <a:effectLst>
                <a:outerShdw blurRad="38100" dist="38100" dir="2700000" algn="tl">
                  <a:srgbClr val="000000"/>
                </a:outerShdw>
              </a:effectLst>
              <a:latin typeface="Monotype Corsiva" pitchFamily="66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1342" y="1499021"/>
            <a:ext cx="4566366" cy="3641768"/>
          </a:xfrm>
          <a:prstGeom prst="rect">
            <a:avLst/>
          </a:prstGeom>
          <a:effectLst>
            <a:softEdge rad="787400"/>
          </a:effectLst>
        </p:spPr>
      </p:pic>
      <p:sp>
        <p:nvSpPr>
          <p:cNvPr id="6" name="TextBox 5"/>
          <p:cNvSpPr txBox="1"/>
          <p:nvPr/>
        </p:nvSpPr>
        <p:spPr>
          <a:xfrm>
            <a:off x="4427984" y="1981077"/>
            <a:ext cx="4088668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Monotype Corsiva" panose="03010101010201010101" pitchFamily="66" charset="0"/>
              </a:rPr>
              <a:t>Пушкин был на свободе, среди друзей, он был на  вершине славы. Эти годы – расцвет пушкинского творчества: “Я вас любил…”, “На холмах Грузии лежит ночная мгла…”, “</a:t>
            </a:r>
            <a:r>
              <a:rPr lang="ru-RU" sz="2400" b="1" dirty="0" err="1">
                <a:latin typeface="Monotype Corsiva" panose="03010101010201010101" pitchFamily="66" charset="0"/>
              </a:rPr>
              <a:t>Арион</a:t>
            </a:r>
            <a:r>
              <a:rPr lang="ru-RU" sz="2400" b="1" dirty="0">
                <a:latin typeface="Monotype Corsiva" panose="03010101010201010101" pitchFamily="66" charset="0"/>
              </a:rPr>
              <a:t>”, “Поэт”, “Анчар” и другие.</a:t>
            </a:r>
          </a:p>
        </p:txBody>
      </p:sp>
    </p:spTree>
    <p:extLst>
      <p:ext uri="{BB962C8B-B14F-4D97-AF65-F5344CB8AC3E}">
        <p14:creationId xmlns:p14="http://schemas.microsoft.com/office/powerpoint/2010/main" val="19651844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5" descr="dd01021_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83"/>
            <a:ext cx="9144000" cy="6858000"/>
          </a:xfrm>
          <a:prstGeom prst="rect">
            <a:avLst/>
          </a:prstGeom>
          <a:solidFill>
            <a:schemeClr val="bg1">
              <a:lumMod val="95000"/>
              <a:alpha val="33000"/>
            </a:schemeClr>
          </a:solidFill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1133938"/>
            <a:ext cx="3809277" cy="5045401"/>
          </a:xfrm>
          <a:prstGeom prst="rect">
            <a:avLst/>
          </a:prstGeom>
          <a:effectLst>
            <a:softEdge rad="317500"/>
          </a:effectLst>
        </p:spPr>
      </p:pic>
      <p:sp>
        <p:nvSpPr>
          <p:cNvPr id="3" name="Прямоугольник 4"/>
          <p:cNvSpPr>
            <a:spLocks noChangeArrowheads="1"/>
          </p:cNvSpPr>
          <p:nvPr/>
        </p:nvSpPr>
        <p:spPr bwMode="auto">
          <a:xfrm>
            <a:off x="755576" y="1077841"/>
            <a:ext cx="4392488" cy="48936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indent="180000"/>
            <a:r>
              <a:rPr lang="ru-RU" sz="2400" b="1" i="1" dirty="0">
                <a:latin typeface="Monotype Corsiva" panose="03010101010201010101" pitchFamily="66" charset="0"/>
              </a:rPr>
              <a:t>Зимой 1829 года на одном из </a:t>
            </a:r>
            <a:r>
              <a:rPr lang="ru-RU" sz="2400" b="1" i="1" dirty="0" smtClean="0">
                <a:latin typeface="Monotype Corsiva" panose="03010101010201010101" pitchFamily="66" charset="0"/>
              </a:rPr>
              <a:t>московских балов </a:t>
            </a:r>
            <a:r>
              <a:rPr lang="ru-RU" sz="2400" b="1" i="1" dirty="0">
                <a:latin typeface="Monotype Corsiva" panose="03010101010201010101" pitchFamily="66" charset="0"/>
              </a:rPr>
              <a:t>Пушкин познакомился с </a:t>
            </a:r>
            <a:r>
              <a:rPr lang="ru-RU" sz="2400" b="1" i="1" dirty="0" smtClean="0">
                <a:latin typeface="Monotype Corsiva" panose="03010101010201010101" pitchFamily="66" charset="0"/>
              </a:rPr>
              <a:t>шестнадцатилетней Натальей </a:t>
            </a:r>
            <a:r>
              <a:rPr lang="ru-RU" sz="2400" b="1" i="1" dirty="0">
                <a:latin typeface="Monotype Corsiva" panose="03010101010201010101" pitchFamily="66" charset="0"/>
              </a:rPr>
              <a:t>Николаевной </a:t>
            </a:r>
            <a:r>
              <a:rPr lang="ru-RU" sz="2400" b="1" i="1" dirty="0" smtClean="0">
                <a:latin typeface="Monotype Corsiva" panose="03010101010201010101" pitchFamily="66" charset="0"/>
              </a:rPr>
              <a:t>Гончаровой. Поэта взволновали ее необыкновенная красота  и  юность. </a:t>
            </a:r>
          </a:p>
          <a:p>
            <a:r>
              <a:rPr lang="ru-RU" sz="2400" b="1" i="1" dirty="0">
                <a:latin typeface="Monotype Corsiva" panose="03010101010201010101" pitchFamily="66" charset="0"/>
              </a:rPr>
              <a:t>Весной 1829 года Александр Сергеевич сделал первое  предложение. </a:t>
            </a:r>
            <a:r>
              <a:rPr lang="ru-RU" sz="2400" b="1" i="1" dirty="0" smtClean="0">
                <a:latin typeface="Monotype Corsiva" panose="03010101010201010101" pitchFamily="66" charset="0"/>
              </a:rPr>
              <a:t>Но предложение было принято только с 4 раза, и 6 мая 1830 года состоялась долгожданная помолвка.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1664802" y="404664"/>
            <a:ext cx="5814393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40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Monotype Corsiva" pitchFamily="66" charset="0"/>
              </a:rPr>
              <a:t>Помолвка с Н.Н. Гончаровой</a:t>
            </a:r>
            <a:endParaRPr lang="ru-RU" sz="4000" dirty="0">
              <a:effectLst>
                <a:outerShdw blurRad="38100" dist="38100" dir="2700000" algn="tl">
                  <a:srgbClr val="000000"/>
                </a:outerShdw>
              </a:effectLst>
              <a:latin typeface="Monotype Corsiva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881256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5" descr="dd01021_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2778"/>
            <a:ext cx="9144000" cy="6858000"/>
          </a:xfrm>
          <a:prstGeom prst="rect">
            <a:avLst/>
          </a:prstGeom>
          <a:solidFill>
            <a:schemeClr val="bg1">
              <a:lumMod val="95000"/>
              <a:alpha val="33000"/>
            </a:schemeClr>
          </a:solidFill>
        </p:spPr>
      </p:pic>
      <p:pic>
        <p:nvPicPr>
          <p:cNvPr id="6" name="Picture 6" descr="i?id=29166816&amp;tov=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43608" y="1026816"/>
            <a:ext cx="3672408" cy="4804367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7" name="Прямоугольник 6"/>
          <p:cNvSpPr/>
          <p:nvPr/>
        </p:nvSpPr>
        <p:spPr>
          <a:xfrm>
            <a:off x="4860032" y="1052146"/>
            <a:ext cx="3574752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Александр Сергеевич Пушкин</a:t>
            </a:r>
            <a:r>
              <a:rPr lang="ru-RU" sz="32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 родился в Москве</a:t>
            </a:r>
            <a:br>
              <a:rPr lang="ru-RU" sz="32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</a:br>
            <a:r>
              <a:rPr lang="ru-RU" sz="32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26 мая (6 июня)          1799 года </a:t>
            </a:r>
            <a:br>
              <a:rPr lang="ru-RU" sz="32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</a:br>
            <a:r>
              <a:rPr lang="ru-RU" sz="32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в дворянской помещичьей  семье </a:t>
            </a:r>
            <a:br>
              <a:rPr lang="ru-RU" sz="32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</a:br>
            <a:r>
              <a:rPr lang="ru-RU" sz="32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в </a:t>
            </a:r>
            <a:r>
              <a:rPr lang="ru-RU" sz="32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день праздника    Вознесения. </a:t>
            </a:r>
            <a:endParaRPr lang="ru-RU" sz="3200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0785466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5" descr="dd01021_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lumMod val="95000"/>
              <a:alpha val="33000"/>
            </a:schemeClr>
          </a:solidFill>
        </p:spPr>
      </p:pic>
      <p:sp>
        <p:nvSpPr>
          <p:cNvPr id="2" name="Прямоугольник 1"/>
          <p:cNvSpPr/>
          <p:nvPr/>
        </p:nvSpPr>
        <p:spPr>
          <a:xfrm>
            <a:off x="683569" y="3284984"/>
            <a:ext cx="7776862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180000" algn="ctr">
              <a:buClr>
                <a:schemeClr val="tx1">
                  <a:shade val="95000"/>
                </a:schemeClr>
              </a:buClr>
              <a:defRPr/>
            </a:pPr>
            <a:r>
              <a:rPr lang="ru-RU" sz="2400" b="1" i="1" dirty="0">
                <a:latin typeface="Monotype Corsiva" panose="03010101010201010101" pitchFamily="66" charset="0"/>
              </a:rPr>
              <a:t>Получив согласие на брак </a:t>
            </a:r>
            <a:r>
              <a:rPr lang="ru-RU" sz="2400" b="1" i="1" dirty="0" smtClean="0">
                <a:latin typeface="Monotype Corsiva" panose="03010101010201010101" pitchFamily="66" charset="0"/>
              </a:rPr>
              <a:t>с Н.Н.Гончаровой</a:t>
            </a:r>
            <a:r>
              <a:rPr lang="ru-RU" sz="2400" b="1" i="1" dirty="0">
                <a:latin typeface="Monotype Corsiva" panose="03010101010201010101" pitchFamily="66" charset="0"/>
              </a:rPr>
              <a:t>, летом 1830 </a:t>
            </a:r>
            <a:r>
              <a:rPr lang="ru-RU" sz="2400" b="1" i="1" dirty="0" smtClean="0">
                <a:latin typeface="Monotype Corsiva" panose="03010101010201010101" pitchFamily="66" charset="0"/>
              </a:rPr>
              <a:t>года Александр </a:t>
            </a:r>
            <a:r>
              <a:rPr lang="ru-RU" sz="2400" b="1" i="1" dirty="0">
                <a:latin typeface="Monotype Corsiva" panose="03010101010201010101" pitchFamily="66" charset="0"/>
              </a:rPr>
              <a:t>Сергеевич </a:t>
            </a:r>
            <a:r>
              <a:rPr lang="ru-RU" sz="2400" b="1" i="1" dirty="0" smtClean="0">
                <a:latin typeface="Monotype Corsiva" panose="03010101010201010101" pitchFamily="66" charset="0"/>
              </a:rPr>
              <a:t>отправился в  </a:t>
            </a:r>
            <a:r>
              <a:rPr lang="ru-RU" sz="2400" b="1" i="1" dirty="0">
                <a:latin typeface="Monotype Corsiva" panose="03010101010201010101" pitchFamily="66" charset="0"/>
              </a:rPr>
              <a:t>нижегородское имение </a:t>
            </a:r>
            <a:r>
              <a:rPr lang="ru-RU" sz="2400" b="1" i="1" dirty="0" smtClean="0">
                <a:latin typeface="Monotype Corsiva" panose="03010101010201010101" pitchFamily="66" charset="0"/>
              </a:rPr>
              <a:t>своих родных </a:t>
            </a:r>
            <a:r>
              <a:rPr lang="ru-RU" sz="2400" b="1" i="1" dirty="0">
                <a:latin typeface="Monotype Corsiva" panose="03010101010201010101" pitchFamily="66" charset="0"/>
              </a:rPr>
              <a:t>- Болдино, чтобы </a:t>
            </a:r>
            <a:r>
              <a:rPr lang="ru-RU" sz="2400" b="1" i="1" dirty="0" smtClean="0">
                <a:latin typeface="Monotype Corsiva" panose="03010101010201010101" pitchFamily="66" charset="0"/>
              </a:rPr>
              <a:t>привести в </a:t>
            </a:r>
            <a:r>
              <a:rPr lang="ru-RU" sz="2400" b="1" i="1" dirty="0">
                <a:latin typeface="Monotype Corsiva" panose="03010101010201010101" pitchFamily="66" charset="0"/>
              </a:rPr>
              <a:t>порядок хозяйственные дела</a:t>
            </a:r>
            <a:r>
              <a:rPr lang="ru-RU" sz="2400" b="1" i="1" dirty="0" smtClean="0">
                <a:latin typeface="Monotype Corsiva" panose="03010101010201010101" pitchFamily="66" charset="0"/>
              </a:rPr>
              <a:t>. В </a:t>
            </a:r>
            <a:r>
              <a:rPr lang="ru-RU" sz="2400" b="1" i="1" dirty="0">
                <a:latin typeface="Monotype Corsiva" panose="03010101010201010101" pitchFamily="66" charset="0"/>
              </a:rPr>
              <a:t>Болдино, из-за эпидемии холеры</a:t>
            </a:r>
            <a:r>
              <a:rPr lang="ru-RU" sz="2400" b="1" i="1" dirty="0" smtClean="0">
                <a:latin typeface="Monotype Corsiva" panose="03010101010201010101" pitchFamily="66" charset="0"/>
              </a:rPr>
              <a:t>, он </a:t>
            </a:r>
            <a:r>
              <a:rPr lang="ru-RU" sz="2400" b="1" i="1" dirty="0">
                <a:latin typeface="Monotype Corsiva" panose="03010101010201010101" pitchFamily="66" charset="0"/>
              </a:rPr>
              <a:t>вынужден пробыть целых </a:t>
            </a:r>
            <a:r>
              <a:rPr lang="ru-RU" sz="2400" b="1" i="1" dirty="0" smtClean="0">
                <a:latin typeface="Monotype Corsiva" panose="03010101010201010101" pitchFamily="66" charset="0"/>
              </a:rPr>
              <a:t>три месяца</a:t>
            </a:r>
            <a:r>
              <a:rPr lang="ru-RU" sz="2400" b="1" i="1" dirty="0">
                <a:latin typeface="Monotype Corsiva" panose="03010101010201010101" pitchFamily="66" charset="0"/>
              </a:rPr>
              <a:t>. </a:t>
            </a:r>
            <a:endParaRPr lang="ru-RU" sz="2400" b="1" i="1" dirty="0" smtClean="0">
              <a:latin typeface="Monotype Corsiva" panose="03010101010201010101" pitchFamily="66" charset="0"/>
            </a:endParaRPr>
          </a:p>
          <a:p>
            <a:pPr indent="180000" algn="ctr">
              <a:buClr>
                <a:schemeClr val="tx1">
                  <a:shade val="95000"/>
                </a:schemeClr>
              </a:buClr>
              <a:defRPr/>
            </a:pPr>
            <a:r>
              <a:rPr lang="ru-RU" sz="2400" b="1" i="1" dirty="0" smtClean="0">
                <a:latin typeface="Monotype Corsiva" panose="03010101010201010101" pitchFamily="66" charset="0"/>
              </a:rPr>
              <a:t>Здесь </a:t>
            </a:r>
            <a:r>
              <a:rPr lang="ru-RU" sz="2400" b="1" i="1" dirty="0">
                <a:latin typeface="Monotype Corsiva" panose="03010101010201010101" pitchFamily="66" charset="0"/>
              </a:rPr>
              <a:t>Пушкин закончил </a:t>
            </a:r>
            <a:r>
              <a:rPr lang="ru-RU" sz="2400" b="1" i="1" dirty="0" smtClean="0">
                <a:latin typeface="Monotype Corsiva" panose="03010101010201010101" pitchFamily="66" charset="0"/>
              </a:rPr>
              <a:t>роман “</a:t>
            </a:r>
            <a:r>
              <a:rPr lang="ru-RU" sz="2400" b="1" i="1" dirty="0">
                <a:latin typeface="Monotype Corsiva" panose="03010101010201010101" pitchFamily="66" charset="0"/>
              </a:rPr>
              <a:t>Евгений Онегин”, “</a:t>
            </a:r>
            <a:r>
              <a:rPr lang="ru-RU" sz="2400" b="1" i="1" dirty="0" smtClean="0">
                <a:latin typeface="Monotype Corsiva" panose="03010101010201010101" pitchFamily="66" charset="0"/>
              </a:rPr>
              <a:t>Повести Белкина</a:t>
            </a:r>
            <a:r>
              <a:rPr lang="ru-RU" sz="2400" b="1" i="1" dirty="0">
                <a:latin typeface="Monotype Corsiva" panose="03010101010201010101" pitchFamily="66" charset="0"/>
              </a:rPr>
              <a:t>”, “Маленькие трагедии</a:t>
            </a:r>
            <a:r>
              <a:rPr lang="ru-RU" sz="2400" b="1" i="1" dirty="0" smtClean="0">
                <a:latin typeface="Monotype Corsiva" panose="03010101010201010101" pitchFamily="66" charset="0"/>
              </a:rPr>
              <a:t>”, “Сказку </a:t>
            </a:r>
            <a:r>
              <a:rPr lang="ru-RU" sz="2400" b="1" i="1" dirty="0">
                <a:latin typeface="Monotype Corsiva" panose="03010101010201010101" pitchFamily="66" charset="0"/>
              </a:rPr>
              <a:t>о попе и работнике </a:t>
            </a:r>
            <a:r>
              <a:rPr lang="ru-RU" sz="2400" b="1" i="1" dirty="0" smtClean="0">
                <a:latin typeface="Monotype Corsiva" panose="03010101010201010101" pitchFamily="66" charset="0"/>
              </a:rPr>
              <a:t>его </a:t>
            </a:r>
            <a:r>
              <a:rPr lang="ru-RU" sz="2400" b="1" i="1" dirty="0" err="1" smtClean="0">
                <a:latin typeface="Monotype Corsiva" panose="03010101010201010101" pitchFamily="66" charset="0"/>
              </a:rPr>
              <a:t>Балде</a:t>
            </a:r>
            <a:r>
              <a:rPr lang="ru-RU" sz="2400" b="1" i="1" dirty="0">
                <a:latin typeface="Monotype Corsiva" panose="03010101010201010101" pitchFamily="66" charset="0"/>
              </a:rPr>
              <a:t>”, 30 </a:t>
            </a:r>
            <a:r>
              <a:rPr lang="ru-RU" sz="2400" b="1" i="1" dirty="0" smtClean="0">
                <a:latin typeface="Monotype Corsiva" panose="03010101010201010101" pitchFamily="66" charset="0"/>
              </a:rPr>
              <a:t> стихотворений</a:t>
            </a:r>
            <a:r>
              <a:rPr lang="ru-RU" sz="2400" b="1" i="1" dirty="0">
                <a:latin typeface="Monotype Corsiva" panose="03010101010201010101" pitchFamily="66" charset="0"/>
              </a:rPr>
              <a:t>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619672" y="404664"/>
            <a:ext cx="5859523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40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Monotype Corsiva" pitchFamily="66" charset="0"/>
              </a:rPr>
              <a:t>Болдинская осень</a:t>
            </a:r>
            <a:endParaRPr lang="ru-RU" sz="4000" dirty="0">
              <a:effectLst>
                <a:outerShdw blurRad="38100" dist="38100" dir="2700000" algn="tl">
                  <a:srgbClr val="000000"/>
                </a:outerShdw>
              </a:effectLst>
              <a:latin typeface="Monotype Corsiva" pitchFamily="66" charset="0"/>
            </a:endParaRPr>
          </a:p>
        </p:txBody>
      </p:sp>
      <p:pic>
        <p:nvPicPr>
          <p:cNvPr id="10245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994" y="908545"/>
            <a:ext cx="7228012" cy="2406839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4" name="Picture 4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638" r="18842"/>
          <a:stretch/>
        </p:blipFill>
        <p:spPr bwMode="auto">
          <a:xfrm>
            <a:off x="3454400" y="961491"/>
            <a:ext cx="1756228" cy="23234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277800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5" descr="dd01021_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" y="0"/>
            <a:ext cx="9144000" cy="6858000"/>
          </a:xfrm>
          <a:prstGeom prst="rect">
            <a:avLst/>
          </a:prstGeom>
          <a:solidFill>
            <a:schemeClr val="bg1">
              <a:lumMod val="95000"/>
              <a:alpha val="33000"/>
            </a:schemeClr>
          </a:solidFill>
        </p:spPr>
      </p:pic>
      <p:sp>
        <p:nvSpPr>
          <p:cNvPr id="3" name="Прямоугольник 2"/>
          <p:cNvSpPr/>
          <p:nvPr/>
        </p:nvSpPr>
        <p:spPr>
          <a:xfrm>
            <a:off x="1664802" y="404664"/>
            <a:ext cx="5814393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40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Monotype Corsiva" pitchFamily="66" charset="0"/>
              </a:rPr>
              <a:t>Петербург </a:t>
            </a:r>
          </a:p>
          <a:p>
            <a:pPr algn="ctr">
              <a:defRPr/>
            </a:pPr>
            <a:r>
              <a:rPr lang="ru-RU" sz="40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Monotype Corsiva" pitchFamily="66" charset="0"/>
              </a:rPr>
              <a:t>(1831 - 1833)</a:t>
            </a:r>
            <a:endParaRPr lang="ru-RU" sz="4000" dirty="0">
              <a:effectLst>
                <a:outerShdw blurRad="38100" dist="38100" dir="2700000" algn="tl">
                  <a:srgbClr val="000000"/>
                </a:outerShdw>
              </a:effectLst>
              <a:latin typeface="Monotype Corsiva" pitchFamily="66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6013" y="3429000"/>
            <a:ext cx="4496031" cy="2808312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6" name="Picture 8" descr="Картинка 21 из 1627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54265" y="849992"/>
            <a:ext cx="2264431" cy="2830282"/>
          </a:xfrm>
          <a:prstGeom prst="rect">
            <a:avLst/>
          </a:prstGeom>
          <a:effectLst>
            <a:softEdge rad="317500"/>
          </a:effectLst>
        </p:spPr>
      </p:pic>
      <p:sp>
        <p:nvSpPr>
          <p:cNvPr id="4" name="Прямоугольник 3"/>
          <p:cNvSpPr/>
          <p:nvPr/>
        </p:nvSpPr>
        <p:spPr>
          <a:xfrm>
            <a:off x="2771800" y="1728103"/>
            <a:ext cx="6052346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b="1" i="1" dirty="0">
                <a:latin typeface="Monotype Corsiva" panose="03010101010201010101" pitchFamily="66" charset="0"/>
              </a:rPr>
              <a:t>В  начале  декабря  Пушкин </a:t>
            </a:r>
            <a:r>
              <a:rPr lang="ru-RU" sz="2200" b="1" i="1" dirty="0" smtClean="0">
                <a:latin typeface="Monotype Corsiva" panose="03010101010201010101" pitchFamily="66" charset="0"/>
              </a:rPr>
              <a:t>возвращается  </a:t>
            </a:r>
            <a:r>
              <a:rPr lang="ru-RU" sz="2200" b="1" i="1" dirty="0">
                <a:latin typeface="Monotype Corsiva" panose="03010101010201010101" pitchFamily="66" charset="0"/>
              </a:rPr>
              <a:t>из </a:t>
            </a:r>
            <a:r>
              <a:rPr lang="ru-RU" sz="2200" b="1" i="1" dirty="0" smtClean="0">
                <a:latin typeface="Monotype Corsiva" panose="03010101010201010101" pitchFamily="66" charset="0"/>
              </a:rPr>
              <a:t>   Болдино  в Москву</a:t>
            </a:r>
            <a:r>
              <a:rPr lang="ru-RU" sz="2200" b="1" i="1" dirty="0">
                <a:latin typeface="Monotype Corsiva" panose="03010101010201010101" pitchFamily="66" charset="0"/>
              </a:rPr>
              <a:t>, а 18 февраля в церкви Большого Вознесенья у Никитских ворот состоялось венчание </a:t>
            </a:r>
            <a:r>
              <a:rPr lang="ru-RU" sz="2200" b="1" i="1" dirty="0" smtClean="0">
                <a:latin typeface="Monotype Corsiva" panose="03010101010201010101" pitchFamily="66" charset="0"/>
              </a:rPr>
              <a:t> его </a:t>
            </a:r>
            <a:r>
              <a:rPr lang="ru-RU" sz="2200" b="1" i="1" dirty="0">
                <a:latin typeface="Monotype Corsiva" panose="03010101010201010101" pitchFamily="66" charset="0"/>
              </a:rPr>
              <a:t>с Натальей Николаевной </a:t>
            </a:r>
            <a:r>
              <a:rPr lang="ru-RU" sz="2200" b="1" i="1" dirty="0" smtClean="0">
                <a:latin typeface="Monotype Corsiva" panose="03010101010201010101" pitchFamily="66" charset="0"/>
              </a:rPr>
              <a:t>Гончаровой. </a:t>
            </a:r>
            <a:r>
              <a:rPr lang="ru-RU" sz="2200" b="1" dirty="0">
                <a:latin typeface="Monotype Corsiva" panose="03010101010201010101" pitchFamily="66" charset="0"/>
              </a:rPr>
              <a:t>Вскоре вместе с женой Пушкин переехал в Петербург. </a:t>
            </a:r>
            <a:endParaRPr lang="ru-RU" sz="2200" i="1" dirty="0">
              <a:latin typeface="Monotype Corsiva" panose="03010101010201010101" pitchFamily="66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87788" y="3483371"/>
            <a:ext cx="4440857" cy="24622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b="1" dirty="0">
                <a:latin typeface="Monotype Corsiva" panose="03010101010201010101" pitchFamily="66" charset="0"/>
              </a:rPr>
              <a:t>Поэт полон поэтических замыслов</a:t>
            </a:r>
          </a:p>
          <a:p>
            <a:r>
              <a:rPr lang="ru-RU" sz="2200" b="1" dirty="0">
                <a:latin typeface="Monotype Corsiva" panose="03010101010201010101" pitchFamily="66" charset="0"/>
              </a:rPr>
              <a:t> и свершений.  Особое место в творчестве занимает историческая тема  (“История Пугачёва</a:t>
            </a:r>
            <a:r>
              <a:rPr lang="ru-RU" sz="2200" b="1" dirty="0" smtClean="0">
                <a:latin typeface="Monotype Corsiva" panose="03010101010201010101" pitchFamily="66" charset="0"/>
              </a:rPr>
              <a:t>”, “</a:t>
            </a:r>
            <a:r>
              <a:rPr lang="ru-RU" sz="2200" b="1" dirty="0">
                <a:latin typeface="Monotype Corsiva" panose="03010101010201010101" pitchFamily="66" charset="0"/>
              </a:rPr>
              <a:t>Капитанская дочка</a:t>
            </a:r>
            <a:r>
              <a:rPr lang="ru-RU" sz="2200" b="1" dirty="0" smtClean="0">
                <a:latin typeface="Monotype Corsiva" panose="03010101010201010101" pitchFamily="66" charset="0"/>
              </a:rPr>
              <a:t>”). Были </a:t>
            </a:r>
          </a:p>
          <a:p>
            <a:r>
              <a:rPr lang="ru-RU" sz="2200" b="1" dirty="0" smtClean="0">
                <a:latin typeface="Monotype Corsiva" panose="03010101010201010101" pitchFamily="66" charset="0"/>
              </a:rPr>
              <a:t>написаны </a:t>
            </a:r>
            <a:r>
              <a:rPr lang="ru-RU" sz="2200" b="1" dirty="0">
                <a:latin typeface="Monotype Corsiva" panose="03010101010201010101" pitchFamily="66" charset="0"/>
              </a:rPr>
              <a:t>“Пиковая дама”, “Дубровский”, “Медный всадник”.</a:t>
            </a:r>
          </a:p>
        </p:txBody>
      </p:sp>
    </p:spTree>
    <p:extLst>
      <p:ext uri="{BB962C8B-B14F-4D97-AF65-F5344CB8AC3E}">
        <p14:creationId xmlns:p14="http://schemas.microsoft.com/office/powerpoint/2010/main" val="9737560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5" descr="dd01021_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50" y="6469"/>
            <a:ext cx="9144000" cy="6858000"/>
          </a:xfrm>
          <a:prstGeom prst="rect">
            <a:avLst/>
          </a:prstGeom>
          <a:solidFill>
            <a:schemeClr val="bg1">
              <a:lumMod val="95000"/>
              <a:alpha val="33000"/>
            </a:schemeClr>
          </a:solidFill>
        </p:spPr>
      </p:pic>
      <p:sp>
        <p:nvSpPr>
          <p:cNvPr id="3" name="Прямоугольник 2"/>
          <p:cNvSpPr/>
          <p:nvPr/>
        </p:nvSpPr>
        <p:spPr>
          <a:xfrm>
            <a:off x="1664802" y="404664"/>
            <a:ext cx="5814393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40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Monotype Corsiva" pitchFamily="66" charset="0"/>
              </a:rPr>
              <a:t>Жена и дети</a:t>
            </a:r>
            <a:endParaRPr lang="ru-RU" sz="4000" dirty="0">
              <a:effectLst>
                <a:outerShdw blurRad="38100" dist="38100" dir="2700000" algn="tl">
                  <a:srgbClr val="000000"/>
                </a:outerShdw>
              </a:effectLst>
              <a:latin typeface="Monotype Corsiva" pitchFamily="66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845595" y="4601353"/>
            <a:ext cx="352839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i="1" dirty="0">
                <a:effectLst>
                  <a:outerShdw blurRad="38100" dist="38100" dir="2700000" algn="tl">
                    <a:srgbClr val="000000"/>
                  </a:outerShdw>
                </a:effectLst>
                <a:latin typeface="Monotype Corsiva" panose="03010101010201010101" pitchFamily="66" charset="0"/>
              </a:rPr>
              <a:t>Натали Гончарова </a:t>
            </a:r>
            <a:r>
              <a:rPr lang="ru-RU" sz="2400" b="1" i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Monotype Corsiva" panose="03010101010201010101" pitchFamily="66" charset="0"/>
              </a:rPr>
              <a:t>– жена   А</a:t>
            </a:r>
            <a:r>
              <a:rPr lang="ru-RU" sz="2400" b="1" i="1" dirty="0">
                <a:effectLst>
                  <a:outerShdw blurRad="38100" dist="38100" dir="2700000" algn="tl">
                    <a:srgbClr val="000000"/>
                  </a:outerShdw>
                </a:effectLst>
                <a:latin typeface="Monotype Corsiva" panose="03010101010201010101" pitchFamily="66" charset="0"/>
              </a:rPr>
              <a:t>. С. Пушкина.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i="1" dirty="0">
                <a:effectLst>
                  <a:outerShdw blurRad="38100" dist="38100" dir="2700000" algn="tl">
                    <a:srgbClr val="000000"/>
                  </a:outerShdw>
                </a:effectLst>
                <a:latin typeface="Monotype Corsiva" panose="03010101010201010101" pitchFamily="66" charset="0"/>
              </a:rPr>
              <a:t>и мать  его  4 детей.</a:t>
            </a:r>
          </a:p>
        </p:txBody>
      </p:sp>
      <p:pic>
        <p:nvPicPr>
          <p:cNvPr id="6" name="Picture 4" descr="М.А. Пушкина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2696" y="958333"/>
            <a:ext cx="1435100" cy="165670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Picture 5" descr="А.А. Пушкин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22679" y="3435469"/>
            <a:ext cx="1435100" cy="165453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Picture 6" descr="Г.А. Пушкин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481796" y="817584"/>
            <a:ext cx="1439795" cy="166690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9" name="Picture 7" descr="Н.А. Пушкина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481796" y="3408773"/>
            <a:ext cx="1434382" cy="166149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0" name="Прямоугольник 9"/>
          <p:cNvSpPr/>
          <p:nvPr/>
        </p:nvSpPr>
        <p:spPr>
          <a:xfrm>
            <a:off x="264532" y="2666473"/>
            <a:ext cx="3051428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b="1" dirty="0" smtClean="0">
                <a:latin typeface="Monotype Corsiva" panose="03010101010201010101" pitchFamily="66" charset="0"/>
              </a:rPr>
              <a:t>Старшая дочь, </a:t>
            </a:r>
          </a:p>
          <a:p>
            <a:pPr algn="ctr">
              <a:lnSpc>
                <a:spcPct val="80000"/>
              </a:lnSpc>
            </a:pPr>
            <a:r>
              <a:rPr lang="ru-RU" b="1" dirty="0" smtClean="0">
                <a:latin typeface="Monotype Corsiva" panose="03010101010201010101" pitchFamily="66" charset="0"/>
              </a:rPr>
              <a:t>Мария</a:t>
            </a:r>
          </a:p>
          <a:p>
            <a:pPr algn="ctr">
              <a:lnSpc>
                <a:spcPct val="80000"/>
              </a:lnSpc>
            </a:pPr>
            <a:r>
              <a:rPr lang="ru-RU" b="1" dirty="0" smtClean="0">
                <a:latin typeface="Monotype Corsiva" panose="03010101010201010101" pitchFamily="66" charset="0"/>
              </a:rPr>
              <a:t>(</a:t>
            </a:r>
            <a:r>
              <a:rPr lang="ru-RU" b="1" dirty="0">
                <a:latin typeface="Monotype Corsiva" panose="03010101010201010101" pitchFamily="66" charset="0"/>
              </a:rPr>
              <a:t>1832-1919 </a:t>
            </a:r>
            <a:r>
              <a:rPr lang="ru-RU" b="1" dirty="0" smtClean="0">
                <a:latin typeface="Monotype Corsiva" panose="03010101010201010101" pitchFamily="66" charset="0"/>
              </a:rPr>
              <a:t>)</a:t>
            </a:r>
            <a:r>
              <a:rPr lang="ru-RU" dirty="0" smtClean="0">
                <a:latin typeface="Monotype Corsiva" panose="03010101010201010101" pitchFamily="66" charset="0"/>
              </a:rPr>
              <a:t> </a:t>
            </a:r>
            <a:endParaRPr lang="ru-RU" dirty="0">
              <a:latin typeface="Monotype Corsiva" panose="03010101010201010101" pitchFamily="66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971982" y="5085094"/>
            <a:ext cx="1736493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i="1" dirty="0">
                <a:latin typeface="Monotype Corsiva" panose="03010101010201010101" pitchFamily="66" charset="0"/>
              </a:rPr>
              <a:t>Старший сын, </a:t>
            </a:r>
            <a:endParaRPr lang="ru-RU" b="1" i="1" dirty="0" smtClean="0">
              <a:latin typeface="Monotype Corsiva" panose="03010101010201010101" pitchFamily="66" charset="0"/>
            </a:endParaRPr>
          </a:p>
          <a:p>
            <a:pPr algn="ctr"/>
            <a:r>
              <a:rPr lang="ru-RU" b="1" i="1" dirty="0" smtClean="0">
                <a:latin typeface="Monotype Corsiva" panose="03010101010201010101" pitchFamily="66" charset="0"/>
              </a:rPr>
              <a:t>Александр</a:t>
            </a:r>
            <a:r>
              <a:rPr lang="ru-RU" b="1" i="1" dirty="0">
                <a:latin typeface="Monotype Corsiva" panose="03010101010201010101" pitchFamily="66" charset="0"/>
              </a:rPr>
              <a:t/>
            </a:r>
            <a:br>
              <a:rPr lang="ru-RU" b="1" i="1" dirty="0">
                <a:latin typeface="Monotype Corsiva" panose="03010101010201010101" pitchFamily="66" charset="0"/>
              </a:rPr>
            </a:br>
            <a:r>
              <a:rPr lang="ru-RU" b="1" i="1" dirty="0">
                <a:latin typeface="Monotype Corsiva" panose="03010101010201010101" pitchFamily="66" charset="0"/>
              </a:rPr>
              <a:t>(</a:t>
            </a:r>
            <a:r>
              <a:rPr lang="ru-RU" b="1" i="1" dirty="0" smtClean="0">
                <a:latin typeface="Monotype Corsiva" panose="03010101010201010101" pitchFamily="66" charset="0"/>
              </a:rPr>
              <a:t>1833-1914) </a:t>
            </a:r>
            <a:endParaRPr lang="ru-RU" b="1" i="1" dirty="0">
              <a:latin typeface="Monotype Corsiva" panose="03010101010201010101" pitchFamily="66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6369908" y="2460821"/>
            <a:ext cx="170351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i="1" dirty="0">
                <a:latin typeface="Monotype Corsiva" panose="03010101010201010101" pitchFamily="66" charset="0"/>
              </a:rPr>
              <a:t>Младший сын, </a:t>
            </a:r>
            <a:endParaRPr lang="ru-RU" b="1" i="1" dirty="0" smtClean="0">
              <a:latin typeface="Monotype Corsiva" panose="03010101010201010101" pitchFamily="66" charset="0"/>
            </a:endParaRPr>
          </a:p>
          <a:p>
            <a:pPr algn="ctr"/>
            <a:r>
              <a:rPr lang="ru-RU" b="1" i="1" dirty="0" smtClean="0">
                <a:latin typeface="Monotype Corsiva" panose="03010101010201010101" pitchFamily="66" charset="0"/>
              </a:rPr>
              <a:t>Григорий</a:t>
            </a:r>
            <a:r>
              <a:rPr lang="ru-RU" b="1" i="1" dirty="0">
                <a:latin typeface="Monotype Corsiva" panose="03010101010201010101" pitchFamily="66" charset="0"/>
              </a:rPr>
              <a:t/>
            </a:r>
            <a:br>
              <a:rPr lang="ru-RU" b="1" i="1" dirty="0">
                <a:latin typeface="Monotype Corsiva" panose="03010101010201010101" pitchFamily="66" charset="0"/>
              </a:rPr>
            </a:br>
            <a:r>
              <a:rPr lang="ru-RU" b="1" i="1" dirty="0">
                <a:latin typeface="Monotype Corsiva" panose="03010101010201010101" pitchFamily="66" charset="0"/>
              </a:rPr>
              <a:t>(</a:t>
            </a:r>
            <a:r>
              <a:rPr lang="ru-RU" b="1" i="1" dirty="0" smtClean="0">
                <a:latin typeface="Monotype Corsiva" panose="03010101010201010101" pitchFamily="66" charset="0"/>
              </a:rPr>
              <a:t>1835-1913) </a:t>
            </a:r>
            <a:endParaRPr lang="ru-RU" b="1" i="1" dirty="0">
              <a:latin typeface="Monotype Corsiva" panose="03010101010201010101" pitchFamily="66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6361893" y="5132280"/>
            <a:ext cx="1611053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i="1" dirty="0">
                <a:latin typeface="Monotype Corsiva" panose="03010101010201010101" pitchFamily="66" charset="0"/>
                <a:cs typeface="Times New Roman" pitchFamily="18" charset="0"/>
              </a:rPr>
              <a:t>Младшая дочь, </a:t>
            </a:r>
            <a:endParaRPr lang="ru-RU" b="1" i="1" dirty="0" smtClean="0">
              <a:latin typeface="Monotype Corsiva" panose="03010101010201010101" pitchFamily="66" charset="0"/>
              <a:cs typeface="Times New Roman" pitchFamily="18" charset="0"/>
            </a:endParaRPr>
          </a:p>
          <a:p>
            <a:pPr algn="ctr"/>
            <a:r>
              <a:rPr lang="ru-RU" b="1" i="1" dirty="0" smtClean="0">
                <a:latin typeface="Monotype Corsiva" panose="03010101010201010101" pitchFamily="66" charset="0"/>
                <a:cs typeface="Times New Roman" pitchFamily="18" charset="0"/>
              </a:rPr>
              <a:t>Наталья</a:t>
            </a:r>
            <a:r>
              <a:rPr lang="ru-RU" b="1" i="1" dirty="0">
                <a:latin typeface="Monotype Corsiva" panose="03010101010201010101" pitchFamily="66" charset="0"/>
                <a:cs typeface="Times New Roman" pitchFamily="18" charset="0"/>
              </a:rPr>
              <a:t/>
            </a:r>
            <a:br>
              <a:rPr lang="ru-RU" b="1" i="1" dirty="0">
                <a:latin typeface="Monotype Corsiva" panose="03010101010201010101" pitchFamily="66" charset="0"/>
                <a:cs typeface="Times New Roman" pitchFamily="18" charset="0"/>
              </a:rPr>
            </a:br>
            <a:r>
              <a:rPr lang="ru-RU" b="1" i="1" dirty="0">
                <a:latin typeface="Monotype Corsiva" panose="03010101010201010101" pitchFamily="66" charset="0"/>
                <a:cs typeface="Times New Roman" pitchFamily="18" charset="0"/>
              </a:rPr>
              <a:t>(</a:t>
            </a:r>
            <a:r>
              <a:rPr lang="ru-RU" b="1" i="1" dirty="0" smtClean="0">
                <a:latin typeface="Monotype Corsiva" panose="03010101010201010101" pitchFamily="66" charset="0"/>
                <a:cs typeface="Times New Roman" pitchFamily="18" charset="0"/>
              </a:rPr>
              <a:t>1836-1913) </a:t>
            </a:r>
            <a:endParaRPr lang="ru-RU" b="1" i="1" dirty="0">
              <a:latin typeface="Monotype Corsiva" panose="03010101010201010101" pitchFamily="66" charset="0"/>
              <a:cs typeface="Times New Roman" pitchFamily="18" charset="0"/>
            </a:endParaRP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43451" y="1098419"/>
            <a:ext cx="2864398" cy="3604279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32308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5" descr="dd01021_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038" y="-14514"/>
            <a:ext cx="9144000" cy="6858000"/>
          </a:xfrm>
          <a:prstGeom prst="rect">
            <a:avLst/>
          </a:prstGeom>
          <a:solidFill>
            <a:schemeClr val="bg1">
              <a:lumMod val="95000"/>
              <a:alpha val="33000"/>
            </a:schemeClr>
          </a:solidFill>
        </p:spPr>
      </p:pic>
      <p:sp>
        <p:nvSpPr>
          <p:cNvPr id="4" name="Прямоугольник 3"/>
          <p:cNvSpPr/>
          <p:nvPr/>
        </p:nvSpPr>
        <p:spPr>
          <a:xfrm>
            <a:off x="1664802" y="404664"/>
            <a:ext cx="5814393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40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Monotype Corsiva" pitchFamily="66" charset="0"/>
              </a:rPr>
              <a:t>Последние годы жизни</a:t>
            </a:r>
          </a:p>
          <a:p>
            <a:pPr algn="ctr">
              <a:defRPr/>
            </a:pPr>
            <a:r>
              <a:rPr lang="ru-RU" sz="40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Monotype Corsiva" pitchFamily="66" charset="0"/>
              </a:rPr>
              <a:t>(1834-1837)</a:t>
            </a:r>
            <a:endParaRPr lang="ru-RU" sz="4000" dirty="0">
              <a:effectLst>
                <a:outerShdw blurRad="38100" dist="38100" dir="2700000" algn="tl">
                  <a:srgbClr val="000000"/>
                </a:outerShdw>
              </a:effectLst>
              <a:latin typeface="Monotype Corsiva" pitchFamily="66" charset="0"/>
            </a:endParaRPr>
          </a:p>
        </p:txBody>
      </p:sp>
      <p:sp>
        <p:nvSpPr>
          <p:cNvPr id="6" name="Содержимое 4"/>
          <p:cNvSpPr txBox="1">
            <a:spLocks/>
          </p:cNvSpPr>
          <p:nvPr/>
        </p:nvSpPr>
        <p:spPr>
          <a:xfrm>
            <a:off x="719570" y="3768913"/>
            <a:ext cx="7704856" cy="1656184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82563" indent="0" algn="ctr">
              <a:buClr>
                <a:schemeClr val="tx1">
                  <a:shade val="95000"/>
                </a:schemeClr>
              </a:buClr>
              <a:buFont typeface="Wingdings 2"/>
              <a:buNone/>
              <a:defRPr/>
            </a:pPr>
            <a:r>
              <a:rPr lang="ru-RU" sz="2400" b="1" dirty="0" smtClean="0">
                <a:latin typeface="Monotype Corsiva" panose="03010101010201010101" pitchFamily="66" charset="0"/>
              </a:rPr>
              <a:t>Последние годы жизни Пушкина – годы напряжённой работы и высоких замыслов, отмечены враждебностью окружающего его общества, литературным одиночеством, материальными трудностями. Но именно в эти годы появились многие произведения, такие как стихотворения “Вновь я посетил…”  и  “Я памятник себе воздвиг нерукотворный…”</a:t>
            </a:r>
          </a:p>
          <a:p>
            <a:pPr marL="548640" indent="-411480">
              <a:buClr>
                <a:schemeClr val="tx1">
                  <a:shade val="95000"/>
                </a:schemeClr>
              </a:buClr>
              <a:buFont typeface="Wingdings 2"/>
              <a:buChar char=""/>
              <a:defRPr/>
            </a:pPr>
            <a:endParaRPr lang="ru-RU" sz="2400" dirty="0">
              <a:latin typeface="Monotype Corsiva" panose="03010101010201010101" pitchFamily="66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58234">
            <a:off x="1020405" y="1147935"/>
            <a:ext cx="1907073" cy="2636506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238091">
            <a:off x="6254180" y="1055376"/>
            <a:ext cx="1994161" cy="2777552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7824" y="1506654"/>
            <a:ext cx="3240360" cy="2247999"/>
          </a:xfrm>
          <a:prstGeom prst="rect">
            <a:avLst/>
          </a:prstGeom>
          <a:effectLst>
            <a:softEdge rad="317500"/>
          </a:effectLst>
        </p:spPr>
      </p:pic>
    </p:spTree>
    <p:extLst>
      <p:ext uri="{BB962C8B-B14F-4D97-AF65-F5344CB8AC3E}">
        <p14:creationId xmlns:p14="http://schemas.microsoft.com/office/powerpoint/2010/main" val="28392265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5" descr="dd01021_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0301" y="19270"/>
            <a:ext cx="9144000" cy="6858000"/>
          </a:xfrm>
          <a:prstGeom prst="rect">
            <a:avLst/>
          </a:prstGeom>
          <a:solidFill>
            <a:schemeClr val="bg1">
              <a:lumMod val="95000"/>
              <a:alpha val="33000"/>
            </a:schemeClr>
          </a:solidFill>
        </p:spPr>
      </p:pic>
      <p:sp>
        <p:nvSpPr>
          <p:cNvPr id="3" name="Прямоугольник 2"/>
          <p:cNvSpPr/>
          <p:nvPr/>
        </p:nvSpPr>
        <p:spPr>
          <a:xfrm>
            <a:off x="1664802" y="404664"/>
            <a:ext cx="5814393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40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Monotype Corsiva" pitchFamily="66" charset="0"/>
              </a:rPr>
              <a:t>Дуэль</a:t>
            </a:r>
            <a:endParaRPr lang="ru-RU" sz="4000" dirty="0">
              <a:effectLst>
                <a:outerShdw blurRad="38100" dist="38100" dir="2700000" algn="tl">
                  <a:srgbClr val="000000"/>
                </a:outerShdw>
              </a:effectLst>
              <a:latin typeface="Monotype Corsiva" pitchFamily="66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755576" y="1268761"/>
            <a:ext cx="4824536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180000">
              <a:buClr>
                <a:schemeClr val="tx1">
                  <a:shade val="95000"/>
                </a:schemeClr>
              </a:buClr>
              <a:defRPr/>
            </a:pPr>
            <a:r>
              <a:rPr lang="ru-RU" sz="2400" b="1" i="1" dirty="0">
                <a:latin typeface="Monotype Corsiva" panose="03010101010201010101" pitchFamily="66" charset="0"/>
              </a:rPr>
              <a:t>В ноябре 1836 </a:t>
            </a:r>
            <a:r>
              <a:rPr lang="ru-RU" sz="2400" b="1" i="1" dirty="0" smtClean="0">
                <a:latin typeface="Monotype Corsiva" panose="03010101010201010101" pitchFamily="66" charset="0"/>
              </a:rPr>
              <a:t>года Александр Сергеевич получает </a:t>
            </a:r>
            <a:r>
              <a:rPr lang="ru-RU" sz="2400" b="1" i="1" dirty="0">
                <a:latin typeface="Monotype Corsiva" panose="03010101010201010101" pitchFamily="66" charset="0"/>
              </a:rPr>
              <a:t>от </a:t>
            </a:r>
            <a:r>
              <a:rPr lang="ru-RU" sz="2400" b="1" i="1" dirty="0" smtClean="0">
                <a:latin typeface="Monotype Corsiva" panose="03010101010201010101" pitchFamily="66" charset="0"/>
              </a:rPr>
              <a:t>Дантеса по </a:t>
            </a:r>
            <a:r>
              <a:rPr lang="ru-RU" sz="2400" b="1" i="1" dirty="0">
                <a:latin typeface="Monotype Corsiva" panose="03010101010201010101" pitchFamily="66" charset="0"/>
              </a:rPr>
              <a:t>почте письмо</a:t>
            </a:r>
            <a:r>
              <a:rPr lang="ru-RU" sz="2400" b="1" i="1" dirty="0" smtClean="0">
                <a:latin typeface="Monotype Corsiva" panose="03010101010201010101" pitchFamily="66" charset="0"/>
              </a:rPr>
              <a:t>, содержание которого оскорбляет </a:t>
            </a:r>
            <a:r>
              <a:rPr lang="ru-RU" sz="2400" b="1" i="1" dirty="0">
                <a:latin typeface="Monotype Corsiva" panose="03010101010201010101" pitchFamily="66" charset="0"/>
              </a:rPr>
              <a:t>его и </a:t>
            </a:r>
            <a:r>
              <a:rPr lang="ru-RU" sz="2400" b="1" i="1" dirty="0" smtClean="0">
                <a:latin typeface="Monotype Corsiva" panose="03010101010201010101" pitchFamily="66" charset="0"/>
              </a:rPr>
              <a:t>честь его </a:t>
            </a:r>
            <a:r>
              <a:rPr lang="ru-RU" sz="2400" b="1" i="1" dirty="0">
                <a:latin typeface="Monotype Corsiva" panose="03010101010201010101" pitchFamily="66" charset="0"/>
              </a:rPr>
              <a:t>жены. </a:t>
            </a:r>
            <a:r>
              <a:rPr lang="ru-RU" sz="2400" b="1" i="1" dirty="0" smtClean="0">
                <a:latin typeface="Monotype Corsiva" panose="03010101010201010101" pitchFamily="66" charset="0"/>
              </a:rPr>
              <a:t>Пушкин вызывает Дантеса </a:t>
            </a:r>
            <a:r>
              <a:rPr lang="ru-RU" sz="2400" b="1" i="1" dirty="0">
                <a:latin typeface="Monotype Corsiva" panose="03010101010201010101" pitchFamily="66" charset="0"/>
              </a:rPr>
              <a:t>на дуэль</a:t>
            </a:r>
            <a:r>
              <a:rPr lang="ru-RU" sz="2400" b="1" i="1" dirty="0" smtClean="0">
                <a:latin typeface="Monotype Corsiva" panose="03010101010201010101" pitchFamily="66" charset="0"/>
              </a:rPr>
              <a:t>. </a:t>
            </a:r>
          </a:p>
          <a:p>
            <a:pPr>
              <a:buClr>
                <a:schemeClr val="tx1">
                  <a:shade val="95000"/>
                </a:schemeClr>
              </a:buClr>
              <a:defRPr/>
            </a:pPr>
            <a:r>
              <a:rPr lang="ru-RU" sz="2400" b="1" i="1" dirty="0" smtClean="0">
                <a:latin typeface="Monotype Corsiva" panose="03010101010201010101" pitchFamily="66" charset="0"/>
              </a:rPr>
              <a:t>27 </a:t>
            </a:r>
            <a:r>
              <a:rPr lang="ru-RU" sz="2400" b="1" i="1" dirty="0">
                <a:latin typeface="Monotype Corsiva" panose="03010101010201010101" pitchFamily="66" charset="0"/>
              </a:rPr>
              <a:t>января 1837 года,</a:t>
            </a:r>
            <a:r>
              <a:rPr lang="ru-RU" sz="2400" b="1" dirty="0">
                <a:latin typeface="Monotype Corsiva" panose="03010101010201010101" pitchFamily="66" charset="0"/>
              </a:rPr>
              <a:t> в 5-м часу вечера, </a:t>
            </a:r>
            <a:r>
              <a:rPr lang="ru-RU" sz="2400" b="1" dirty="0" smtClean="0">
                <a:latin typeface="Monotype Corsiva" panose="03010101010201010101" pitchFamily="66" charset="0"/>
              </a:rPr>
              <a:t>на Чёрной </a:t>
            </a:r>
            <a:r>
              <a:rPr lang="ru-RU" sz="2400" b="1" dirty="0">
                <a:latin typeface="Monotype Corsiva" panose="03010101010201010101" pitchFamily="66" charset="0"/>
              </a:rPr>
              <a:t>речке в предместье  </a:t>
            </a:r>
            <a:r>
              <a:rPr lang="ru-RU" sz="2400" b="1" dirty="0" smtClean="0">
                <a:latin typeface="Monotype Corsiva" panose="03010101010201010101" pitchFamily="66" charset="0"/>
              </a:rPr>
              <a:t>Петербурга состоялась </a:t>
            </a:r>
            <a:r>
              <a:rPr lang="ru-RU" sz="2400" b="1" dirty="0">
                <a:latin typeface="Monotype Corsiva" panose="03010101010201010101" pitchFamily="66" charset="0"/>
              </a:rPr>
              <a:t>роковая дуэль А. С. </a:t>
            </a:r>
            <a:r>
              <a:rPr lang="ru-RU" sz="2400" b="1" dirty="0" smtClean="0">
                <a:latin typeface="Monotype Corsiva" panose="03010101010201010101" pitchFamily="66" charset="0"/>
              </a:rPr>
              <a:t>Пушкина с </a:t>
            </a:r>
            <a:r>
              <a:rPr lang="ru-RU" sz="2400" b="1" dirty="0">
                <a:latin typeface="Monotype Corsiva" panose="03010101010201010101" pitchFamily="66" charset="0"/>
              </a:rPr>
              <a:t>Дантесом,  на  которой  Пушкин  </a:t>
            </a:r>
            <a:r>
              <a:rPr lang="ru-RU" sz="2400" b="1" dirty="0" smtClean="0">
                <a:latin typeface="Monotype Corsiva" panose="03010101010201010101" pitchFamily="66" charset="0"/>
              </a:rPr>
              <a:t>был смертельно </a:t>
            </a:r>
            <a:r>
              <a:rPr lang="ru-RU" sz="2400" b="1" dirty="0">
                <a:latin typeface="Monotype Corsiva" panose="03010101010201010101" pitchFamily="66" charset="0"/>
              </a:rPr>
              <a:t>ранен в живот. Прожив два дня, </a:t>
            </a:r>
            <a:r>
              <a:rPr lang="ru-RU" sz="2400" b="1" dirty="0" smtClean="0">
                <a:latin typeface="Monotype Corsiva" panose="03010101010201010101" pitchFamily="66" charset="0"/>
              </a:rPr>
              <a:t>в </a:t>
            </a:r>
            <a:r>
              <a:rPr lang="ru-RU" sz="2400" b="1" dirty="0">
                <a:latin typeface="Monotype Corsiva" panose="03010101010201010101" pitchFamily="66" charset="0"/>
              </a:rPr>
              <a:t>страшных мучениях,  Пушкин  умер </a:t>
            </a:r>
            <a:r>
              <a:rPr lang="ru-RU" sz="2400" b="1" dirty="0" smtClean="0">
                <a:latin typeface="Monotype Corsiva" panose="03010101010201010101" pitchFamily="66" charset="0"/>
              </a:rPr>
              <a:t>  </a:t>
            </a:r>
            <a:r>
              <a:rPr lang="ru-RU" sz="2400" b="1" i="1" dirty="0" smtClean="0">
                <a:latin typeface="Monotype Corsiva" panose="03010101010201010101" pitchFamily="66" charset="0"/>
              </a:rPr>
              <a:t>29 </a:t>
            </a:r>
            <a:r>
              <a:rPr lang="ru-RU" sz="2400" b="1" i="1" dirty="0">
                <a:latin typeface="Monotype Corsiva" panose="03010101010201010101" pitchFamily="66" charset="0"/>
              </a:rPr>
              <a:t>января (ныне 10 февраля)  </a:t>
            </a:r>
            <a:r>
              <a:rPr lang="ru-RU" sz="2400" b="1" i="1" dirty="0" smtClean="0">
                <a:latin typeface="Monotype Corsiva" panose="03010101010201010101" pitchFamily="66" charset="0"/>
              </a:rPr>
              <a:t>1837 года</a:t>
            </a:r>
            <a:r>
              <a:rPr lang="ru-RU" sz="2400" b="1" i="1" dirty="0">
                <a:latin typeface="Monotype Corsiva" panose="03010101010201010101" pitchFamily="66" charset="0"/>
              </a:rPr>
              <a:t>.</a:t>
            </a:r>
            <a:endParaRPr lang="ru-RU" sz="2400" dirty="0">
              <a:latin typeface="Monotype Corsiva" panose="03010101010201010101" pitchFamily="66" charset="0"/>
            </a:endParaRPr>
          </a:p>
          <a:p>
            <a:pPr indent="180000">
              <a:buClr>
                <a:schemeClr val="tx1">
                  <a:shade val="95000"/>
                </a:schemeClr>
              </a:buClr>
              <a:defRPr/>
            </a:pPr>
            <a:endParaRPr lang="ru-RU" sz="2400" b="1" i="1" dirty="0">
              <a:latin typeface="Monotype Corsiva" panose="03010101010201010101" pitchFamily="66" charset="0"/>
            </a:endParaRPr>
          </a:p>
        </p:txBody>
      </p:sp>
      <p:pic>
        <p:nvPicPr>
          <p:cNvPr id="7" name="Picture 5" descr="dantessml[1]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658445">
            <a:off x="5247007" y="1759498"/>
            <a:ext cx="2323582" cy="3166021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ffectLst>
            <a:softEdge rad="317500"/>
          </a:effectLst>
        </p:spPr>
      </p:pic>
      <p:pic>
        <p:nvPicPr>
          <p:cNvPr id="6" name="Picture 6" descr="i?id=29166816&amp;tov=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649471">
            <a:off x="6123839" y="2845095"/>
            <a:ext cx="2554582" cy="3341990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  <a:effectLst>
            <a:softEdge rad="317500"/>
          </a:effectLst>
        </p:spPr>
      </p:pic>
      <p:sp>
        <p:nvSpPr>
          <p:cNvPr id="8" name="Прямоугольник 7"/>
          <p:cNvSpPr/>
          <p:nvPr/>
        </p:nvSpPr>
        <p:spPr>
          <a:xfrm>
            <a:off x="4644602" y="1013284"/>
            <a:ext cx="3528392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b="1" dirty="0">
                <a:solidFill>
                  <a:srgbClr val="C00000"/>
                </a:solidFill>
                <a:latin typeface="Monotype Corsiva" panose="03010101010201010101" pitchFamily="66" charset="0"/>
              </a:rPr>
              <a:t>«Погиб поэт, невольник чести!</a:t>
            </a:r>
            <a:br>
              <a:rPr lang="ru-RU" sz="2200" b="1" dirty="0">
                <a:solidFill>
                  <a:srgbClr val="C00000"/>
                </a:solidFill>
                <a:latin typeface="Monotype Corsiva" panose="03010101010201010101" pitchFamily="66" charset="0"/>
              </a:rPr>
            </a:br>
            <a:r>
              <a:rPr lang="ru-RU" sz="2200" b="1" dirty="0">
                <a:solidFill>
                  <a:srgbClr val="C00000"/>
                </a:solidFill>
                <a:latin typeface="Monotype Corsiva" panose="03010101010201010101" pitchFamily="66" charset="0"/>
              </a:rPr>
              <a:t>Пал оклеветанный молвой</a:t>
            </a:r>
            <a:r>
              <a:rPr lang="ru-RU" sz="2200" b="1" dirty="0" smtClean="0">
                <a:solidFill>
                  <a:srgbClr val="C00000"/>
                </a:solidFill>
                <a:latin typeface="Monotype Corsiva" panose="03010101010201010101" pitchFamily="66" charset="0"/>
              </a:rPr>
              <a:t>…»</a:t>
            </a:r>
          </a:p>
          <a:p>
            <a:pPr algn="r"/>
            <a:r>
              <a:rPr lang="ru-RU" sz="2200" b="1" dirty="0" smtClean="0">
                <a:solidFill>
                  <a:srgbClr val="C00000"/>
                </a:solidFill>
                <a:latin typeface="Monotype Corsiva" panose="03010101010201010101" pitchFamily="66" charset="0"/>
              </a:rPr>
              <a:t> </a:t>
            </a:r>
            <a:r>
              <a:rPr lang="ru-RU" sz="2200" b="1" i="1" dirty="0">
                <a:latin typeface="Monotype Corsiva" panose="03010101010201010101" pitchFamily="66" charset="0"/>
              </a:rPr>
              <a:t>М. Ю. Лермонтов</a:t>
            </a:r>
            <a:endParaRPr lang="ru-RU" sz="2200" dirty="0">
              <a:latin typeface="Monotype Corsiva" panose="03010101010201010101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586183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5" descr="dd01021_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474" y="0"/>
            <a:ext cx="9144000" cy="6858000"/>
          </a:xfrm>
          <a:prstGeom prst="rect">
            <a:avLst/>
          </a:prstGeom>
          <a:solidFill>
            <a:schemeClr val="bg1">
              <a:lumMod val="95000"/>
              <a:alpha val="33000"/>
            </a:schemeClr>
          </a:solidFill>
        </p:spPr>
      </p:pic>
      <p:sp>
        <p:nvSpPr>
          <p:cNvPr id="3" name="Прямоугольник 2"/>
          <p:cNvSpPr/>
          <p:nvPr/>
        </p:nvSpPr>
        <p:spPr>
          <a:xfrm>
            <a:off x="755575" y="456726"/>
            <a:ext cx="763284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40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Monotype Corsiva" pitchFamily="66" charset="0"/>
              </a:rPr>
              <a:t>А.С. Пушкин похоронен в Святогорском монастыре Псковской области</a:t>
            </a:r>
            <a:endParaRPr lang="ru-RU" sz="4000" dirty="0">
              <a:effectLst>
                <a:outerShdw blurRad="38100" dist="38100" dir="2700000" algn="tl">
                  <a:srgbClr val="000000"/>
                </a:outerShdw>
              </a:effectLst>
              <a:latin typeface="Monotype Corsiva" pitchFamily="66" charset="0"/>
            </a:endParaRPr>
          </a:p>
        </p:txBody>
      </p:sp>
      <p:pic>
        <p:nvPicPr>
          <p:cNvPr id="4" name="Picture 5" descr="gravesml[1]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19671" y="2270521"/>
            <a:ext cx="2258949" cy="3168352"/>
          </a:xfrm>
          <a:prstGeom prst="rect">
            <a:avLst/>
          </a:prstGeom>
          <a:noFill/>
          <a:ln w="28575">
            <a:solidFill>
              <a:srgbClr val="FFFFFF"/>
            </a:solidFill>
            <a:miter lim="800000"/>
            <a:headEnd/>
            <a:tailEnd/>
          </a:ln>
          <a:effectLst>
            <a:softEdge rad="317500"/>
          </a:effectLst>
        </p:spPr>
      </p:pic>
      <p:pic>
        <p:nvPicPr>
          <p:cNvPr id="6" name="Picture 6" descr="bio_4_3_h267[1]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57799" y="2297722"/>
            <a:ext cx="2258949" cy="3168352"/>
          </a:xfrm>
          <a:prstGeom prst="rect">
            <a:avLst/>
          </a:prstGeom>
          <a:noFill/>
          <a:ln w="28575">
            <a:solidFill>
              <a:srgbClr val="FFFFFF"/>
            </a:solidFill>
            <a:miter lim="800000"/>
            <a:headEnd/>
            <a:tailEnd/>
          </a:ln>
          <a:effectLst>
            <a:softEdge rad="317500"/>
          </a:effectLst>
        </p:spPr>
      </p:pic>
      <p:sp>
        <p:nvSpPr>
          <p:cNvPr id="2" name="Прямоугольник 1"/>
          <p:cNvSpPr/>
          <p:nvPr/>
        </p:nvSpPr>
        <p:spPr>
          <a:xfrm>
            <a:off x="1270870" y="5457648"/>
            <a:ext cx="295655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i="1" dirty="0">
                <a:latin typeface="Monotype Corsiva" panose="03010101010201010101" pitchFamily="66" charset="0"/>
              </a:rPr>
              <a:t>Могила А. С. Пушкина после смерти поэта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4932040" y="5457647"/>
            <a:ext cx="288031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i="1" dirty="0">
                <a:latin typeface="Monotype Corsiva" panose="03010101010201010101" pitchFamily="66" charset="0"/>
              </a:rPr>
              <a:t>Могила А. С. Пушкина в наше время</a:t>
            </a:r>
          </a:p>
        </p:txBody>
      </p:sp>
    </p:spTree>
    <p:extLst>
      <p:ext uri="{BB962C8B-B14F-4D97-AF65-F5344CB8AC3E}">
        <p14:creationId xmlns:p14="http://schemas.microsoft.com/office/powerpoint/2010/main" val="25614125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5" descr="dd01021_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446"/>
            <a:ext cx="9144000" cy="6858000"/>
          </a:xfrm>
          <a:prstGeom prst="rect">
            <a:avLst/>
          </a:prstGeom>
          <a:solidFill>
            <a:schemeClr val="bg1">
              <a:lumMod val="95000"/>
              <a:alpha val="33000"/>
            </a:schemeClr>
          </a:solidFill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140" y="880375"/>
            <a:ext cx="4123516" cy="5101257"/>
          </a:xfrm>
          <a:prstGeom prst="rect">
            <a:avLst/>
          </a:prstGeom>
          <a:effectLst>
            <a:softEdge rad="317500"/>
          </a:effectLst>
        </p:spPr>
      </p:pic>
      <p:sp>
        <p:nvSpPr>
          <p:cNvPr id="3" name="TextBox 2"/>
          <p:cNvSpPr txBox="1"/>
          <p:nvPr/>
        </p:nvSpPr>
        <p:spPr>
          <a:xfrm>
            <a:off x="4283968" y="1124744"/>
            <a:ext cx="4608512" cy="40934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Домашнее  задание</a:t>
            </a:r>
          </a:p>
          <a:p>
            <a:endParaRPr lang="ru-RU" sz="32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sz="2800" b="1" dirty="0" smtClean="0"/>
              <a:t>1. Знать  биографию </a:t>
            </a:r>
            <a:r>
              <a:rPr lang="ru-RU" sz="2800" b="1" dirty="0" err="1" smtClean="0"/>
              <a:t>А.С.Пушкина</a:t>
            </a:r>
            <a:r>
              <a:rPr lang="ru-RU" sz="2800" b="1" dirty="0" smtClean="0"/>
              <a:t>;</a:t>
            </a:r>
          </a:p>
          <a:p>
            <a:r>
              <a:rPr lang="ru-RU" sz="2800" b="1" dirty="0" smtClean="0"/>
              <a:t>2. </a:t>
            </a:r>
            <a:r>
              <a:rPr lang="ru-RU" sz="2800" b="1" dirty="0" smtClean="0">
                <a:solidFill>
                  <a:srgbClr val="000000"/>
                </a:solidFill>
                <a:ea typeface="Times New Roman"/>
              </a:rPr>
              <a:t>Выразительное  </a:t>
            </a:r>
            <a:r>
              <a:rPr lang="ru-RU" sz="2800" b="1" dirty="0">
                <a:solidFill>
                  <a:srgbClr val="000000"/>
                </a:solidFill>
                <a:ea typeface="Times New Roman"/>
              </a:rPr>
              <a:t>чтение стихотворения </a:t>
            </a:r>
            <a:r>
              <a:rPr lang="ru-RU" sz="2800" b="1" dirty="0" smtClean="0">
                <a:solidFill>
                  <a:srgbClr val="000000"/>
                </a:solidFill>
                <a:ea typeface="Times New Roman"/>
              </a:rPr>
              <a:t> «К Чаадаеву»;</a:t>
            </a:r>
          </a:p>
          <a:p>
            <a:r>
              <a:rPr lang="ru-RU" sz="2800" b="1" dirty="0" smtClean="0">
                <a:solidFill>
                  <a:srgbClr val="000000"/>
                </a:solidFill>
              </a:rPr>
              <a:t>3. Анализ  стихотворения (в учебнике).</a:t>
            </a:r>
            <a:endParaRPr lang="ru-RU" sz="2800" b="1" dirty="0"/>
          </a:p>
        </p:txBody>
      </p:sp>
    </p:spTree>
    <p:extLst>
      <p:ext uri="{BB962C8B-B14F-4D97-AF65-F5344CB8AC3E}">
        <p14:creationId xmlns:p14="http://schemas.microsoft.com/office/powerpoint/2010/main" val="24879777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5" descr="dd01021_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19833"/>
            <a:ext cx="9144000" cy="6858000"/>
          </a:xfrm>
          <a:prstGeom prst="rect">
            <a:avLst/>
          </a:prstGeom>
          <a:solidFill>
            <a:schemeClr val="bg1">
              <a:lumMod val="95000"/>
              <a:alpha val="33000"/>
            </a:schemeClr>
          </a:solidFill>
        </p:spPr>
      </p:pic>
      <p:sp>
        <p:nvSpPr>
          <p:cNvPr id="3" name="Прямоугольник 2"/>
          <p:cNvSpPr/>
          <p:nvPr/>
        </p:nvSpPr>
        <p:spPr>
          <a:xfrm>
            <a:off x="755575" y="620688"/>
            <a:ext cx="763284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4000" b="1" i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Monotype Corsiva" pitchFamily="66" charset="0"/>
              </a:rPr>
              <a:t>Список источников</a:t>
            </a:r>
            <a:endParaRPr lang="ru-RU" sz="4000" b="1" i="1" dirty="0">
              <a:effectLst>
                <a:outerShdw blurRad="38100" dist="38100" dir="2700000" algn="tl">
                  <a:srgbClr val="000000"/>
                </a:outerShdw>
              </a:effectLst>
              <a:latin typeface="Monotype Corsiva" pitchFamily="66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788682" y="1844824"/>
            <a:ext cx="7599741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2400" b="1" dirty="0">
                <a:latin typeface="Monotype Corsiva" panose="03010101010201010101" pitchFamily="66" charset="0"/>
                <a:cs typeface="Arial" pitchFamily="34" charset="0"/>
              </a:rPr>
              <a:t>Афанасьев В.В.   А. С. Пушкин. – М.,1991.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2400" b="1" dirty="0">
                <a:latin typeface="Monotype Corsiva" panose="03010101010201010101" pitchFamily="66" charset="0"/>
                <a:cs typeface="Arial" pitchFamily="34" charset="0"/>
              </a:rPr>
              <a:t>Благой Д. Творческий путь Пушкина </a:t>
            </a:r>
            <a:r>
              <a:rPr lang="ru-RU" sz="2400" b="1" dirty="0" smtClean="0">
                <a:latin typeface="Monotype Corsiva" panose="03010101010201010101" pitchFamily="66" charset="0"/>
                <a:cs typeface="Arial" pitchFamily="34" charset="0"/>
              </a:rPr>
              <a:t>(</a:t>
            </a:r>
            <a:r>
              <a:rPr lang="ru-RU" sz="2400" b="1" dirty="0">
                <a:latin typeface="Monotype Corsiva" panose="03010101010201010101" pitchFamily="66" charset="0"/>
                <a:cs typeface="Arial" pitchFamily="34" charset="0"/>
              </a:rPr>
              <a:t>1826-1830). – М.,1967.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2400" b="1" dirty="0" err="1">
                <a:latin typeface="Monotype Corsiva" panose="03010101010201010101" pitchFamily="66" charset="0"/>
                <a:cs typeface="Arial" pitchFamily="34" charset="0"/>
              </a:rPr>
              <a:t>Бонди</a:t>
            </a:r>
            <a:r>
              <a:rPr lang="ru-RU" sz="2400" b="1" dirty="0">
                <a:latin typeface="Monotype Corsiva" panose="03010101010201010101" pitchFamily="66" charset="0"/>
                <a:cs typeface="Arial" pitchFamily="34" charset="0"/>
              </a:rPr>
              <a:t> С.М. О Пушкине. – М.,1978.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2400" b="1" dirty="0">
                <a:latin typeface="Monotype Corsiva" panose="03010101010201010101" pitchFamily="66" charset="0"/>
                <a:cs typeface="Arial" pitchFamily="34" charset="0"/>
              </a:rPr>
              <a:t>Лотман Ю.М. Александр Сергеевич Пушкин. Б</a:t>
            </a:r>
            <a:r>
              <a:rPr lang="ru-RU" sz="2400" b="1" dirty="0" smtClean="0">
                <a:latin typeface="Monotype Corsiva" panose="03010101010201010101" pitchFamily="66" charset="0"/>
                <a:cs typeface="Arial" pitchFamily="34" charset="0"/>
              </a:rPr>
              <a:t>иография </a:t>
            </a:r>
            <a:r>
              <a:rPr lang="ru-RU" sz="2400" b="1" dirty="0">
                <a:latin typeface="Monotype Corsiva" panose="03010101010201010101" pitchFamily="66" charset="0"/>
                <a:cs typeface="Arial" pitchFamily="34" charset="0"/>
              </a:rPr>
              <a:t>писателя. – Л., «Просвещение»,1983.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2400" b="1" dirty="0">
                <a:latin typeface="Monotype Corsiva" panose="03010101010201010101" pitchFamily="66" charset="0"/>
                <a:cs typeface="Arial" pitchFamily="34" charset="0"/>
              </a:rPr>
              <a:t>Скатов Н. Пушкин. Очерк жизни и творчества. – Л.,1991</a:t>
            </a:r>
            <a:r>
              <a:rPr lang="ru-RU" sz="2400" b="1" dirty="0" smtClean="0">
                <a:latin typeface="Monotype Corsiva" panose="03010101010201010101" pitchFamily="66" charset="0"/>
                <a:cs typeface="Arial" pitchFamily="34" charset="0"/>
              </a:rPr>
              <a:t>.</a:t>
            </a:r>
          </a:p>
          <a:p>
            <a:pPr marL="342900" lvl="0" indent="-342900" algn="just"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Ø"/>
            </a:pPr>
            <a:r>
              <a:rPr lang="ru-RU" sz="2400" dirty="0">
                <a:latin typeface="Monotype Corsiva" panose="03010101010201010101" pitchFamily="66" charset="0"/>
                <a:cs typeface="Arial" pitchFamily="34" charset="0"/>
              </a:rPr>
              <a:t>Автор </a:t>
            </a:r>
            <a:r>
              <a:rPr lang="ru-RU" sz="2400" dirty="0" smtClean="0">
                <a:latin typeface="Monotype Corsiva" panose="03010101010201010101" pitchFamily="66" charset="0"/>
                <a:cs typeface="Arial" pitchFamily="34" charset="0"/>
              </a:rPr>
              <a:t>шаблона первой страницы: </a:t>
            </a:r>
            <a:r>
              <a:rPr lang="ru-RU" sz="2400" b="1" i="1" dirty="0" err="1">
                <a:latin typeface="Monotype Corsiva" panose="03010101010201010101" pitchFamily="66" charset="0"/>
                <a:cs typeface="Arial" pitchFamily="34" charset="0"/>
              </a:rPr>
              <a:t>Ранько</a:t>
            </a:r>
            <a:r>
              <a:rPr lang="ru-RU" sz="2400" b="1" i="1" dirty="0">
                <a:latin typeface="Monotype Corsiva" panose="03010101010201010101" pitchFamily="66" charset="0"/>
                <a:cs typeface="Arial" pitchFamily="34" charset="0"/>
              </a:rPr>
              <a:t> Елена Алексеевна, учитель начальных классов МАОУ лицей №21 г. Иваново. </a:t>
            </a:r>
            <a:r>
              <a:rPr lang="ru-RU" sz="2400" i="1" dirty="0" smtClean="0">
                <a:latin typeface="Monotype Corsiva" panose="03010101010201010101" pitchFamily="66" charset="0"/>
                <a:cs typeface="Arial" pitchFamily="34" charset="0"/>
              </a:rPr>
              <a:t>Сайт</a:t>
            </a:r>
            <a:r>
              <a:rPr lang="ru-RU" sz="2400" i="1" dirty="0">
                <a:latin typeface="Monotype Corsiva" panose="03010101010201010101" pitchFamily="66" charset="0"/>
                <a:cs typeface="Arial" pitchFamily="34" charset="0"/>
              </a:rPr>
              <a:t>: </a:t>
            </a:r>
            <a:r>
              <a:rPr lang="en-US" sz="2400" i="1" dirty="0">
                <a:latin typeface="Monotype Corsiva" panose="03010101010201010101" pitchFamily="66" charset="0"/>
                <a:cs typeface="Arial" pitchFamily="34" charset="0"/>
                <a:hlinkClick r:id="rId3"/>
              </a:rPr>
              <a:t>http://elenaranko.ucoz.ru/</a:t>
            </a:r>
            <a:r>
              <a:rPr lang="ru-RU" sz="2400" i="1" dirty="0">
                <a:latin typeface="Monotype Corsiva" panose="03010101010201010101" pitchFamily="66" charset="0"/>
                <a:cs typeface="Arial" pitchFamily="34" charset="0"/>
              </a:rPr>
              <a:t>   </a:t>
            </a:r>
            <a:endParaRPr lang="ru-RU" sz="2400" i="1" dirty="0" smtClean="0">
              <a:latin typeface="Monotype Corsiva" panose="03010101010201010101" pitchFamily="66" charset="0"/>
              <a:cs typeface="Arial" pitchFamily="34" charset="0"/>
            </a:endParaRPr>
          </a:p>
          <a:p>
            <a:pPr marL="342900" lvl="0" indent="-342900" algn="just"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Ø"/>
            </a:pPr>
            <a:r>
              <a:rPr lang="ru-RU" sz="2400" b="1" i="1" dirty="0" smtClean="0">
                <a:latin typeface="Monotype Corsiva" panose="03010101010201010101" pitchFamily="66" charset="0"/>
                <a:cs typeface="Arial" pitchFamily="34" charset="0"/>
              </a:rPr>
              <a:t>Личные разработки</a:t>
            </a:r>
            <a:endParaRPr lang="ru-RU" sz="2400" b="1" i="1" dirty="0">
              <a:latin typeface="Monotype Corsiva" panose="03010101010201010101" pitchFamily="66" charset="0"/>
              <a:cs typeface="Arial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ru-RU" sz="2400" b="1" dirty="0" smtClean="0">
              <a:latin typeface="Monotype Corsiva" panose="03010101010201010101" pitchFamily="66" charset="0"/>
              <a:cs typeface="Arial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ru-RU" sz="2400" b="1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171158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dd01021_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3118" y="0"/>
            <a:ext cx="9144000" cy="6858000"/>
          </a:xfrm>
          <a:prstGeom prst="rect">
            <a:avLst/>
          </a:prstGeom>
          <a:solidFill>
            <a:schemeClr val="bg1">
              <a:lumMod val="95000"/>
              <a:alpha val="33000"/>
            </a:schemeClr>
          </a:solidFill>
        </p:spPr>
      </p:pic>
      <p:sp>
        <p:nvSpPr>
          <p:cNvPr id="39940" name="Rectangle 4"/>
          <p:cNvSpPr>
            <a:spLocks noGrp="1" noChangeArrowheads="1"/>
          </p:cNvSpPr>
          <p:nvPr>
            <p:ph type="title"/>
          </p:nvPr>
        </p:nvSpPr>
        <p:spPr>
          <a:xfrm>
            <a:off x="2591780" y="361753"/>
            <a:ext cx="3960440" cy="825724"/>
          </a:xfrm>
        </p:spPr>
        <p:txBody>
          <a:bodyPr>
            <a:normAutofit/>
          </a:bodyPr>
          <a:lstStyle/>
          <a:p>
            <a:pPr algn="ctr" eaLnBrk="1" hangingPunct="1">
              <a:defRPr/>
            </a:pPr>
            <a:r>
              <a:rPr lang="ru-RU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Monotype Corsiva" pitchFamily="66" charset="0"/>
              </a:rPr>
              <a:t>Отец</a:t>
            </a:r>
          </a:p>
        </p:txBody>
      </p:sp>
      <p:sp>
        <p:nvSpPr>
          <p:cNvPr id="10243" name="Rectangle 6"/>
          <p:cNvSpPr>
            <a:spLocks noGrp="1" noChangeArrowheads="1"/>
          </p:cNvSpPr>
          <p:nvPr>
            <p:ph type="body" sz="half" idx="2"/>
          </p:nvPr>
        </p:nvSpPr>
        <p:spPr>
          <a:xfrm>
            <a:off x="3977945" y="1243026"/>
            <a:ext cx="4802240" cy="4090988"/>
          </a:xfrm>
        </p:spPr>
        <p:txBody>
          <a:bodyPr>
            <a:noAutofit/>
          </a:bodyPr>
          <a:lstStyle/>
          <a:p>
            <a:pPr marL="0" indent="0" algn="ctr" eaLnBrk="1" hangingPunct="1">
              <a:spcBef>
                <a:spcPts val="0"/>
              </a:spcBef>
              <a:buFontTx/>
              <a:buNone/>
            </a:pPr>
            <a:r>
              <a:rPr lang="ru-RU" alt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 Сергей Львович принадлежал </a:t>
            </a:r>
          </a:p>
          <a:p>
            <a:pPr marL="0" indent="0" algn="ctr" eaLnBrk="1" hangingPunct="1">
              <a:spcBef>
                <a:spcPts val="0"/>
              </a:spcBef>
              <a:buFontTx/>
              <a:buNone/>
            </a:pPr>
            <a:r>
              <a:rPr lang="ru-RU" alt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к древнему дворянскому роду, упоминаемому в Летописях   со    времен   Ивана Грозного. </a:t>
            </a:r>
          </a:p>
          <a:p>
            <a:pPr marL="0" indent="0" algn="ctr" eaLnBrk="1" hangingPunct="1">
              <a:spcBef>
                <a:spcPts val="0"/>
              </a:spcBef>
              <a:buFontTx/>
              <a:buNone/>
            </a:pPr>
            <a:r>
              <a:rPr lang="ru-RU" alt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Отец  поэта был тесно связан с литературными кругами, знаком с Д.И. Фонвизиным, К.Н. Батюшковым, П.А. Вяземским, В.А. Жуковским, Н.М. Карамзиным и многими   другими литераторами.    Пушкин-отец писал стихи и даже целые </a:t>
            </a:r>
          </a:p>
          <a:p>
            <a:pPr marL="0" indent="0" algn="ctr" eaLnBrk="1" hangingPunct="1">
              <a:spcBef>
                <a:spcPts val="0"/>
              </a:spcBef>
              <a:buFontTx/>
              <a:buNone/>
            </a:pPr>
            <a:r>
              <a:rPr lang="ru-RU" alt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поэмы, оставил краткие </a:t>
            </a:r>
          </a:p>
          <a:p>
            <a:pPr marL="0" indent="0" algn="ctr" eaLnBrk="1" hangingPunct="1">
              <a:spcBef>
                <a:spcPts val="0"/>
              </a:spcBef>
              <a:buFontTx/>
              <a:buNone/>
            </a:pPr>
            <a:r>
              <a:rPr lang="ru-RU" alt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воспоминания  о сыне. </a:t>
            </a:r>
          </a:p>
        </p:txBody>
      </p:sp>
      <p:pic>
        <p:nvPicPr>
          <p:cNvPr id="39946" name="Picture 1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63560" y="1349844"/>
            <a:ext cx="3150040" cy="395520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</p:pic>
      <p:sp>
        <p:nvSpPr>
          <p:cNvPr id="3" name="Прямоугольник 2"/>
          <p:cNvSpPr/>
          <p:nvPr/>
        </p:nvSpPr>
        <p:spPr>
          <a:xfrm>
            <a:off x="991460" y="5305051"/>
            <a:ext cx="300749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b="1" i="1" dirty="0"/>
              <a:t>Сергей Львович Пушкин </a:t>
            </a:r>
            <a:endParaRPr lang="ru-RU" sz="2000" b="1" i="1" dirty="0" smtClean="0"/>
          </a:p>
          <a:p>
            <a:pPr algn="ctr"/>
            <a:r>
              <a:rPr lang="ru-RU" sz="2000" b="1" i="1" dirty="0" smtClean="0"/>
              <a:t>(1770-1838)</a:t>
            </a:r>
            <a:endParaRPr lang="ru-RU" sz="2000" i="1" dirty="0"/>
          </a:p>
        </p:txBody>
      </p:sp>
    </p:spTree>
    <p:extLst>
      <p:ext uri="{BB962C8B-B14F-4D97-AF65-F5344CB8AC3E}">
        <p14:creationId xmlns:p14="http://schemas.microsoft.com/office/powerpoint/2010/main" val="9957593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dd01021_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lumMod val="95000"/>
              <a:alpha val="33000"/>
            </a:schemeClr>
          </a:solidFill>
        </p:spPr>
      </p:pic>
      <p:sp>
        <p:nvSpPr>
          <p:cNvPr id="39940" name="Rectangle 4"/>
          <p:cNvSpPr>
            <a:spLocks noGrp="1" noChangeArrowheads="1"/>
          </p:cNvSpPr>
          <p:nvPr>
            <p:ph type="title"/>
          </p:nvPr>
        </p:nvSpPr>
        <p:spPr>
          <a:xfrm>
            <a:off x="2145511" y="342345"/>
            <a:ext cx="4680520" cy="825724"/>
          </a:xfrm>
        </p:spPr>
        <p:txBody>
          <a:bodyPr>
            <a:normAutofit/>
          </a:bodyPr>
          <a:lstStyle/>
          <a:p>
            <a:pPr algn="ctr" eaLnBrk="1" hangingPunct="1">
              <a:defRPr/>
            </a:pPr>
            <a:r>
              <a:rPr lang="ru-RU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Monotype Corsiva" pitchFamily="66" charset="0"/>
              </a:rPr>
              <a:t>Мать</a:t>
            </a:r>
          </a:p>
        </p:txBody>
      </p:sp>
      <p:sp>
        <p:nvSpPr>
          <p:cNvPr id="10243" name="Rectangle 6"/>
          <p:cNvSpPr>
            <a:spLocks noGrp="1" noChangeArrowheads="1"/>
          </p:cNvSpPr>
          <p:nvPr>
            <p:ph type="body" sz="half" idx="2"/>
          </p:nvPr>
        </p:nvSpPr>
        <p:spPr>
          <a:xfrm>
            <a:off x="4045195" y="1253156"/>
            <a:ext cx="4487245" cy="4667448"/>
          </a:xfrm>
        </p:spPr>
        <p:txBody>
          <a:bodyPr>
            <a:noAutofit/>
          </a:bodyPr>
          <a:lstStyle/>
          <a:p>
            <a:pPr marL="0" indent="0" algn="ctr">
              <a:spcBef>
                <a:spcPts val="0"/>
              </a:spcBef>
              <a:buNone/>
            </a:pPr>
            <a:r>
              <a:rPr lang="ru-RU" alt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Надежда </a:t>
            </a:r>
            <a:r>
              <a:rPr lang="ru-RU" alt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Осиповна Пушкина была внучкой </a:t>
            </a:r>
            <a:r>
              <a:rPr lang="ru-RU" alt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 Ибрагима  Ганнибала </a:t>
            </a:r>
            <a:r>
              <a:rPr lang="ru-RU" alt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– «арапа Петра Великого». </a:t>
            </a:r>
          </a:p>
          <a:p>
            <a:pPr marL="0" indent="0" algn="ctr">
              <a:spcBef>
                <a:spcPts val="0"/>
              </a:spcBef>
              <a:buNone/>
            </a:pPr>
            <a:r>
              <a:rPr lang="ru-RU" alt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В 1796 г. вышла замуж </a:t>
            </a:r>
            <a:r>
              <a:rPr lang="ru-RU" alt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 за  С.Л</a:t>
            </a:r>
            <a:r>
              <a:rPr lang="ru-RU" alt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. Пушкина. </a:t>
            </a:r>
            <a:r>
              <a:rPr lang="ru-RU" alt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  В </a:t>
            </a:r>
            <a:r>
              <a:rPr lang="ru-RU" alt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1814 г. вместе с  детьми </a:t>
            </a:r>
            <a:r>
              <a:rPr lang="ru-RU" alt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 переехала  из  Москвы  в </a:t>
            </a:r>
            <a:r>
              <a:rPr lang="ru-RU" alt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Петербург, где постоянно навещала сына Александра в Царскосельском </a:t>
            </a:r>
            <a:r>
              <a:rPr lang="ru-RU" alt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лицее. С </a:t>
            </a:r>
            <a:r>
              <a:rPr lang="ru-RU" alt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одобрения В.А. Жуковского и </a:t>
            </a:r>
          </a:p>
          <a:p>
            <a:pPr marL="0" indent="0" algn="ctr">
              <a:spcBef>
                <a:spcPts val="0"/>
              </a:spcBef>
              <a:buNone/>
            </a:pPr>
            <a:r>
              <a:rPr lang="ru-RU" alt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Н.М. Карамзина принимала участие в судьбе ссыльного Александра (без ведома сына).</a:t>
            </a:r>
            <a:r>
              <a:rPr lang="ru-RU" altLang="ru-RU" sz="2400" dirty="0" smtClean="0">
                <a:latin typeface="Monotype Corsiva" panose="03010101010201010101" pitchFamily="66" charset="0"/>
              </a:rPr>
              <a:t> </a:t>
            </a:r>
            <a:endParaRPr lang="ru-RU" altLang="ru-RU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anose="03010101010201010101" pitchFamily="66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93273" y="5305051"/>
            <a:ext cx="360387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b="1" i="1" dirty="0" smtClean="0"/>
              <a:t>Надежда Осиповна Пушкина </a:t>
            </a:r>
          </a:p>
          <a:p>
            <a:pPr algn="ctr"/>
            <a:r>
              <a:rPr lang="ru-RU" sz="2000" b="1" i="1" dirty="0" smtClean="0"/>
              <a:t>(1755-1836)</a:t>
            </a:r>
            <a:endParaRPr lang="ru-RU" sz="2000" i="1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6645" y="1340768"/>
            <a:ext cx="3255537" cy="378710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565627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dd01021_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038" y="0"/>
            <a:ext cx="9144000" cy="6858000"/>
          </a:xfrm>
          <a:prstGeom prst="rect">
            <a:avLst/>
          </a:prstGeom>
          <a:solidFill>
            <a:schemeClr val="bg1">
              <a:lumMod val="95000"/>
              <a:alpha val="33000"/>
            </a:schemeClr>
          </a:solidFill>
        </p:spPr>
      </p:pic>
      <p:sp>
        <p:nvSpPr>
          <p:cNvPr id="39940" name="Rectangle 4"/>
          <p:cNvSpPr>
            <a:spLocks noGrp="1" noChangeArrowheads="1"/>
          </p:cNvSpPr>
          <p:nvPr>
            <p:ph type="title"/>
          </p:nvPr>
        </p:nvSpPr>
        <p:spPr>
          <a:xfrm>
            <a:off x="2015792" y="276526"/>
            <a:ext cx="4987495" cy="825724"/>
          </a:xfrm>
        </p:spPr>
        <p:txBody>
          <a:bodyPr>
            <a:normAutofit/>
          </a:bodyPr>
          <a:lstStyle/>
          <a:p>
            <a:pPr algn="ctr" eaLnBrk="1" hangingPunct="1">
              <a:defRPr/>
            </a:pPr>
            <a:r>
              <a:rPr lang="ru-RU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Monotype Corsiva" pitchFamily="66" charset="0"/>
              </a:rPr>
              <a:t>Сестра и брат</a:t>
            </a:r>
          </a:p>
        </p:txBody>
      </p:sp>
      <p:sp>
        <p:nvSpPr>
          <p:cNvPr id="10243" name="Rectangle 6"/>
          <p:cNvSpPr>
            <a:spLocks noGrp="1" noChangeArrowheads="1"/>
          </p:cNvSpPr>
          <p:nvPr>
            <p:ph type="body" sz="half" idx="2"/>
          </p:nvPr>
        </p:nvSpPr>
        <p:spPr>
          <a:xfrm>
            <a:off x="611560" y="1124744"/>
            <a:ext cx="4768796" cy="2170001"/>
          </a:xfrm>
        </p:spPr>
        <p:txBody>
          <a:bodyPr>
            <a:noAutofit/>
          </a:bodyPr>
          <a:lstStyle/>
          <a:p>
            <a:pPr marL="0" indent="0" algn="ctr" eaLnBrk="1" hangingPunct="1">
              <a:spcBef>
                <a:spcPts val="0"/>
              </a:spcBef>
              <a:buFontTx/>
              <a:buNone/>
            </a:pPr>
            <a:r>
              <a:rPr lang="ru-RU" altLang="ru-RU" sz="2400" dirty="0" smtClean="0">
                <a:latin typeface="Monotype Corsiva" panose="03010101010201010101" pitchFamily="66" charset="0"/>
              </a:rPr>
              <a:t>    </a:t>
            </a:r>
            <a:r>
              <a:rPr lang="ru-RU" alt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У Пушкиных, помимо Александра, было еще двое детей: старшая дочь Ольга и младший сын Лев.</a:t>
            </a:r>
          </a:p>
          <a:p>
            <a:pPr marL="0" indent="0" algn="ctr" eaLnBrk="1" hangingPunct="1">
              <a:spcBef>
                <a:spcPts val="0"/>
              </a:spcBef>
              <a:buFontTx/>
              <a:buNone/>
            </a:pPr>
            <a:r>
              <a:rPr lang="ru-RU" alt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Родители мало времени уделяли детям. По-видимому ,  будущий поэт не был любимым ребенком в семье.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5243331" y="4044562"/>
            <a:ext cx="338437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i="1" dirty="0" smtClean="0">
                <a:latin typeface="Times New Roman" pitchFamily="18" charset="0"/>
              </a:rPr>
              <a:t>Ольга </a:t>
            </a:r>
            <a:r>
              <a:rPr lang="ru-RU" sz="2000" b="1" i="1" dirty="0">
                <a:latin typeface="Times New Roman" pitchFamily="18" charset="0"/>
              </a:rPr>
              <a:t>Сергеевна Павлищева </a:t>
            </a:r>
          </a:p>
          <a:p>
            <a:pPr algn="ctr"/>
            <a:r>
              <a:rPr lang="ru-RU" sz="2000" b="1" i="1" dirty="0">
                <a:latin typeface="Times New Roman" pitchFamily="18" charset="0"/>
              </a:rPr>
              <a:t>(</a:t>
            </a:r>
            <a:r>
              <a:rPr lang="ru-RU" sz="2000" b="1" i="1" dirty="0" smtClean="0">
                <a:latin typeface="Times New Roman" pitchFamily="18" charset="0"/>
              </a:rPr>
              <a:t>1797-1868) </a:t>
            </a:r>
            <a:endParaRPr lang="ru-RU" sz="2000" b="1" i="1" dirty="0">
              <a:latin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635896" y="5144568"/>
            <a:ext cx="284635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i="1" dirty="0" smtClean="0">
                <a:latin typeface="Times New Roman" pitchFamily="18" charset="0"/>
              </a:rPr>
              <a:t>Лев </a:t>
            </a:r>
            <a:r>
              <a:rPr lang="ru-RU" sz="2000" b="1" i="1" dirty="0">
                <a:latin typeface="Times New Roman" pitchFamily="18" charset="0"/>
              </a:rPr>
              <a:t>Сергеевич Пушкин </a:t>
            </a:r>
          </a:p>
          <a:p>
            <a:pPr algn="ctr"/>
            <a:r>
              <a:rPr lang="ru-RU" sz="2000" b="1" i="1" dirty="0">
                <a:latin typeface="Times New Roman" pitchFamily="18" charset="0"/>
              </a:rPr>
              <a:t>(</a:t>
            </a:r>
            <a:r>
              <a:rPr lang="ru-RU" sz="2000" b="1" i="1" dirty="0" smtClean="0">
                <a:latin typeface="Times New Roman" pitchFamily="18" charset="0"/>
              </a:rPr>
              <a:t>1805-1852) </a:t>
            </a:r>
            <a:endParaRPr lang="ru-RU" sz="2000" b="1" i="1" dirty="0">
              <a:latin typeface="Times New Roman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13217" y="994926"/>
            <a:ext cx="2844601" cy="304963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301"/>
          <a:stretch/>
        </p:blipFill>
        <p:spPr bwMode="auto">
          <a:xfrm>
            <a:off x="1187624" y="3447841"/>
            <a:ext cx="2356679" cy="264545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126066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5" descr="dd01021_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291" y="0"/>
            <a:ext cx="9144000" cy="6858000"/>
          </a:xfrm>
          <a:prstGeom prst="rect">
            <a:avLst/>
          </a:prstGeom>
          <a:solidFill>
            <a:schemeClr val="bg1">
              <a:lumMod val="95000"/>
              <a:alpha val="33000"/>
            </a:schemeClr>
          </a:solidFill>
        </p:spPr>
      </p:pic>
      <p:pic>
        <p:nvPicPr>
          <p:cNvPr id="3" name="Picture 2" descr="C:\Documents and Settings\Admin\Рабочий стол\zaharovo.jpg"/>
          <p:cNvPicPr>
            <a:picLocks noChangeAspect="1" noChangeArrowheads="1"/>
          </p:cNvPicPr>
          <p:nvPr/>
        </p:nvPicPr>
        <p:blipFill>
          <a:blip r:embed="rId3"/>
          <a:srcRect b="16164"/>
          <a:stretch>
            <a:fillRect/>
          </a:stretch>
        </p:blipFill>
        <p:spPr>
          <a:xfrm>
            <a:off x="814995" y="1268259"/>
            <a:ext cx="4070474" cy="2271971"/>
          </a:xfrm>
          <a:prstGeom prst="rect">
            <a:avLst/>
          </a:prstGeom>
          <a:ln>
            <a:solidFill>
              <a:schemeClr val="tx2">
                <a:lumMod val="75000"/>
              </a:schemeClr>
            </a:solidFill>
          </a:ln>
        </p:spPr>
      </p:pic>
      <p:sp>
        <p:nvSpPr>
          <p:cNvPr id="4" name="Rectangle 4"/>
          <p:cNvSpPr txBox="1">
            <a:spLocks noChangeArrowheads="1"/>
          </p:cNvSpPr>
          <p:nvPr/>
        </p:nvSpPr>
        <p:spPr>
          <a:xfrm>
            <a:off x="2683569" y="391601"/>
            <a:ext cx="3776861" cy="825724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ru-RU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Monotype Corsiva" pitchFamily="66" charset="0"/>
              </a:rPr>
              <a:t>Захарово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611561" y="3740898"/>
            <a:ext cx="464565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altLang="ru-RU" sz="2400" b="1" i="1" dirty="0" smtClean="0">
                <a:latin typeface="Monotype Corsiva" panose="03010101010201010101" pitchFamily="66" charset="0"/>
              </a:rPr>
              <a:t>В 1805-1810 </a:t>
            </a:r>
            <a:r>
              <a:rPr lang="ru-RU" altLang="ru-RU" sz="2400" b="1" i="1" dirty="0">
                <a:latin typeface="Monotype Corsiva" panose="03010101010201010101" pitchFamily="66" charset="0"/>
              </a:rPr>
              <a:t>годах Пушкины жили в Захарове каждое лето – с мая по сентябрь. Здесь будущий поэт узнал и полюбил русскую деревню с её природой, крестьянским трудом, песнями, обрядами, праздниками.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4885470" y="1268259"/>
            <a:ext cx="357496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altLang="ru-RU" sz="2400" b="1" i="1" dirty="0" smtClean="0">
                <a:latin typeface="Monotype Corsiva" panose="03010101010201010101" pitchFamily="66" charset="0"/>
              </a:rPr>
              <a:t>Имение бабушки со стороны матери Марии Алексеевны Ганнибал – Захарово. </a:t>
            </a:r>
            <a:endParaRPr lang="ru-RU" altLang="ru-RU" sz="2400" b="1" i="1" dirty="0">
              <a:latin typeface="Monotype Corsiva" panose="03010101010201010101" pitchFamily="66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2404244"/>
            <a:ext cx="2568720" cy="37239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375479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5" descr="dd01021_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lumMod val="95000"/>
              <a:alpha val="33000"/>
            </a:schemeClr>
          </a:solidFill>
        </p:spPr>
      </p:pic>
      <p:sp>
        <p:nvSpPr>
          <p:cNvPr id="4" name="Rectangle 4"/>
          <p:cNvSpPr txBox="1">
            <a:spLocks noChangeArrowheads="1"/>
          </p:cNvSpPr>
          <p:nvPr/>
        </p:nvSpPr>
        <p:spPr>
          <a:xfrm>
            <a:off x="2683569" y="332656"/>
            <a:ext cx="3776861" cy="825724"/>
          </a:xfrm>
          <a:prstGeom prst="rect">
            <a:avLst/>
          </a:prstGeom>
        </p:spPr>
        <p:txBody>
          <a:bodyPr>
            <a:normAutofit fontScale="850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ru-RU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Monotype Corsiva" pitchFamily="66" charset="0"/>
              </a:rPr>
              <a:t>Арина Родионовна</a:t>
            </a:r>
          </a:p>
        </p:txBody>
      </p:sp>
      <p:pic>
        <p:nvPicPr>
          <p:cNvPr id="6" name="Picture 3" descr="C:\Documents and Settings\Admin\Рабочий стол\arina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8696" y="1046767"/>
            <a:ext cx="3532300" cy="4287191"/>
          </a:xfrm>
          <a:prstGeom prst="ellipse">
            <a:avLst/>
          </a:prstGeom>
          <a:noFill/>
          <a:ln>
            <a:solidFill>
              <a:schemeClr val="tx2">
                <a:lumMod val="75000"/>
              </a:schemeClr>
            </a:solidFill>
          </a:ln>
        </p:spPr>
      </p:pic>
      <p:sp>
        <p:nvSpPr>
          <p:cNvPr id="7" name="Прямоугольник 6"/>
          <p:cNvSpPr/>
          <p:nvPr/>
        </p:nvSpPr>
        <p:spPr>
          <a:xfrm>
            <a:off x="5253355" y="797311"/>
            <a:ext cx="3232501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kern="1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Monotype Corsiva" panose="03010101010201010101" pitchFamily="66" charset="0"/>
              </a:rPr>
              <a:t>Но я плоды своих мечтаний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kern="1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Monotype Corsiva" panose="03010101010201010101" pitchFamily="66" charset="0"/>
              </a:rPr>
              <a:t>И гармонических затей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kern="1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Monotype Corsiva" panose="03010101010201010101" pitchFamily="66" charset="0"/>
              </a:rPr>
              <a:t>Читаю только старой няне,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kern="1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Monotype Corsiva" panose="03010101010201010101" pitchFamily="66" charset="0"/>
              </a:rPr>
              <a:t>Подруге юности моей</a:t>
            </a:r>
            <a:r>
              <a:rPr lang="ru-RU" sz="2000" b="1" kern="10" dirty="0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Monotype Corsiva" panose="03010101010201010101" pitchFamily="66" charset="0"/>
              </a:rPr>
              <a:t>.</a:t>
            </a:r>
          </a:p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kern="10" dirty="0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Monotype Corsiva" panose="03010101010201010101" pitchFamily="66" charset="0"/>
              </a:rPr>
              <a:t>А.С. Пушкин</a:t>
            </a:r>
            <a:endParaRPr lang="ru-RU" sz="2000" b="1" kern="10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Monotype Corsiva" panose="03010101010201010101" pitchFamily="66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918878" y="5355549"/>
            <a:ext cx="323211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altLang="ru-RU" sz="2400" b="1" i="1" dirty="0" smtClean="0">
                <a:latin typeface="Monotype Corsiva" panose="03010101010201010101" pitchFamily="66" charset="0"/>
              </a:rPr>
              <a:t>Арина Родионовна Яковлева</a:t>
            </a:r>
            <a:endParaRPr lang="ru-RU" altLang="ru-RU" sz="2400" b="1" i="1" dirty="0">
              <a:latin typeface="Monotype Corsiva" panose="03010101010201010101" pitchFamily="66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014606" y="2348880"/>
            <a:ext cx="4442221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altLang="ru-RU" sz="2400" b="1" i="1" dirty="0" smtClean="0">
                <a:latin typeface="Monotype Corsiva" panose="03010101010201010101" pitchFamily="66" charset="0"/>
              </a:rPr>
              <a:t>Благотворное влияние оказала на маленького Сашу няня Арина Родионовна, которая была неграмотной, но знала очень много и складно говорила. Именно у нее  будущий поэт получил первые уроки литературного мастерства. </a:t>
            </a:r>
          </a:p>
          <a:p>
            <a:pPr algn="ctr"/>
            <a:r>
              <a:rPr lang="ru-RU" altLang="ru-RU" sz="2400" b="1" i="1" dirty="0" smtClean="0">
                <a:latin typeface="Monotype Corsiva" panose="03010101010201010101" pitchFamily="66" charset="0"/>
              </a:rPr>
              <a:t>В основе сказок Пушкина лежат произведения устного народного творчества, рассказанные </a:t>
            </a:r>
          </a:p>
          <a:p>
            <a:pPr algn="ctr"/>
            <a:r>
              <a:rPr lang="ru-RU" altLang="ru-RU" sz="2400" b="1" i="1" dirty="0" smtClean="0">
                <a:latin typeface="Monotype Corsiva" panose="03010101010201010101" pitchFamily="66" charset="0"/>
              </a:rPr>
              <a:t>Ариной </a:t>
            </a:r>
            <a:r>
              <a:rPr lang="ru-RU" altLang="ru-RU" sz="2400" b="1" i="1" dirty="0">
                <a:latin typeface="Monotype Corsiva" panose="03010101010201010101" pitchFamily="66" charset="0"/>
              </a:rPr>
              <a:t>Р</a:t>
            </a:r>
            <a:r>
              <a:rPr lang="ru-RU" altLang="ru-RU" sz="2400" b="1" i="1" dirty="0" smtClean="0">
                <a:latin typeface="Monotype Corsiva" panose="03010101010201010101" pitchFamily="66" charset="0"/>
              </a:rPr>
              <a:t>одионовной. </a:t>
            </a:r>
          </a:p>
        </p:txBody>
      </p:sp>
    </p:spTree>
    <p:extLst>
      <p:ext uri="{BB962C8B-B14F-4D97-AF65-F5344CB8AC3E}">
        <p14:creationId xmlns:p14="http://schemas.microsoft.com/office/powerpoint/2010/main" val="8931723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5" descr="dd01021_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7151"/>
            <a:ext cx="9144000" cy="6858000"/>
          </a:xfrm>
          <a:prstGeom prst="rect">
            <a:avLst/>
          </a:prstGeom>
          <a:solidFill>
            <a:schemeClr val="bg1">
              <a:lumMod val="95000"/>
              <a:alpha val="33000"/>
            </a:schemeClr>
          </a:solidFill>
        </p:spPr>
      </p:pic>
      <p:sp>
        <p:nvSpPr>
          <p:cNvPr id="4" name="Содержимое 4"/>
          <p:cNvSpPr txBox="1">
            <a:spLocks/>
          </p:cNvSpPr>
          <p:nvPr/>
        </p:nvSpPr>
        <p:spPr>
          <a:xfrm>
            <a:off x="3419872" y="1444520"/>
            <a:ext cx="5040560" cy="4144720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82563" indent="0" algn="ctr">
              <a:spcBef>
                <a:spcPts val="0"/>
              </a:spcBef>
              <a:buClr>
                <a:schemeClr val="tx1">
                  <a:shade val="95000"/>
                </a:schemeClr>
              </a:buClr>
              <a:buFont typeface="Wingdings 2"/>
              <a:buNone/>
              <a:defRPr/>
            </a:pPr>
            <a:r>
              <a:rPr lang="ru-RU" sz="2400" b="1" dirty="0" smtClean="0">
                <a:latin typeface="Monotype Corsiva" panose="03010101010201010101" pitchFamily="66" charset="0"/>
              </a:rPr>
              <a:t>Александр вышел из детского возраста, поэтому, как было принято в дворянских семьях, маленькому Пушкину наняли гувернера-иностранца. И с 7 лет Саша  начинает  изучать немецкий, английский и французский  языки. В доме Пушкиных  мало говорили по-русски, в основном по-французски, поэтому первые стихи он пишет именно на французском языке.</a:t>
            </a:r>
          </a:p>
          <a:p>
            <a:pPr marL="182563" indent="0" algn="ctr">
              <a:spcBef>
                <a:spcPts val="0"/>
              </a:spcBef>
              <a:buClr>
                <a:schemeClr val="tx1">
                  <a:shade val="95000"/>
                </a:schemeClr>
              </a:buClr>
              <a:buFont typeface="Wingdings 2"/>
              <a:buNone/>
              <a:defRPr/>
            </a:pPr>
            <a:r>
              <a:rPr lang="ru-RU" sz="2400" b="1" dirty="0" smtClean="0">
                <a:latin typeface="Monotype Corsiva" panose="03010101010201010101" pitchFamily="66" charset="0"/>
              </a:rPr>
              <a:t>С 9 лет у Пушкина появляется страсть к чтению. </a:t>
            </a:r>
            <a:endParaRPr lang="ru-RU" sz="2400" b="1" dirty="0">
              <a:latin typeface="Monotype Corsiva" panose="03010101010201010101" pitchFamily="66" charset="0"/>
            </a:endParaRPr>
          </a:p>
        </p:txBody>
      </p:sp>
      <p:pic>
        <p:nvPicPr>
          <p:cNvPr id="6" name="Picture 8" descr="pushkin_1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32527" y="1542208"/>
            <a:ext cx="2780145" cy="3828486"/>
          </a:xfrm>
          <a:prstGeom prst="rect">
            <a:avLst/>
          </a:prstGeom>
          <a:ln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p:sp>
        <p:nvSpPr>
          <p:cNvPr id="7" name="Rectangle 32"/>
          <p:cNvSpPr>
            <a:spLocks noChangeArrowheads="1"/>
          </p:cNvSpPr>
          <p:nvPr/>
        </p:nvSpPr>
        <p:spPr bwMode="auto">
          <a:xfrm>
            <a:off x="652396" y="5370694"/>
            <a:ext cx="2960276" cy="440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ru-RU" sz="2400" b="1" i="1" dirty="0" smtClean="0">
                <a:latin typeface="Monotype Corsiva" panose="03010101010201010101" pitchFamily="66" charset="0"/>
              </a:rPr>
              <a:t>Пушкин </a:t>
            </a:r>
            <a:r>
              <a:rPr lang="ru-RU" sz="2400" b="1" i="1" dirty="0">
                <a:latin typeface="Monotype Corsiva" panose="03010101010201010101" pitchFamily="66" charset="0"/>
              </a:rPr>
              <a:t>- </a:t>
            </a:r>
            <a:r>
              <a:rPr lang="ru-RU" sz="2400" b="1" i="1" dirty="0" smtClean="0">
                <a:latin typeface="Monotype Corsiva" panose="03010101010201010101" pitchFamily="66" charset="0"/>
              </a:rPr>
              <a:t>ученик</a:t>
            </a:r>
            <a:endParaRPr lang="ru-RU" sz="2400" b="1" i="1" dirty="0">
              <a:latin typeface="Monotype Corsiva" panose="03010101010201010101" pitchFamily="66" charset="0"/>
            </a:endParaRPr>
          </a:p>
        </p:txBody>
      </p:sp>
      <p:sp>
        <p:nvSpPr>
          <p:cNvPr id="9" name="Rectangle 4"/>
          <p:cNvSpPr txBox="1">
            <a:spLocks noChangeArrowheads="1"/>
          </p:cNvSpPr>
          <p:nvPr/>
        </p:nvSpPr>
        <p:spPr>
          <a:xfrm>
            <a:off x="1763688" y="590883"/>
            <a:ext cx="5256583" cy="825724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ru-RU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Monotype Corsiva" pitchFamily="66" charset="0"/>
              </a:rPr>
              <a:t>Домашнее образование</a:t>
            </a:r>
          </a:p>
        </p:txBody>
      </p:sp>
    </p:spTree>
    <p:extLst>
      <p:ext uri="{BB962C8B-B14F-4D97-AF65-F5344CB8AC3E}">
        <p14:creationId xmlns:p14="http://schemas.microsoft.com/office/powerpoint/2010/main" val="20139899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5" descr="dd01021_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882"/>
            <a:ext cx="9144000" cy="6858000"/>
          </a:xfrm>
          <a:prstGeom prst="rect">
            <a:avLst/>
          </a:prstGeom>
          <a:solidFill>
            <a:schemeClr val="bg1">
              <a:lumMod val="95000"/>
              <a:alpha val="33000"/>
            </a:schemeClr>
          </a:solidFill>
        </p:spPr>
      </p:pic>
      <p:sp>
        <p:nvSpPr>
          <p:cNvPr id="4" name="Содержимое 5"/>
          <p:cNvSpPr txBox="1">
            <a:spLocks/>
          </p:cNvSpPr>
          <p:nvPr/>
        </p:nvSpPr>
        <p:spPr>
          <a:xfrm>
            <a:off x="539552" y="3573016"/>
            <a:ext cx="8136904" cy="231454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180000" algn="ctr">
              <a:spcBef>
                <a:spcPts val="0"/>
              </a:spcBef>
              <a:buNone/>
            </a:pPr>
            <a:r>
              <a:rPr lang="ru-RU" altLang="ru-RU" sz="2400" b="1" i="1" dirty="0">
                <a:latin typeface="Monotype Corsiva" panose="03010101010201010101" pitchFamily="66" charset="0"/>
              </a:rPr>
              <a:t>В доме родителей </a:t>
            </a:r>
            <a:r>
              <a:rPr lang="ru-RU" altLang="ru-RU" sz="2400" b="1" i="1" dirty="0" smtClean="0">
                <a:latin typeface="Monotype Corsiva" panose="03010101010201010101" pitchFamily="66" charset="0"/>
              </a:rPr>
              <a:t>Пушкина собирались </a:t>
            </a:r>
            <a:r>
              <a:rPr lang="ru-RU" altLang="ru-RU" sz="2400" b="1" i="1" dirty="0">
                <a:latin typeface="Monotype Corsiva" panose="03010101010201010101" pitchFamily="66" charset="0"/>
              </a:rPr>
              <a:t>самые </a:t>
            </a:r>
            <a:r>
              <a:rPr lang="ru-RU" altLang="ru-RU" sz="2400" b="1" i="1" dirty="0" smtClean="0">
                <a:latin typeface="Monotype Corsiva" panose="03010101010201010101" pitchFamily="66" charset="0"/>
              </a:rPr>
              <a:t>известные писатели</a:t>
            </a:r>
            <a:r>
              <a:rPr lang="ru-RU" altLang="ru-RU" sz="2400" b="1" i="1" dirty="0">
                <a:latin typeface="Monotype Corsiva" panose="03010101010201010101" pitchFamily="66" charset="0"/>
              </a:rPr>
              <a:t>. Они читали свои произведения, играли спектакли, говорили о литературе. С юных лет </a:t>
            </a:r>
            <a:r>
              <a:rPr lang="ru-RU" altLang="ru-RU" sz="2400" b="1" i="1" dirty="0" smtClean="0">
                <a:latin typeface="Monotype Corsiva" panose="03010101010201010101" pitchFamily="66" charset="0"/>
              </a:rPr>
              <a:t>будущий поэт рос </a:t>
            </a:r>
            <a:r>
              <a:rPr lang="ru-RU" altLang="ru-RU" sz="2400" b="1" i="1" dirty="0">
                <a:latin typeface="Monotype Corsiva" panose="03010101010201010101" pitchFamily="66" charset="0"/>
              </a:rPr>
              <a:t>в этой атмосфере творчества.  </a:t>
            </a:r>
            <a:r>
              <a:rPr lang="ru-RU" altLang="ru-RU" sz="2400" b="1" i="1" dirty="0" smtClean="0">
                <a:latin typeface="Monotype Corsiva" panose="03010101010201010101" pitchFamily="66" charset="0"/>
              </a:rPr>
              <a:t>Это и стало превосходной умственной школой           для  пытливого ребенка. </a:t>
            </a:r>
          </a:p>
          <a:p>
            <a:pPr marL="0" indent="180000" algn="ctr">
              <a:spcBef>
                <a:spcPts val="0"/>
              </a:spcBef>
              <a:buFontTx/>
              <a:buNone/>
            </a:pPr>
            <a:r>
              <a:rPr lang="ru-RU" altLang="ru-RU" sz="2400" b="1" i="1" dirty="0" smtClean="0">
                <a:latin typeface="Monotype Corsiva" panose="03010101010201010101" pitchFamily="66" charset="0"/>
              </a:rPr>
              <a:t>Так прошли одиннадцать лет его жизни, а впереди            писателя ждало еще много интересного. </a:t>
            </a:r>
            <a:endParaRPr lang="ru-RU" altLang="ru-RU" sz="2400" dirty="0" smtClean="0">
              <a:latin typeface="Monotype Corsiva" panose="03010101010201010101" pitchFamily="66" charset="0"/>
            </a:endParaRPr>
          </a:p>
        </p:txBody>
      </p:sp>
      <p:sp>
        <p:nvSpPr>
          <p:cNvPr id="6" name="Rectangle 4"/>
          <p:cNvSpPr txBox="1">
            <a:spLocks noChangeArrowheads="1"/>
          </p:cNvSpPr>
          <p:nvPr/>
        </p:nvSpPr>
        <p:spPr>
          <a:xfrm>
            <a:off x="1835696" y="476672"/>
            <a:ext cx="5256583" cy="576064"/>
          </a:xfrm>
          <a:prstGeom prst="rect">
            <a:avLst/>
          </a:prstGeom>
        </p:spPr>
        <p:txBody>
          <a:bodyPr>
            <a:normAutofit fontScale="8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ru-RU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Monotype Corsiva" pitchFamily="66" charset="0"/>
              </a:rPr>
              <a:t>Творческая атмосфера</a:t>
            </a:r>
          </a:p>
        </p:txBody>
      </p:sp>
      <p:pic>
        <p:nvPicPr>
          <p:cNvPr id="7" name="Picture 3" descr="C:\Documents and Settings\Admin\Рабочий стол\0060-033.jpg"/>
          <p:cNvPicPr>
            <a:picLocks noChangeAspect="1" noChangeArrowheads="1"/>
          </p:cNvPicPr>
          <p:nvPr/>
        </p:nvPicPr>
        <p:blipFill>
          <a:blip r:embed="rId3"/>
          <a:srcRect l="4225" t="6363" r="16549" b="7727"/>
          <a:stretch>
            <a:fillRect/>
          </a:stretch>
        </p:blipFill>
        <p:spPr bwMode="auto">
          <a:xfrm>
            <a:off x="6652437" y="1028873"/>
            <a:ext cx="1324557" cy="1911541"/>
          </a:xfrm>
          <a:prstGeom prst="rect">
            <a:avLst/>
          </a:prstGeom>
          <a:noFill/>
          <a:ln>
            <a:solidFill>
              <a:schemeClr val="tx2">
                <a:lumMod val="75000"/>
              </a:schemeClr>
            </a:solidFill>
          </a:ln>
        </p:spPr>
      </p:pic>
      <p:sp>
        <p:nvSpPr>
          <p:cNvPr id="2" name="Прямоугольник 1"/>
          <p:cNvSpPr/>
          <p:nvPr/>
        </p:nvSpPr>
        <p:spPr>
          <a:xfrm>
            <a:off x="6497023" y="3046952"/>
            <a:ext cx="179568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altLang="ru-RU" sz="2000" b="1" dirty="0">
                <a:latin typeface="Monotype Corsiva" panose="03010101010201010101" pitchFamily="66" charset="0"/>
              </a:rPr>
              <a:t>П.А. Вяземский </a:t>
            </a:r>
            <a:endParaRPr lang="ru-RU" sz="2000" b="1" dirty="0"/>
          </a:p>
        </p:txBody>
      </p:sp>
      <p:pic>
        <p:nvPicPr>
          <p:cNvPr id="8" name="Picture 4" descr="C:\Documents and Settings\Admin\Рабочий стол\element-636636-misc-13.jpg"/>
          <p:cNvPicPr>
            <a:picLocks noChangeAspect="1" noChangeArrowheads="1"/>
          </p:cNvPicPr>
          <p:nvPr/>
        </p:nvPicPr>
        <p:blipFill>
          <a:blip r:embed="rId4"/>
          <a:srcRect l="6220" t="2809" r="17961" b="3514"/>
          <a:stretch>
            <a:fillRect/>
          </a:stretch>
        </p:blipFill>
        <p:spPr bwMode="auto">
          <a:xfrm>
            <a:off x="3074322" y="1000818"/>
            <a:ext cx="1327461" cy="1915732"/>
          </a:xfrm>
          <a:prstGeom prst="rect">
            <a:avLst/>
          </a:prstGeom>
          <a:noFill/>
          <a:ln>
            <a:solidFill>
              <a:schemeClr val="tx2">
                <a:lumMod val="75000"/>
              </a:schemeClr>
            </a:solidFill>
          </a:ln>
        </p:spPr>
      </p:pic>
      <p:pic>
        <p:nvPicPr>
          <p:cNvPr id="10" name="Picture 4" descr="scan0023"/>
          <p:cNvPicPr>
            <a:picLocks noChangeAspect="1" noChangeArrowheads="1"/>
          </p:cNvPicPr>
          <p:nvPr/>
        </p:nvPicPr>
        <p:blipFill>
          <a:blip r:embed="rId5"/>
          <a:srcRect l="11283"/>
          <a:stretch>
            <a:fillRect/>
          </a:stretch>
        </p:blipFill>
        <p:spPr bwMode="auto">
          <a:xfrm>
            <a:off x="1227696" y="1026777"/>
            <a:ext cx="1359240" cy="191573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p:pic>
        <p:nvPicPr>
          <p:cNvPr id="12" name="Picture 2" descr="C:\Documents and Settings\Admin\Рабочий стол\imgB.asp.jpg"/>
          <p:cNvPicPr>
            <a:picLocks noChangeAspect="1" noChangeArrowheads="1"/>
          </p:cNvPicPr>
          <p:nvPr/>
        </p:nvPicPr>
        <p:blipFill>
          <a:blip r:embed="rId6"/>
          <a:srcRect l="11685" t="12953" r="6875" b="5742"/>
          <a:stretch>
            <a:fillRect/>
          </a:stretch>
        </p:blipFill>
        <p:spPr bwMode="auto">
          <a:xfrm>
            <a:off x="4840697" y="1017391"/>
            <a:ext cx="1403948" cy="1917718"/>
          </a:xfrm>
          <a:prstGeom prst="rect">
            <a:avLst/>
          </a:prstGeom>
          <a:noFill/>
          <a:ln>
            <a:solidFill>
              <a:schemeClr val="tx2">
                <a:lumMod val="75000"/>
              </a:schemeClr>
            </a:solidFill>
          </a:ln>
        </p:spPr>
      </p:pic>
      <p:sp>
        <p:nvSpPr>
          <p:cNvPr id="13" name="Прямоугольник 12"/>
          <p:cNvSpPr/>
          <p:nvPr/>
        </p:nvSpPr>
        <p:spPr>
          <a:xfrm>
            <a:off x="987032" y="2997538"/>
            <a:ext cx="184056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FontTx/>
              <a:buNone/>
            </a:pPr>
            <a:r>
              <a:rPr lang="ru-RU" altLang="ru-RU" sz="2000" b="1" dirty="0">
                <a:latin typeface="Monotype Corsiva" panose="03010101010201010101" pitchFamily="66" charset="0"/>
              </a:rPr>
              <a:t>В.А. Жуковский  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2943028" y="2997538"/>
            <a:ext cx="178927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altLang="ru-RU" sz="2000" b="1" dirty="0">
                <a:latin typeface="Monotype Corsiva" panose="03010101010201010101" pitchFamily="66" charset="0"/>
              </a:rPr>
              <a:t>Н.М. Карамзин </a:t>
            </a:r>
            <a:endParaRPr lang="ru-RU" sz="2000" b="1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4723283" y="3046952"/>
            <a:ext cx="173156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FontTx/>
              <a:buNone/>
            </a:pPr>
            <a:r>
              <a:rPr lang="ru-RU" altLang="ru-RU" sz="2000" b="1" dirty="0">
                <a:latin typeface="Monotype Corsiva" panose="03010101010201010101" pitchFamily="66" charset="0"/>
              </a:rPr>
              <a:t>К.Н. Батюшков</a:t>
            </a:r>
          </a:p>
        </p:txBody>
      </p:sp>
    </p:spTree>
    <p:extLst>
      <p:ext uri="{BB962C8B-B14F-4D97-AF65-F5344CB8AC3E}">
        <p14:creationId xmlns:p14="http://schemas.microsoft.com/office/powerpoint/2010/main" val="31701836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Другая 4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C00000"/>
      </a:hlink>
      <a:folHlink>
        <a:srgbClr val="FF7F7F"/>
      </a:folHlink>
    </a:clrScheme>
    <a:fontScheme name="Классическая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365</TotalTime>
  <Words>1609</Words>
  <Application>Microsoft Office PowerPoint</Application>
  <PresentationFormat>Экран (4:3)</PresentationFormat>
  <Paragraphs>136</Paragraphs>
  <Slides>27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28" baseType="lpstr">
      <vt:lpstr>Тема Office</vt:lpstr>
      <vt:lpstr>Презентация PowerPoint</vt:lpstr>
      <vt:lpstr>Презентация PowerPoint</vt:lpstr>
      <vt:lpstr>Отец</vt:lpstr>
      <vt:lpstr>Мать</vt:lpstr>
      <vt:lpstr>Сестра и брат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Елена</dc:creator>
  <cp:lastModifiedBy>Тамара</cp:lastModifiedBy>
  <cp:revision>63</cp:revision>
  <dcterms:created xsi:type="dcterms:W3CDTF">2013-08-17T08:34:50Z</dcterms:created>
  <dcterms:modified xsi:type="dcterms:W3CDTF">2021-06-02T16:30:14Z</dcterms:modified>
</cp:coreProperties>
</file>