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343" autoAdjust="0"/>
  </p:normalViewPr>
  <p:slideViewPr>
    <p:cSldViewPr snapToGrid="0" showGuides="1">
      <p:cViewPr varScale="1">
        <p:scale>
          <a:sx n="65" d="100"/>
          <a:sy n="65" d="100"/>
        </p:scale>
        <p:origin x="858" y="90"/>
      </p:cViewPr>
      <p:guideLst>
        <p:guide orient="horz" pos="2137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060EA6-61B1-4BC9-90C5-743185DA9B08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1BFE04-D083-47E4-8CB0-33FE453DF8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215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1BFE04-D083-47E4-8CB0-33FE453DF8C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134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1BFE04-D083-47E4-8CB0-33FE453DF8C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2303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1BFE04-D083-47E4-8CB0-33FE453DF8C4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9227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1BFE04-D083-47E4-8CB0-33FE453DF8C4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6700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1BFE04-D083-47E4-8CB0-33FE453DF8C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1952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1BFE04-D083-47E4-8CB0-33FE453DF8C4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7344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E4D78-6807-4DEF-A6D2-A465BDC1CAEA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63AA6-83A0-4AF9-A883-F8265A7AA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678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E4D78-6807-4DEF-A6D2-A465BDC1CAEA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63AA6-83A0-4AF9-A883-F8265A7AA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356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E4D78-6807-4DEF-A6D2-A465BDC1CAEA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63AA6-83A0-4AF9-A883-F8265A7AA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63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E4D78-6807-4DEF-A6D2-A465BDC1CAEA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63AA6-83A0-4AF9-A883-F8265A7AA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236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E4D78-6807-4DEF-A6D2-A465BDC1CAEA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63AA6-83A0-4AF9-A883-F8265A7AA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533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E4D78-6807-4DEF-A6D2-A465BDC1CAEA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63AA6-83A0-4AF9-A883-F8265A7AA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31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E4D78-6807-4DEF-A6D2-A465BDC1CAEA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63AA6-83A0-4AF9-A883-F8265A7AA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722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E4D78-6807-4DEF-A6D2-A465BDC1CAEA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63AA6-83A0-4AF9-A883-F8265A7AA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903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E4D78-6807-4DEF-A6D2-A465BDC1CAEA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63AA6-83A0-4AF9-A883-F8265A7AA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315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E4D78-6807-4DEF-A6D2-A465BDC1CAEA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63AA6-83A0-4AF9-A883-F8265A7AA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922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E4D78-6807-4DEF-A6D2-A465BDC1CAEA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63AA6-83A0-4AF9-A883-F8265A7AA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993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E4D78-6807-4DEF-A6D2-A465BDC1CAEA}" type="datetimeFigureOut">
              <a:rPr lang="ru-RU" smtClean="0"/>
              <a:t>12.12.2021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63AA6-83A0-4AF9-A883-F8265A7AA5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893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39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tmp"/><Relationship Id="rId5" Type="http://schemas.openxmlformats.org/officeDocument/2006/relationships/image" Target="../media/image40.jpe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43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44.png"/><Relationship Id="rId4" Type="http://schemas.openxmlformats.org/officeDocument/2006/relationships/slide" Target="slide12.xml"/><Relationship Id="rId9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slide" Target="slide13.xml"/><Relationship Id="rId3" Type="http://schemas.openxmlformats.org/officeDocument/2006/relationships/image" Target="../media/image47.png"/><Relationship Id="rId7" Type="http://schemas.openxmlformats.org/officeDocument/2006/relationships/image" Target="../media/image49.png"/><Relationship Id="rId12" Type="http://schemas.microsoft.com/office/2007/relationships/hdphoto" Target="../media/hdphoto10.wdp"/><Relationship Id="rId2" Type="http://schemas.openxmlformats.org/officeDocument/2006/relationships/image" Target="../media/image46.tmp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11" Type="http://schemas.openxmlformats.org/officeDocument/2006/relationships/image" Target="../media/image51.png"/><Relationship Id="rId5" Type="http://schemas.openxmlformats.org/officeDocument/2006/relationships/image" Target="../media/image48.png"/><Relationship Id="rId10" Type="http://schemas.microsoft.com/office/2007/relationships/hdphoto" Target="../media/hdphoto9.wdp"/><Relationship Id="rId4" Type="http://schemas.microsoft.com/office/2007/relationships/hdphoto" Target="../media/hdphoto6.wdp"/><Relationship Id="rId9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tmp"/><Relationship Id="rId2" Type="http://schemas.openxmlformats.org/officeDocument/2006/relationships/image" Target="../media/image52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56.tmp"/><Relationship Id="rId7" Type="http://schemas.openxmlformats.org/officeDocument/2006/relationships/image" Target="../media/image60.tm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tmp"/><Relationship Id="rId5" Type="http://schemas.openxmlformats.org/officeDocument/2006/relationships/image" Target="../media/image58.tmp"/><Relationship Id="rId4" Type="http://schemas.openxmlformats.org/officeDocument/2006/relationships/image" Target="../media/image57.tm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.png"/><Relationship Id="rId7" Type="http://schemas.openxmlformats.org/officeDocument/2006/relationships/image" Target="../media/image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11" Type="http://schemas.openxmlformats.org/officeDocument/2006/relationships/slide" Target="slide5.xml"/><Relationship Id="rId5" Type="http://schemas.openxmlformats.org/officeDocument/2006/relationships/image" Target="../media/image3.png"/><Relationship Id="rId10" Type="http://schemas.openxmlformats.org/officeDocument/2006/relationships/image" Target="../media/image7.jpeg"/><Relationship Id="rId4" Type="http://schemas.microsoft.com/office/2007/relationships/hdphoto" Target="../media/hdphoto2.wdp"/><Relationship Id="rId9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35.jpeg"/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12" Type="http://schemas.openxmlformats.org/officeDocument/2006/relationships/image" Target="../media/image34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5" Type="http://schemas.openxmlformats.org/officeDocument/2006/relationships/image" Target="../media/image37.jpe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jpeg"/><Relationship Id="rId1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rusvesna.su/sites/default/files/styles/orign_wm/public/gosdep_ssha_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12192001" cy="6956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9883" y="1084974"/>
            <a:ext cx="11592233" cy="3032291"/>
          </a:xfrm>
        </p:spPr>
        <p:txBody>
          <a:bodyPr>
            <a:noAutofit/>
          </a:bodyPr>
          <a:lstStyle/>
          <a:p>
            <a:r>
              <a:rPr lang="ru-RU" sz="7200" b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США </a:t>
            </a:r>
            <a:r>
              <a:rPr lang="en-US" sz="7200" b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en-US" sz="7200" b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7200" b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 второй половине </a:t>
            </a:r>
            <a:r>
              <a:rPr lang="en-US" sz="7200" b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en-US" sz="7200" b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en-US" sz="7200" b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XIX </a:t>
            </a:r>
            <a:r>
              <a:rPr lang="ru-RU" sz="7200" b="1" spc="3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века</a:t>
            </a:r>
            <a:endParaRPr lang="ru-RU" sz="7200" b="1" spc="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" y="5202238"/>
            <a:ext cx="5973097" cy="1655762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Подготовил:</a:t>
            </a:r>
          </a:p>
          <a:p>
            <a:pPr algn="l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Симонов К.В.</a:t>
            </a:r>
          </a:p>
          <a:p>
            <a:pPr algn="l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читель истории МБОУ СОШ № 11</a:t>
            </a:r>
          </a:p>
          <a:p>
            <a:pPr algn="l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квалификационная категория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23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453794" y="-33447"/>
            <a:ext cx="6572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 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х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й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с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е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 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5938059" y="551328"/>
            <a:ext cx="20289" cy="5343718"/>
          </a:xfrm>
          <a:prstGeom prst="line">
            <a:avLst/>
          </a:prstGeom>
          <a:ln w="762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223820" y="551328"/>
            <a:ext cx="3138" cy="534371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147405" y="660903"/>
            <a:ext cx="45897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Демократическая партия</a:t>
            </a:r>
            <a:endParaRPr lang="ru-RU" sz="2400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1" name="Picture 4" descr="https://w7.pngwing.com/pngs/588/272/png-transparent-united-states-democratic-party-of-illinois-political-party-constitution-party-united-states-horse-logo-united-state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56744" y="1218605"/>
            <a:ext cx="1025051" cy="1013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459795" y="660902"/>
            <a:ext cx="45608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Республиканская партия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3" name="Рисунок 12" descr="Вырезка экрана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0" b="2215"/>
          <a:stretch/>
        </p:blipFill>
        <p:spPr>
          <a:xfrm flipH="1">
            <a:off x="6569118" y="1218605"/>
            <a:ext cx="1297667" cy="1013909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2796669" y="2586456"/>
            <a:ext cx="73262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БОРЬБА     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  ВЛАСТЬ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0242" name="Picture 2" descr="https://st.depositphotos.com/1030351/1496/i/950/depositphotos_14969649-stock-photo-crocodile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87" b="9985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264" y="2181558"/>
            <a:ext cx="7014662" cy="4676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964427" y="6175864"/>
            <a:ext cx="68285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«система крокодильего хвоста»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8037871" y="4931144"/>
            <a:ext cx="4370691" cy="400110"/>
            <a:chOff x="8037871" y="4931144"/>
            <a:chExt cx="4370691" cy="400110"/>
          </a:xfrm>
        </p:grpSpPr>
        <p:cxnSp>
          <p:nvCxnSpPr>
            <p:cNvPr id="16" name="Прямая со стрелкой 15"/>
            <p:cNvCxnSpPr/>
            <p:nvPr/>
          </p:nvCxnSpPr>
          <p:spPr>
            <a:xfrm flipH="1" flipV="1">
              <a:off x="8037871" y="5298214"/>
              <a:ext cx="3988788" cy="33040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Прямоугольник 26"/>
            <p:cNvSpPr/>
            <p:nvPr/>
          </p:nvSpPr>
          <p:spPr>
            <a:xfrm>
              <a:off x="8994242" y="4931144"/>
              <a:ext cx="341432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е</a:t>
              </a:r>
              <a:r>
                <a:rPr lang="ru-RU" sz="2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сли голова вправо</a:t>
              </a:r>
              <a:endParaRPr lang="ru-RU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163501" y="3672348"/>
            <a:ext cx="3845925" cy="461879"/>
            <a:chOff x="163501" y="3672348"/>
            <a:chExt cx="3845925" cy="461879"/>
          </a:xfrm>
        </p:grpSpPr>
        <p:cxnSp>
          <p:nvCxnSpPr>
            <p:cNvPr id="28" name="Прямая со стрелкой 27"/>
            <p:cNvCxnSpPr/>
            <p:nvPr/>
          </p:nvCxnSpPr>
          <p:spPr>
            <a:xfrm>
              <a:off x="309716" y="3672348"/>
              <a:ext cx="3303639" cy="0"/>
            </a:xfrm>
            <a:prstGeom prst="straightConnector1">
              <a:avLst/>
            </a:prstGeom>
            <a:ln w="76200">
              <a:solidFill>
                <a:srgbClr val="0000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Прямоугольник 30"/>
            <p:cNvSpPr/>
            <p:nvPr/>
          </p:nvSpPr>
          <p:spPr>
            <a:xfrm>
              <a:off x="163501" y="3734117"/>
              <a:ext cx="384592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хвост обязательно влево</a:t>
              </a:r>
              <a:endParaRPr lang="ru-RU" sz="20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3279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735987" y="-33447"/>
            <a:ext cx="6290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 </a:t>
            </a:r>
            <a:r>
              <a:rPr lang="ru-RU" sz="3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</a:t>
            </a:r>
            <a:r>
              <a:rPr lang="ru-RU" sz="3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х</a:t>
            </a:r>
            <a:r>
              <a:rPr lang="ru-RU" sz="3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</a:t>
            </a:r>
            <a:r>
              <a:rPr lang="ru-RU" sz="3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</a:t>
            </a:r>
            <a:r>
              <a:rPr lang="ru-RU" sz="3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й</a:t>
            </a:r>
            <a:r>
              <a:rPr lang="ru-RU" sz="3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</a:t>
            </a:r>
            <a:r>
              <a:rPr lang="ru-RU" sz="3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с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е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 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1" name="Picture 4" descr="https://w7.pngwing.com/pngs/588/272/png-transparent-united-states-democratic-party-of-illinois-political-party-constitution-party-united-states-horse-logo-united-state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10936" y="819129"/>
            <a:ext cx="1025051" cy="1013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Вырезка экрана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0" b="2215"/>
          <a:stretch/>
        </p:blipFill>
        <p:spPr>
          <a:xfrm flipH="1">
            <a:off x="6404389" y="901739"/>
            <a:ext cx="1297667" cy="1013909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503782" y="2907288"/>
            <a:ext cx="111844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Подчинение партий монополиям – напрямую финансировались и служили их интересам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5981561" y="630072"/>
            <a:ext cx="8447" cy="1836100"/>
          </a:xfrm>
          <a:prstGeom prst="line">
            <a:avLst/>
          </a:prstGeom>
          <a:ln w="762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215490" y="638945"/>
            <a:ext cx="17858" cy="1836099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3"/>
          <p:cNvGrpSpPr/>
          <p:nvPr/>
        </p:nvGrpSpPr>
        <p:grpSpPr>
          <a:xfrm>
            <a:off x="1870645" y="551328"/>
            <a:ext cx="10321355" cy="6102831"/>
            <a:chOff x="1403612" y="3266562"/>
            <a:chExt cx="10321355" cy="6102831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403612" y="3266563"/>
              <a:ext cx="458971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400" b="1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Демократическая партия</a:t>
              </a:r>
              <a:endParaRPr lang="ru-RU" sz="240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716002" y="3266562"/>
              <a:ext cx="45608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Республиканская партия</a:t>
              </a:r>
              <a:endParaRPr lang="ru-RU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endParaRPr>
            </a:p>
          </p:txBody>
        </p:sp>
        <p:pic>
          <p:nvPicPr>
            <p:cNvPr id="11268" name="Picture 4" descr="https://avatars.mds.yandex.net/get-zen_doc/3986059/pub_5f8b2da8a70d4515e7d043c5_5f8b2e544ab7c3765a77e5c0/scale_120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2711" y="3313191"/>
              <a:ext cx="9982748" cy="6056202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 rot="760631">
              <a:off x="8128882" y="6341292"/>
              <a:ext cx="13273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C00000"/>
                  </a:solidFill>
                </a:rPr>
                <a:t>сталь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 rot="1308765">
              <a:off x="4912951" y="6156626"/>
              <a:ext cx="13273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C00000"/>
                  </a:solidFill>
                </a:rPr>
                <a:t>железо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1355346">
              <a:off x="5756006" y="6200144"/>
              <a:ext cx="13273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C00000"/>
                  </a:solidFill>
                </a:rPr>
                <a:t>нефть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397612" y="5678625"/>
              <a:ext cx="13273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C00000"/>
                  </a:solidFill>
                </a:rPr>
                <a:t>гвоздь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823458">
              <a:off x="6865314" y="6200143"/>
              <a:ext cx="13273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C00000"/>
                  </a:solidFill>
                </a:rPr>
                <a:t>медь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823458">
              <a:off x="4094246" y="6004441"/>
              <a:ext cx="13273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C00000"/>
                  </a:solidFill>
                </a:rPr>
                <a:t>сахар</a:t>
              </a:r>
              <a:endParaRPr lang="ru-RU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217570" y="177460"/>
            <a:ext cx="1674974" cy="2646749"/>
            <a:chOff x="217570" y="3825414"/>
            <a:chExt cx="1674974" cy="2646749"/>
          </a:xfrm>
        </p:grpSpPr>
        <p:pic>
          <p:nvPicPr>
            <p:cNvPr id="5" name="Рисунок 4" descr="Вырезка экрана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570" y="3825414"/>
              <a:ext cx="1674974" cy="2277417"/>
            </a:xfrm>
            <a:prstGeom prst="rect">
              <a:avLst/>
            </a:prstGeom>
            <a:ln w="38100">
              <a:solidFill>
                <a:srgbClr val="0000CC"/>
              </a:solidFill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217570" y="6102831"/>
              <a:ext cx="16749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Марк Твен</a:t>
              </a:r>
              <a:endParaRPr lang="ru-RU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1994854" y="42911"/>
            <a:ext cx="38843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«позолоченный век»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62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018071" y="-285369"/>
            <a:ext cx="8155858" cy="1740288"/>
            <a:chOff x="2018071" y="0"/>
            <a:chExt cx="8155858" cy="1740288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5219733" y="0"/>
              <a:ext cx="1752533" cy="156966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9600" b="1" dirty="0" smtClean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rgbClr val="FFFF00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rPr>
                <a:t>1</a:t>
              </a:r>
              <a:endParaRPr lang="ru-RU" sz="9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018071" y="1370956"/>
              <a:ext cx="81558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место в мире по объему  промышленного производства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5619134" y="0"/>
            <a:ext cx="6572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4. Развитие экономики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6936146" y="145102"/>
            <a:ext cx="5153876" cy="3332478"/>
            <a:chOff x="465258" y="1910915"/>
            <a:chExt cx="5153876" cy="3332478"/>
          </a:xfrm>
        </p:grpSpPr>
        <p:pic>
          <p:nvPicPr>
            <p:cNvPr id="1026" name="Picture 2" descr="https://mashproject.ru/d/proizvodstvo_stali-tverdost_metallov_i_splavov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258" y="1910915"/>
              <a:ext cx="5153876" cy="2963146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465258" y="4874061"/>
              <a:ext cx="51538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производство стали в </a:t>
              </a:r>
              <a:r>
                <a:rPr lang="ru-RU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150</a:t>
              </a:r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 раз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669888" y="1303508"/>
            <a:ext cx="52356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ПРИЧИНЫ</a:t>
            </a:r>
            <a:endParaRPr lang="ru-RU" sz="6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35808" y="2303783"/>
            <a:ext cx="82044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1. Изобилие природных ресурсов;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7314" y="2901008"/>
            <a:ext cx="118012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2. Низкие затраты на оборону из-за отсутствия опасных соседей;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77314" y="3996075"/>
            <a:ext cx="118693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3. Господство на рынках Латинской Америки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77313" y="4666182"/>
            <a:ext cx="118693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4. Постоянный приток новых рабочих рук (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3,5 млн.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ежегодно, 1870-1900 гг. с 40 до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76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млн.)) 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8" name="Прямоугольник 17">
            <a:hlinkClick r:id="rId3" action="ppaction://hlinksldjump"/>
          </p:cNvPr>
          <p:cNvSpPr/>
          <p:nvPr/>
        </p:nvSpPr>
        <p:spPr>
          <a:xfrm>
            <a:off x="177312" y="5773699"/>
            <a:ext cx="118693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5. Активное освоение достижений ТП (технического прогресса)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509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i.pinimg.com/736x/43/9c/dc/439cdc4dfbdeaaeb523903bfdbf3f5b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11" t="7033" b="6216"/>
          <a:stretch/>
        </p:blipFill>
        <p:spPr bwMode="auto">
          <a:xfrm>
            <a:off x="6623094" y="1362615"/>
            <a:ext cx="5304504" cy="4177987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73895" y="0"/>
            <a:ext cx="53014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достижения </a:t>
            </a:r>
            <a:r>
              <a:rPr lang="ru-RU" sz="4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ТП </a:t>
            </a:r>
            <a:endParaRPr lang="ru-RU" sz="4400" dirty="0">
              <a:solidFill>
                <a:srgbClr val="0000CC"/>
              </a:solidFill>
            </a:endParaRP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11356259" y="5973097"/>
            <a:ext cx="678426" cy="737419"/>
          </a:xfrm>
          <a:prstGeom prst="actionButtonReturn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6794624" y="769441"/>
            <a:ext cx="5265175" cy="3644574"/>
            <a:chOff x="5722374" y="916925"/>
            <a:chExt cx="5265175" cy="3644574"/>
          </a:xfrm>
        </p:grpSpPr>
        <p:pic>
          <p:nvPicPr>
            <p:cNvPr id="2050" name="Picture 2" descr="https://i.pinimg.com/originals/87/b5/fe/87b5fe0bf3a9f7df4c925e67ed34885a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82" b="98872" l="0" r="99188">
                          <a14:backgroundMark x1="76438" y1="6767" x2="76438" y2="6767"/>
                          <a14:backgroundMark x1="85313" y1="12970" x2="85313" y2="12970"/>
                          <a14:backgroundMark x1="93625" y1="15508" x2="95688" y2="89850"/>
                          <a14:backgroundMark x1="61563" y1="96617" x2="95063" y2="88534"/>
                          <a14:backgroundMark x1="5313" y1="73308" x2="12750" y2="92575"/>
                          <a14:backgroundMark x1="5125" y1="72744" x2="5125" y2="72744"/>
                          <a14:backgroundMark x1="12750" y1="92011" x2="64438" y2="9605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2374" y="916925"/>
              <a:ext cx="5258781" cy="34970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5722374" y="4192167"/>
              <a:ext cx="52651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Ford Model A 1903</a:t>
              </a:r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 г.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 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148615" y="916925"/>
            <a:ext cx="120433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1. Впервые в мире серийное производство автомобилей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83170" y="4340273"/>
            <a:ext cx="37460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– 562 кг., двигатель – 8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л.с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., коробка передач – 3-х ступенчатая планетарная, скорость – до 72 км/ч., цена – $750 (18000 сейчас)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8615" y="1661919"/>
            <a:ext cx="120433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2. Электрическое освещение городов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054" name="Picture 6" descr="https://pbs.twimg.com/media/Eyye28vWYAIRZqP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028" y="1378590"/>
            <a:ext cx="5367204" cy="4077818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вал 9"/>
          <p:cNvSpPr/>
          <p:nvPr/>
        </p:nvSpPr>
        <p:spPr>
          <a:xfrm>
            <a:off x="9748684" y="3095994"/>
            <a:ext cx="1283109" cy="51619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rot="16200000">
            <a:off x="9548999" y="3885617"/>
            <a:ext cx="915566" cy="51619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 rot="16200000">
            <a:off x="8098551" y="3485189"/>
            <a:ext cx="530942" cy="44056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hlinkClick r:id="rId8" action="ppaction://hlinksldjump"/>
          </p:cNvPr>
          <p:cNvSpPr/>
          <p:nvPr/>
        </p:nvSpPr>
        <p:spPr>
          <a:xfrm>
            <a:off x="148615" y="2404169"/>
            <a:ext cx="120433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3. Спрос на новинки технического прогресса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9" name="Прямоугольник 18">
            <a:hlinkClick r:id="rId9" action="ppaction://hlinksldjump"/>
          </p:cNvPr>
          <p:cNvSpPr/>
          <p:nvPr/>
        </p:nvSpPr>
        <p:spPr>
          <a:xfrm>
            <a:off x="145745" y="3232254"/>
            <a:ext cx="120433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4. Дешевые продукты питания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17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8" grpId="1"/>
      <p:bldP spid="12" grpId="0"/>
      <p:bldP spid="10" grpId="0" animBg="1"/>
      <p:bldP spid="10" grpId="1" animBg="1"/>
      <p:bldP spid="15" grpId="0" animBg="1"/>
      <p:bldP spid="15" grpId="1" animBg="1"/>
      <p:bldP spid="16" grpId="0" animBg="1"/>
      <p:bldP spid="16" grpId="1" animBg="1"/>
      <p:bldP spid="17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235148" y="827862"/>
            <a:ext cx="3967987" cy="4975705"/>
            <a:chOff x="766245" y="156438"/>
            <a:chExt cx="3967987" cy="4975705"/>
          </a:xfrm>
        </p:grpSpPr>
        <p:pic>
          <p:nvPicPr>
            <p:cNvPr id="9" name="Рисунок 8" descr="Вырезка экрана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245" y="156438"/>
              <a:ext cx="3835252" cy="4791040"/>
            </a:xfrm>
            <a:prstGeom prst="rect">
              <a:avLst/>
            </a:prstGeom>
          </p:spPr>
        </p:pic>
        <p:pic>
          <p:nvPicPr>
            <p:cNvPr id="5" name="Рисунок 4" descr="Вырезка экрана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7261" y="2707991"/>
              <a:ext cx="1846971" cy="1870155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766245" y="4762811"/>
              <a:ext cx="34658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Граммофон/</a:t>
              </a:r>
              <a:r>
                <a:rPr lang="ru-RU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Э.Берлинер</a:t>
              </a:r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/1887 г.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7411061" y="682673"/>
            <a:ext cx="4940711" cy="3737759"/>
            <a:chOff x="6415547" y="156438"/>
            <a:chExt cx="4940711" cy="3737759"/>
          </a:xfrm>
        </p:grpSpPr>
        <p:pic>
          <p:nvPicPr>
            <p:cNvPr id="3078" name="Picture 6" descr="https://rolstars.ru/wp-content/uploads/2015/04/CF2.pn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907" b="79070" l="25208" r="9972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58" b="19541"/>
            <a:stretch/>
          </p:blipFill>
          <p:spPr bwMode="auto">
            <a:xfrm>
              <a:off x="6415547" y="156438"/>
              <a:ext cx="4805619" cy="36435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6710516" y="3524865"/>
              <a:ext cx="46457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Филип </a:t>
              </a:r>
              <a:r>
                <a:rPr lang="ru-RU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Диль</a:t>
              </a:r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/потолочный </a:t>
              </a:r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вентилятор 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025403" y="73337"/>
            <a:ext cx="2813592" cy="3611710"/>
            <a:chOff x="4708758" y="2551958"/>
            <a:chExt cx="2813592" cy="3611710"/>
          </a:xfrm>
        </p:grpSpPr>
        <p:pic>
          <p:nvPicPr>
            <p:cNvPr id="3080" name="Picture 8" descr="https://i.ebayimg.com/00/s/MTYwMFgxNjAw/z/XrUAAOSwn8pa9VFj/$_57.JPG?set_id=8800005007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2125" b="93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61" r="13914" b="6687"/>
            <a:stretch/>
          </p:blipFill>
          <p:spPr bwMode="auto">
            <a:xfrm>
              <a:off x="4734232" y="2551958"/>
              <a:ext cx="2788118" cy="3519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4708758" y="5794336"/>
              <a:ext cx="24196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Д.Истмен</a:t>
              </a:r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/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Kodak</a:t>
              </a:r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/1888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3082" name="Picture 10" descr="https://upload.wikimedia.org/wikipedia/commons/thumb/e/ec/Peter_behrens_per_allgemeine_elektrizit%C3%A4ts-gesellschaft%2C_bollitore_elettrico%2C_nikel%2C_berlino_1883.jpg/150px-Peter_behrens_per_allgemeine_elektrizit%C3%A4ts-gesellschaft%2C_bollitore_elettrico%2C_nikel%2C_berlino_1883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000" b="99000" l="667" r="98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95" y="-20855"/>
            <a:ext cx="2193184" cy="2924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Группа 18"/>
          <p:cNvGrpSpPr/>
          <p:nvPr/>
        </p:nvGrpSpPr>
        <p:grpSpPr>
          <a:xfrm>
            <a:off x="4989515" y="3635707"/>
            <a:ext cx="3178510" cy="3199385"/>
            <a:chOff x="4131146" y="3294218"/>
            <a:chExt cx="3178510" cy="3199385"/>
          </a:xfrm>
        </p:grpSpPr>
        <p:pic>
          <p:nvPicPr>
            <p:cNvPr id="3084" name="Picture 12" descr="http://2.bp.blogspot.com/-fpHclq8ZrXw/UjIKB14lTOI/AAAAAAAAAU4/JHoU6P4N74I/s1600/bissells1.jp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275" b="100000" l="813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1146" y="3294218"/>
              <a:ext cx="3178510" cy="2892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4251091" y="6124271"/>
              <a:ext cx="29386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М.Биссел</a:t>
              </a:r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/пылесос/1876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5" name="Управляющая кнопка: возврат 24">
            <a:hlinkClick r:id="rId13" action="ppaction://hlinksldjump" highlightClick="1"/>
          </p:cNvPr>
          <p:cNvSpPr/>
          <p:nvPr/>
        </p:nvSpPr>
        <p:spPr>
          <a:xfrm>
            <a:off x="11356259" y="5973097"/>
            <a:ext cx="678426" cy="737419"/>
          </a:xfrm>
          <a:prstGeom prst="actionButtonReturn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37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132736" y="235975"/>
            <a:ext cx="5928852" cy="1588081"/>
            <a:chOff x="132736" y="235975"/>
            <a:chExt cx="5928852" cy="1588081"/>
          </a:xfrm>
        </p:grpSpPr>
        <p:sp>
          <p:nvSpPr>
            <p:cNvPr id="5" name="TextBox 4"/>
            <p:cNvSpPr txBox="1"/>
            <p:nvPr/>
          </p:nvSpPr>
          <p:spPr>
            <a:xfrm>
              <a:off x="1887794" y="235975"/>
              <a:ext cx="238923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6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1862</a:t>
              </a:r>
              <a:endPara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32736" y="993059"/>
              <a:ext cx="59288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гомстед-акт</a:t>
              </a:r>
            </a:p>
            <a:p>
              <a:pPr algn="ctr"/>
              <a:r>
                <a:rPr lang="ru-RU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с </a:t>
              </a:r>
              <a:r>
                <a:rPr lang="ru-RU" sz="24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66</a:t>
              </a:r>
              <a:r>
                <a:rPr lang="ru-RU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 млн.га  до </a:t>
              </a:r>
              <a:r>
                <a:rPr lang="ru-RU" sz="24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174</a:t>
              </a:r>
              <a:r>
                <a:rPr lang="ru-RU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 млн. га</a:t>
              </a:r>
              <a:endPara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endParaRPr>
            </a:p>
          </p:txBody>
        </p:sp>
      </p:grpSp>
      <p:pic>
        <p:nvPicPr>
          <p:cNvPr id="8" name="Рисунок 7" descr="Вырезка экрана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"/>
          <a:stretch/>
        </p:blipFill>
        <p:spPr>
          <a:xfrm>
            <a:off x="719158" y="1824056"/>
            <a:ext cx="4756008" cy="4838841"/>
          </a:xfrm>
          <a:prstGeom prst="rect">
            <a:avLst/>
          </a:prstGeom>
          <a:ln w="38100">
            <a:solidFill>
              <a:srgbClr val="0000CC"/>
            </a:solidFill>
          </a:ln>
        </p:spPr>
      </p:pic>
      <p:grpSp>
        <p:nvGrpSpPr>
          <p:cNvPr id="13" name="Группа 12"/>
          <p:cNvGrpSpPr/>
          <p:nvPr/>
        </p:nvGrpSpPr>
        <p:grpSpPr>
          <a:xfrm>
            <a:off x="5761422" y="211584"/>
            <a:ext cx="5178230" cy="3037269"/>
            <a:chOff x="6316417" y="448839"/>
            <a:chExt cx="5422150" cy="3459484"/>
          </a:xfrm>
        </p:grpSpPr>
        <p:pic>
          <p:nvPicPr>
            <p:cNvPr id="11" name="Рисунок 10" descr="Вырезка экрана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16417" y="448839"/>
              <a:ext cx="5422150" cy="3459484"/>
            </a:xfrm>
            <a:prstGeom prst="rect">
              <a:avLst/>
            </a:prstGeom>
            <a:ln w="38100">
              <a:solidFill>
                <a:srgbClr val="0000CC"/>
              </a:solidFill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6655630" y="448839"/>
              <a:ext cx="503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трактор </a:t>
              </a:r>
              <a:r>
                <a:rPr lang="ru-RU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Ivel</a:t>
              </a:r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Дэна </a:t>
              </a:r>
              <a:r>
                <a:rPr lang="ru-RU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Элборна</a:t>
              </a:r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/1902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6648010" y="3392488"/>
            <a:ext cx="5178230" cy="3246215"/>
            <a:chOff x="6659200" y="3392488"/>
            <a:chExt cx="4471795" cy="2981197"/>
          </a:xfrm>
        </p:grpSpPr>
        <p:pic>
          <p:nvPicPr>
            <p:cNvPr id="4098" name="Picture 2" descr="https://topworldauto.com/photos/2d/1c/antique-tractors-farm-machinery-agriculture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9200" y="3392488"/>
              <a:ext cx="4471795" cy="2981197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Прямоугольник 14"/>
            <p:cNvSpPr/>
            <p:nvPr/>
          </p:nvSpPr>
          <p:spPr>
            <a:xfrm>
              <a:off x="6816628" y="6004353"/>
              <a:ext cx="2429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Харт-Парр</a:t>
              </a:r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30-60 - 1906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206240" y="1534791"/>
            <a:ext cx="7620000" cy="4286250"/>
            <a:chOff x="4206240" y="1534791"/>
            <a:chExt cx="7620000" cy="4286250"/>
          </a:xfrm>
        </p:grpSpPr>
        <p:pic>
          <p:nvPicPr>
            <p:cNvPr id="4100" name="Picture 4" descr="https://1-87vehicles.org/images/fulda_17/IMG-20171028-WA0037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6240" y="1534791"/>
              <a:ext cx="7620000" cy="4286250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Прямоугольник 16"/>
            <p:cNvSpPr/>
            <p:nvPr/>
          </p:nvSpPr>
          <p:spPr>
            <a:xfrm>
              <a:off x="6846233" y="1545553"/>
              <a:ext cx="443961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inux Libertine"/>
                </a:rPr>
                <a:t>комбайн/</a:t>
              </a:r>
              <a:r>
                <a:rPr lang="en-US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inux Libertine"/>
                </a:rPr>
                <a:t>Holt </a:t>
              </a:r>
              <a:r>
                <a:rPr lang="en-US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inux Libertine"/>
                </a:rPr>
                <a:t>Manufacturing Company</a:t>
              </a:r>
              <a:endParaRPr lang="en-US" b="1" i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nux Libertine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5021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190994" y="207328"/>
            <a:ext cx="4789780" cy="5780287"/>
            <a:chOff x="190994" y="207328"/>
            <a:chExt cx="4789780" cy="5780287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1046400" y="207328"/>
              <a:ext cx="3934374" cy="5780287"/>
              <a:chOff x="1046400" y="207328"/>
              <a:chExt cx="3934374" cy="5780287"/>
            </a:xfrm>
          </p:grpSpPr>
          <p:pic>
            <p:nvPicPr>
              <p:cNvPr id="4" name="Рисунок 3" descr="Вырезка экрана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6400" y="207328"/>
                <a:ext cx="3934374" cy="5410955"/>
              </a:xfrm>
              <a:prstGeom prst="rect">
                <a:avLst/>
              </a:prstGeom>
              <a:ln w="38100">
                <a:solidFill>
                  <a:srgbClr val="0000CC"/>
                </a:solidFill>
              </a:ln>
            </p:spPr>
          </p:pic>
          <p:sp>
            <p:nvSpPr>
              <p:cNvPr id="5" name="TextBox 4"/>
              <p:cNvSpPr txBox="1"/>
              <p:nvPr/>
            </p:nvSpPr>
            <p:spPr>
              <a:xfrm>
                <a:off x="1046400" y="5618283"/>
                <a:ext cx="393437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агроном Марк </a:t>
                </a:r>
                <a:r>
                  <a:rPr lang="ru-RU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Альфред Карлтон</a:t>
                </a:r>
              </a:p>
            </p:txBody>
          </p:sp>
        </p:grpSp>
        <p:pic>
          <p:nvPicPr>
            <p:cNvPr id="8" name="Рисунок 7" descr="Вырезка экрана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061"/>
            <a:stretch/>
          </p:blipFill>
          <p:spPr>
            <a:xfrm>
              <a:off x="190994" y="207328"/>
              <a:ext cx="2217107" cy="2906067"/>
            </a:xfrm>
            <a:prstGeom prst="rect">
              <a:avLst/>
            </a:prstGeom>
            <a:ln w="38100">
              <a:solidFill>
                <a:srgbClr val="0000CC"/>
              </a:solidFill>
            </a:ln>
          </p:spPr>
        </p:pic>
      </p:grpSp>
      <p:grpSp>
        <p:nvGrpSpPr>
          <p:cNvPr id="12" name="Группа 11"/>
          <p:cNvGrpSpPr/>
          <p:nvPr/>
        </p:nvGrpSpPr>
        <p:grpSpPr>
          <a:xfrm>
            <a:off x="5836180" y="207328"/>
            <a:ext cx="2163477" cy="2271023"/>
            <a:chOff x="8642615" y="207328"/>
            <a:chExt cx="2163477" cy="2271023"/>
          </a:xfrm>
        </p:grpSpPr>
        <p:pic>
          <p:nvPicPr>
            <p:cNvPr id="10" name="Рисунок 9" descr="Вырезка экрана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48" r="7214"/>
            <a:stretch/>
          </p:blipFill>
          <p:spPr>
            <a:xfrm>
              <a:off x="8962605" y="207328"/>
              <a:ext cx="1523498" cy="1901691"/>
            </a:xfrm>
            <a:prstGeom prst="rect">
              <a:avLst/>
            </a:prstGeom>
            <a:ln w="38100">
              <a:solidFill>
                <a:srgbClr val="0000CC"/>
              </a:solidFill>
            </a:ln>
          </p:spPr>
        </p:pic>
        <p:sp>
          <p:nvSpPr>
            <p:cNvPr id="11" name="Прямоугольник 10"/>
            <p:cNvSpPr/>
            <p:nvPr/>
          </p:nvSpPr>
          <p:spPr>
            <a:xfrm>
              <a:off x="8642615" y="2109019"/>
              <a:ext cx="216347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rgbClr val="242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Бернард </a:t>
              </a:r>
              <a:r>
                <a:rPr lang="ru-RU" b="1" dirty="0" err="1">
                  <a:solidFill>
                    <a:srgbClr val="242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Варкентин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5585252" y="2604495"/>
            <a:ext cx="6310161" cy="4072299"/>
            <a:chOff x="5452212" y="2478351"/>
            <a:chExt cx="6310161" cy="4072299"/>
          </a:xfrm>
        </p:grpSpPr>
        <p:pic>
          <p:nvPicPr>
            <p:cNvPr id="13" name="Рисунок 12" descr="Вырезка экрана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2212" y="2478351"/>
              <a:ext cx="6310161" cy="4072299"/>
            </a:xfrm>
            <a:prstGeom prst="rect">
              <a:avLst/>
            </a:prstGeom>
            <a:ln w="38100">
              <a:solidFill>
                <a:srgbClr val="0000CC"/>
              </a:solidFill>
            </a:ln>
          </p:spPr>
        </p:pic>
        <p:sp>
          <p:nvSpPr>
            <p:cNvPr id="14" name="TextBox 13"/>
            <p:cNvSpPr txBox="1"/>
            <p:nvPr/>
          </p:nvSpPr>
          <p:spPr>
            <a:xfrm>
              <a:off x="5452212" y="2478351"/>
              <a:ext cx="63101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Меннотипы - переселенцы из России в США/Канзас в 1870-гг.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8863781" y="196514"/>
            <a:ext cx="2256503" cy="2385750"/>
            <a:chOff x="8863781" y="196514"/>
            <a:chExt cx="2256503" cy="2385750"/>
          </a:xfrm>
        </p:grpSpPr>
        <p:pic>
          <p:nvPicPr>
            <p:cNvPr id="16" name="Рисунок 15" descr="Вырезка экрана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5053" y="196514"/>
              <a:ext cx="1653463" cy="2016418"/>
            </a:xfrm>
            <a:prstGeom prst="rect">
              <a:avLst/>
            </a:prstGeom>
            <a:ln w="38100">
              <a:solidFill>
                <a:srgbClr val="0000CC"/>
              </a:solidFill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8863781" y="2212932"/>
              <a:ext cx="22565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сорт «крымка»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9" name="Управляющая кнопка: возврат 18">
            <a:hlinkClick r:id="rId8" action="ppaction://hlinksldjump" highlightClick="1"/>
          </p:cNvPr>
          <p:cNvSpPr/>
          <p:nvPr/>
        </p:nvSpPr>
        <p:spPr>
          <a:xfrm>
            <a:off x="190994" y="3893384"/>
            <a:ext cx="678426" cy="737419"/>
          </a:xfrm>
          <a:prstGeom prst="actionButtonReturn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90994" y="5919691"/>
            <a:ext cx="66121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242F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Nova"/>
              </a:rPr>
              <a:t>1916 г. заявил: </a:t>
            </a:r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Nova"/>
              </a:rPr>
              <a:t>«</a:t>
            </a:r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Nova"/>
              </a:rPr>
              <a:t>Около </a:t>
            </a:r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Nova"/>
              </a:rPr>
              <a:t>половины всей пшеницы в Северной Америке производится из этой </a:t>
            </a:r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Nova"/>
              </a:rPr>
              <a:t>пшеницы (сорта - кубанская и харьковская)</a:t>
            </a:r>
            <a:r>
              <a:rPr lang="ru-RU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imaNova"/>
              </a:rPr>
              <a:t>»</a:t>
            </a:r>
            <a:endParaRPr lang="ru-RU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38631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19134" y="0"/>
            <a:ext cx="6572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5. Внешняя политика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31210" y="292387"/>
            <a:ext cx="2558129" cy="3226832"/>
            <a:chOff x="231210" y="292387"/>
            <a:chExt cx="2558129" cy="3226832"/>
          </a:xfrm>
        </p:grpSpPr>
        <p:pic>
          <p:nvPicPr>
            <p:cNvPr id="1026" name="Picture 2" descr="John Fiske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6800" y="292387"/>
              <a:ext cx="2266950" cy="2857500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231210" y="3149887"/>
              <a:ext cx="255812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Джон Фиске/Гарвард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917720" y="690085"/>
            <a:ext cx="905551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«Англосаксам предначертано продолжить экспансию до тех пор пока каждая страна на поверхности Земли не станет английской»</a:t>
            </a:r>
            <a:endParaRPr lang="ru-RU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3750" y="2334279"/>
            <a:ext cx="93799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«доктрина Монро»</a:t>
            </a:r>
            <a:endParaRPr lang="ru-RU" sz="6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8034849" y="3519219"/>
            <a:ext cx="4157151" cy="3041966"/>
            <a:chOff x="8034849" y="3519219"/>
            <a:chExt cx="4157151" cy="3041966"/>
          </a:xfrm>
        </p:grpSpPr>
        <p:pic>
          <p:nvPicPr>
            <p:cNvPr id="1028" name="Picture 4" descr="https://upload.wikimedia.org/wikipedia/commons/thumb/0/06/James_Monroe-.jpg/220px-James_Monroe-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58488" y="3519219"/>
              <a:ext cx="1909871" cy="2595690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8034849" y="6191853"/>
              <a:ext cx="41571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президент США Джеймс Монро/1823 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231210" y="3655306"/>
            <a:ext cx="8676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1. принцип </a:t>
            </a:r>
            <a:r>
              <a:rPr lang="ru-RU" sz="2400" b="1" dirty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разделения мира на европейскую и американскую системы государственного устройства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1209" y="4915686"/>
            <a:ext cx="85588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2. невмешательства </a:t>
            </a:r>
            <a:r>
              <a:rPr lang="ru-RU" sz="2400" b="1" dirty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США во внутренние дела европейских </a:t>
            </a:r>
            <a:r>
              <a:rPr lang="ru-RU" sz="2400" b="1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стран и наоборот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7" name="Picture 2" descr="https://regnum.ru/uploads/pictures/news/2018/11/21/regnum_picture_1542776581192078_norma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938" y="584775"/>
            <a:ext cx="9525000" cy="6191250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7272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0099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19134" y="0"/>
            <a:ext cx="6572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5. Внешняя политика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6738" y="840327"/>
            <a:ext cx="56411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3. Объект экспансии США – страны Латинской Америки.</a:t>
            </a:r>
          </a:p>
          <a:p>
            <a:pPr algn="just"/>
            <a:r>
              <a:rPr lang="ru-RU" sz="20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«… должны понять, что из двух народов более слабый должен быть поглощен более сильным»</a:t>
            </a:r>
            <a:endParaRPr lang="ru-RU" sz="2000" b="1" i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46738" y="2850205"/>
            <a:ext cx="564110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«поправка Рузвельта»:</a:t>
            </a:r>
          </a:p>
          <a:p>
            <a:pPr algn="just"/>
            <a:r>
              <a:rPr lang="ru-RU" sz="20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«Любая страна, народ которой ведет себя хорошо, может рассчитывать на нашу искреннюю дружбу… В Западном полушарии соблюдение Соединенными Штатами «доктрины Монро» может вынудить их… взять на себя обязанности международной полицейской силы»</a:t>
            </a:r>
            <a:endParaRPr lang="ru-RU" sz="2000" b="1" i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lum bright="-20000" contrast="20000"/>
          </a:blip>
          <a:stretch>
            <a:fillRect/>
          </a:stretch>
        </p:blipFill>
        <p:spPr>
          <a:xfrm>
            <a:off x="6837541" y="584775"/>
            <a:ext cx="5034910" cy="5875019"/>
          </a:xfrm>
          <a:prstGeom prst="rect">
            <a:avLst/>
          </a:prstGeom>
          <a:ln w="38100">
            <a:solidFill>
              <a:srgbClr val="0000CC"/>
            </a:solidFill>
          </a:ln>
        </p:spPr>
      </p:pic>
    </p:spTree>
    <p:extLst>
      <p:ext uri="{BB962C8B-B14F-4D97-AF65-F5344CB8AC3E}">
        <p14:creationId xmlns:p14="http://schemas.microsoft.com/office/powerpoint/2010/main" val="333738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19134" y="0"/>
            <a:ext cx="6572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1. Реконструкция юга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84775"/>
            <a:ext cx="121919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Реконструкция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- </a:t>
            </a:r>
            <a:r>
              <a:rPr lang="ru-RU" sz="2800" dirty="0">
                <a:solidFill>
                  <a:srgbClr val="0000CC"/>
                </a:solidFill>
                <a:latin typeface="Arial Black" panose="020B0A04020102020204" pitchFamily="34" charset="0"/>
              </a:rPr>
              <a:t>период в истории США </a:t>
            </a:r>
            <a:r>
              <a:rPr lang="ru-RU" sz="2800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с</a:t>
            </a:r>
            <a:r>
              <a:rPr lang="ru-RU" sz="2800" dirty="0">
                <a:solidFill>
                  <a:srgbClr val="0000CC"/>
                </a:solidFill>
                <a:latin typeface="Arial Black" panose="020B0A04020102020204" pitchFamily="34" charset="0"/>
              </a:rPr>
              <a:t> 1865 по 1877 годы, в который происходила реинтеграция проигравших в </a:t>
            </a:r>
            <a:r>
              <a:rPr lang="ru-RU" sz="2800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гражданской войне </a:t>
            </a:r>
            <a:r>
              <a:rPr lang="ru-RU" sz="2800" dirty="0">
                <a:solidFill>
                  <a:srgbClr val="0000CC"/>
                </a:solidFill>
                <a:latin typeface="Arial Black" panose="020B0A04020102020204" pitchFamily="34" charset="0"/>
              </a:rPr>
              <a:t>южных штатов  в состав </a:t>
            </a:r>
            <a:r>
              <a:rPr lang="ru-RU" sz="2800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США.</a:t>
            </a:r>
            <a:endParaRPr lang="ru-RU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8155" y="2096102"/>
            <a:ext cx="1219199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Ликвидация старых органов управления южных штатов;</a:t>
            </a: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Введение прямого военного управления генералов севера (13 мятежных штатов разделили на 5 округов);</a:t>
            </a: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Для предотвращения протеста ввели войска (20 тыс.);</a:t>
            </a: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Конституции штатов Юга  подверглись изменениям;</a:t>
            </a: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Запрещено занимать любые должности лицам, принимавшим участие в войне на стороне южан;</a:t>
            </a: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Отменено рабовладение на Юге;</a:t>
            </a: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Негритянскому населению предоставлены равные политические права;</a:t>
            </a: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Достижение компромисса между партиями – демократы признают выборы президента-республиканца, взамен получают политическое преобладание на Юге.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5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19134" y="0"/>
            <a:ext cx="6572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2. Расовая проблема 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84775"/>
            <a:ext cx="12191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1. Негритянское население</a:t>
            </a:r>
            <a:endParaRPr lang="ru-RU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" y="1277949"/>
            <a:ext cx="12191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А) Право на имя и фамилию (90% фамилия Вашингтон – чернокожие, «Фримен» и т.д.); 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" y="2167665"/>
            <a:ext cx="121919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Б) Ограничения в избирательном праве:</a:t>
            </a:r>
          </a:p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- ценз грамотности (многие не белые неграмотны);</a:t>
            </a:r>
          </a:p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- избирательный налог ($ 1,5-1,75 – в то время высокая сумма)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" y="3429000"/>
            <a:ext cx="1219199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Arial Black" panose="020B0A04020102020204" pitchFamily="34" charset="0"/>
              </a:rPr>
              <a:t>В) </a:t>
            </a:r>
            <a:r>
              <a:rPr lang="ru-RU" sz="24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Сегрегация</a:t>
            </a:r>
            <a:r>
              <a:rPr lang="ru-RU" sz="2400" dirty="0" smtClean="0">
                <a:latin typeface="Arial Black" panose="020B0A04020102020204" pitchFamily="34" charset="0"/>
              </a:rPr>
              <a:t> - </a:t>
            </a:r>
            <a:r>
              <a:rPr lang="ru-RU" sz="2400" dirty="0">
                <a:latin typeface="Arial Black" panose="020B0A04020102020204" pitchFamily="34" charset="0"/>
              </a:rPr>
              <a:t>это принудительное разделение людей на расовые, этнические или другие группы в повседневной </a:t>
            </a:r>
            <a:r>
              <a:rPr lang="ru-RU" sz="2400" dirty="0" smtClean="0">
                <a:latin typeface="Arial Black" panose="020B0A04020102020204" pitchFamily="34" charset="0"/>
              </a:rPr>
              <a:t>жизни:</a:t>
            </a:r>
          </a:p>
          <a:p>
            <a:pPr marL="342900" indent="-342900" algn="just">
              <a:buFontTx/>
              <a:buChar char="-"/>
            </a:pPr>
            <a:r>
              <a:rPr lang="ru-RU" sz="2400" dirty="0" smtClean="0">
                <a:latin typeface="Arial Black" panose="020B0A04020102020204" pitchFamily="34" charset="0"/>
              </a:rPr>
              <a:t>транспорт;</a:t>
            </a:r>
          </a:p>
          <a:p>
            <a:pPr marL="342900" indent="-342900" algn="just">
              <a:buFontTx/>
              <a:buChar char="-"/>
            </a:pPr>
            <a:r>
              <a:rPr lang="ru-RU" sz="2400" dirty="0" smtClean="0">
                <a:latin typeface="Arial Black" panose="020B0A04020102020204" pitchFamily="34" charset="0"/>
              </a:rPr>
              <a:t>церковь;</a:t>
            </a:r>
          </a:p>
          <a:p>
            <a:pPr marL="342900" indent="-342900" algn="just">
              <a:buFontTx/>
              <a:buChar char="-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hlinkClick r:id="rId2" action="ppaction://hlinksldjump"/>
              </a:rPr>
              <a:t>школа;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400" dirty="0" smtClean="0">
                <a:latin typeface="Arial Black" panose="020B0A04020102020204" pitchFamily="34" charset="0"/>
              </a:rPr>
              <a:t>больница;</a:t>
            </a:r>
          </a:p>
          <a:p>
            <a:pPr marL="342900" indent="-342900" algn="just">
              <a:buFontTx/>
              <a:buChar char="-"/>
            </a:pPr>
            <a:r>
              <a:rPr lang="ru-RU" sz="2400" dirty="0">
                <a:latin typeface="Arial Black" panose="020B0A04020102020204" pitchFamily="34" charset="0"/>
              </a:rPr>
              <a:t>к</a:t>
            </a:r>
            <a:r>
              <a:rPr lang="ru-RU" sz="2400" dirty="0" smtClean="0">
                <a:latin typeface="Arial Black" panose="020B0A04020102020204" pitchFamily="34" charset="0"/>
              </a:rPr>
              <a:t>ладбище.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8082369" y="0"/>
            <a:ext cx="3841221" cy="2941816"/>
            <a:chOff x="8215105" y="-47413"/>
            <a:chExt cx="3841221" cy="2941816"/>
          </a:xfrm>
        </p:grpSpPr>
        <p:pic>
          <p:nvPicPr>
            <p:cNvPr id="11" name="Рисунок 10" descr="Вырезка экрана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38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15105" y="-47413"/>
              <a:ext cx="2983742" cy="2941816"/>
            </a:xfrm>
            <a:prstGeom prst="rect">
              <a:avLst/>
            </a:prstGeom>
          </p:spPr>
        </p:pic>
        <p:pic>
          <p:nvPicPr>
            <p:cNvPr id="9" name="Рисунок 8" descr="Вырезка экрана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37" b="99763" l="2746" r="9931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3"/>
            <a:stretch/>
          </p:blipFill>
          <p:spPr>
            <a:xfrm>
              <a:off x="10341367" y="533965"/>
              <a:ext cx="1714959" cy="1703163"/>
            </a:xfrm>
            <a:prstGeom prst="rect">
              <a:avLst/>
            </a:prstGeom>
          </p:spPr>
        </p:pic>
      </p:grpSp>
      <p:grpSp>
        <p:nvGrpSpPr>
          <p:cNvPr id="13" name="Группа 12"/>
          <p:cNvGrpSpPr/>
          <p:nvPr/>
        </p:nvGrpSpPr>
        <p:grpSpPr>
          <a:xfrm>
            <a:off x="760437" y="895938"/>
            <a:ext cx="10989112" cy="4091756"/>
            <a:chOff x="899652" y="1120877"/>
            <a:chExt cx="10989112" cy="4091756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6795330" y="1120877"/>
              <a:ext cx="5093434" cy="4064164"/>
              <a:chOff x="6795330" y="1120877"/>
              <a:chExt cx="5093434" cy="4064164"/>
            </a:xfrm>
          </p:grpSpPr>
          <p:pic>
            <p:nvPicPr>
              <p:cNvPr id="19" name="Picture 2" descr="https://pp.userapi.com/c836327/v836327344/2d904/vH8n9m1cTEo.jp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95330" y="1120877"/>
                <a:ext cx="5093434" cy="4064164"/>
              </a:xfrm>
              <a:prstGeom prst="rect">
                <a:avLst/>
              </a:prstGeom>
              <a:noFill/>
              <a:ln w="38100">
                <a:solidFill>
                  <a:srgbClr val="0000CC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20" name="Прямая соединительная линия 19"/>
              <p:cNvCxnSpPr/>
              <p:nvPr/>
            </p:nvCxnSpPr>
            <p:spPr>
              <a:xfrm>
                <a:off x="8598310" y="3108714"/>
                <a:ext cx="1991032" cy="44245"/>
              </a:xfrm>
              <a:prstGeom prst="line">
                <a:avLst/>
              </a:prstGeom>
              <a:ln w="76200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Группа 14"/>
            <p:cNvGrpSpPr/>
            <p:nvPr/>
          </p:nvGrpSpPr>
          <p:grpSpPr>
            <a:xfrm>
              <a:off x="899652" y="1120877"/>
              <a:ext cx="5692877" cy="4091756"/>
              <a:chOff x="899652" y="1120877"/>
              <a:chExt cx="5692877" cy="4091756"/>
            </a:xfrm>
          </p:grpSpPr>
          <p:pic>
            <p:nvPicPr>
              <p:cNvPr id="16" name="Picture 4" descr="http://encyclopediaofalabama.org/images/m-3094.jpg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9652" y="1120877"/>
                <a:ext cx="5692877" cy="4091756"/>
              </a:xfrm>
              <a:prstGeom prst="rect">
                <a:avLst/>
              </a:prstGeom>
              <a:noFill/>
              <a:ln w="38100">
                <a:solidFill>
                  <a:srgbClr val="0000CC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" name="Прямоугольник 16"/>
              <p:cNvSpPr/>
              <p:nvPr/>
            </p:nvSpPr>
            <p:spPr>
              <a:xfrm>
                <a:off x="5018049" y="1976284"/>
                <a:ext cx="1309009" cy="789218"/>
              </a:xfrm>
              <a:prstGeom prst="rect">
                <a:avLst/>
              </a:prstGeom>
              <a:noFill/>
              <a:ln w="1047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1173636" y="1976284"/>
                <a:ext cx="1309009" cy="789218"/>
              </a:xfrm>
              <a:prstGeom prst="rect">
                <a:avLst/>
              </a:prstGeom>
              <a:noFill/>
              <a:ln w="1047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1" name="Группа 20"/>
          <p:cNvGrpSpPr/>
          <p:nvPr/>
        </p:nvGrpSpPr>
        <p:grpSpPr>
          <a:xfrm>
            <a:off x="3728125" y="636810"/>
            <a:ext cx="6971249" cy="5523375"/>
            <a:chOff x="3695186" y="-582665"/>
            <a:chExt cx="6971249" cy="5523375"/>
          </a:xfrm>
        </p:grpSpPr>
        <p:pic>
          <p:nvPicPr>
            <p:cNvPr id="22" name="Picture 2" descr="https://upload.wikimedia.org/wikipedia/commons/thumb/0/01/Newberry_County%2C_South_Carolina._View_of_%28African-American%29_church_in_thinly_populated_areas_of_New_._._._-_NARA_-_522785.jpg/260px-Newberry_County%2C_South_Carolina._View_of_%28African-American%29_church_in_thinly_populated_areas_of_New_._._._-_NARA_-_522785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5186" y="-582665"/>
              <a:ext cx="6971249" cy="5523375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3695186" y="-582665"/>
              <a:ext cx="69712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Афро-американская церковь в Южной Каролине </a:t>
              </a:r>
              <a:endParaRPr lang="ru-RU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266039" y="277658"/>
              <a:ext cx="340039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b="1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 2001 год в США 87% христианских храмов  имеют или только белых или только афроамериканских прихожан.</a:t>
              </a:r>
              <a:endParaRPr lang="ru-RU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3074" name="Picture 2" descr="https://img.buzzfeed.com/buzzfeed-static/static/2017-02/7/11/asset/buzzfeed-prod-fastlane-03/sub-buzz-2874-1486484622-1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4950" y="509209"/>
            <a:ext cx="8021424" cy="5628366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>
            <a:hlinkClick r:id="rId11" action="ppaction://hlinksldjump"/>
          </p:cNvPr>
          <p:cNvSpPr txBox="1"/>
          <p:nvPr/>
        </p:nvSpPr>
        <p:spPr>
          <a:xfrm>
            <a:off x="91843" y="6205744"/>
            <a:ext cx="12191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Г) Активно действовала тайная организация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Ку-клукс-клан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921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cont.ws/uploads/pic/2020/7/755060088379535%20%281%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04" y="197981"/>
            <a:ext cx="4388654" cy="2940398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diletant.media/upload/medialibrary/9dc/9dc9d76731bce20a5e33b6cd481432f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169" y="263029"/>
            <a:ext cx="4387131" cy="2875350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i.ytimg.com/vi/Sqsb9FqdpVk/maxresdefault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84" t="626" r="12540" b="2219"/>
          <a:stretch/>
        </p:blipFill>
        <p:spPr bwMode="auto">
          <a:xfrm>
            <a:off x="183346" y="3607172"/>
            <a:ext cx="4388654" cy="2997398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aftershock.news/sites/default/files/u29026/%D0%94%D0%BE%D1%80%D0%BE%D1%82%D0%B8%20%D0%9A%D0%B0%D1%83%D0%BD%D1%82%D1%81%20-%20%D0%BF%D0%B5%D1%80%D0%B2%D0%B0%D1%8F%20%D1%87%D0%B5%D1%80%D0%BD%D0%BE%D0%BA%D0%BE%D0%B6%D0%B0%D1%8F%20%D1%88%D0%BA%D0%BE%D0%BB%D1%8C%D0%BD%D0%B8%D1%86%D0%B0%20%D0%B2%20%D0%AE%D0%B6%D0%BD%D0%BE%D0%B9%20%D0%9A%D0%B0%D1%80%D0%BE%D0%BB%D0%B8%D0%BD%D0%B5%20%D0%B8%D0%B4%D1%91%D1%82%20%D0%B2%20%D1%88%D0%BA%D0%BE%D0%BB%D1%83.%2C%204%20%D1%81%D0%B5%D0%BD%D1%82%D1%8F%D0%B1%D1%80%D1%8F%201957%20%D0%B3%D0%BE%D0%B4%D0%B0.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169" y="3404454"/>
            <a:ext cx="4387131" cy="3111207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45742" y="698684"/>
            <a:ext cx="2964427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1957 г.</a:t>
            </a:r>
          </a:p>
          <a:p>
            <a:pPr algn="ctr"/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Литл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-Рок</a:t>
            </a:r>
          </a:p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Арканзас</a:t>
            </a:r>
          </a:p>
          <a:p>
            <a:pPr algn="ctr"/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9 чернокожих детей 1 сентября пытаются пройти в школу, но их со штыками встречают солдаты Национальной гвардии штата, а толпа белых запугивает и оскорбляет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Управляющая кнопка: возврат 5">
            <a:hlinkClick r:id="rId6" action="ppaction://hlinksldjump" highlightClick="1"/>
          </p:cNvPr>
          <p:cNvSpPr/>
          <p:nvPr/>
        </p:nvSpPr>
        <p:spPr>
          <a:xfrm>
            <a:off x="6961240" y="6265309"/>
            <a:ext cx="501445" cy="500703"/>
          </a:xfrm>
          <a:prstGeom prst="actionButtonReturn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8229601" y="3392487"/>
            <a:ext cx="1430594" cy="137124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687681" y="4448780"/>
            <a:ext cx="634181" cy="56043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331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11550446" y="6171939"/>
            <a:ext cx="501445" cy="500703"/>
          </a:xfrm>
          <a:prstGeom prst="actionButtonReturn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KKK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74" y="30471"/>
            <a:ext cx="1551058" cy="1551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297069" y="131011"/>
            <a:ext cx="41242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Ку-клукс-клан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394527" y="942893"/>
            <a:ext cx="58498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ККК - круг, колесо, клан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5975" y="1541451"/>
            <a:ext cx="92767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1865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г. создали ветераны гражданской войны проигравших штатов Юга.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9080091" y="221225"/>
            <a:ext cx="3111909" cy="4374134"/>
            <a:chOff x="3635478" y="2509341"/>
            <a:chExt cx="3111909" cy="4374134"/>
          </a:xfrm>
        </p:grpSpPr>
        <p:pic>
          <p:nvPicPr>
            <p:cNvPr id="5124" name="Picture 4" descr="https://upload.wikimedia.org/wikipedia/commons/thumb/0/07/NathanBedfordForrest.jpg/150px-NathanBedfordForrest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6310" y="2509341"/>
              <a:ext cx="2330246" cy="3759464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3635478" y="6237144"/>
              <a:ext cx="31119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генерал армии Юга </a:t>
              </a:r>
              <a:r>
                <a:rPr lang="ru-RU" b="1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Натаниэль Бэдфорд Форрест</a:t>
              </a: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235975" y="2677010"/>
            <a:ext cx="510294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Численность:</a:t>
            </a:r>
          </a:p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1865-1877 гг. –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600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тыс.</a:t>
            </a:r>
          </a:p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1915-1944 гг. – до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6 млн.</a:t>
            </a:r>
          </a:p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 1945 г. –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8 тыс.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126" name="Picture 6" descr="https://img-fotki.yandex.ru/get/249782/248139019.7b/0_15dcc2_da36b3f4_XXX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355" y="1595412"/>
            <a:ext cx="7474188" cy="4969103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cdn.fishki.net/upload/post/201501/31/1409320/8799021i6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047" y="1541451"/>
            <a:ext cx="7643598" cy="5078216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35975" y="4852630"/>
            <a:ext cx="118159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Группы численностью, в зависимости от операции, от 10 до 500 человек, действовали чрезвычайно оперативно и не оставляли свидетелей. Убийства стали жестокими, жертв </a:t>
            </a:r>
            <a:r>
              <a:rPr lang="ru-RU" sz="2400" b="1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сжигали, вешали</a:t>
            </a:r>
            <a:r>
              <a:rPr lang="ru-RU" sz="2400" b="1" dirty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топили, калечили</a:t>
            </a:r>
            <a:r>
              <a:rPr lang="ru-RU" sz="2400" b="1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 К 1880 г. численность жертв – 130 тыс. человек.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130" name="Picture 10" descr="https://media1.fdncms.com/charlotte/imager/supporters-of-repeal-of-racial-justice-act-celebrate/u/slideshow/2543207/1322681806-kkk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202" y="1411960"/>
            <a:ext cx="6387568" cy="5159957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6172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19134" y="0"/>
            <a:ext cx="6572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2. Расовая проблема 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152" y="697241"/>
            <a:ext cx="12191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2. Индейское  население</a:t>
            </a:r>
            <a:endParaRPr lang="ru-RU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63282" y="589984"/>
            <a:ext cx="11945051" cy="6268016"/>
            <a:chOff x="263282" y="589984"/>
            <a:chExt cx="11945051" cy="6268016"/>
          </a:xfrm>
        </p:grpSpPr>
        <p:pic>
          <p:nvPicPr>
            <p:cNvPr id="6146" name="Picture 2" descr="https://i12.fotocdn.net/s111/7ec4a261065f5275/gallery_xl/2480220755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282" y="2169925"/>
              <a:ext cx="5625256" cy="3635322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48" name="Picture 4" descr="https://3.bp.blogspot.com/-m8qUvJ0uDrA/WIUVcFQrTTI/AAAAAAAACQE/AG5D8R-oiekOeIDNtr-lRMeP2vKPIZxaQCLcB/s1600/pine-ridge-indian-reservation-water-tower-roof-architecture-residential-building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8152" y="589984"/>
              <a:ext cx="6040181" cy="3397602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50" name="Picture 6" descr="https://kipmu.ru/wp-content/uploads/krtrzrv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8152" y="4100052"/>
              <a:ext cx="6040181" cy="2757948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Группа 7"/>
          <p:cNvGrpSpPr/>
          <p:nvPr/>
        </p:nvGrpSpPr>
        <p:grpSpPr>
          <a:xfrm>
            <a:off x="887917" y="1327718"/>
            <a:ext cx="9462433" cy="5371044"/>
            <a:chOff x="887917" y="1383809"/>
            <a:chExt cx="9462433" cy="5371044"/>
          </a:xfrm>
        </p:grpSpPr>
        <p:pic>
          <p:nvPicPr>
            <p:cNvPr id="6152" name="Picture 8" descr="https://img.wallpapersafari.com/desktop/1366/768/75/34/Vq0WhD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7917" y="1434832"/>
              <a:ext cx="9462433" cy="5320021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1005840" y="1383809"/>
              <a:ext cx="52730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«Дорога слез»</a:t>
              </a:r>
              <a:endPara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endParaRPr>
            </a:p>
          </p:txBody>
        </p:sp>
      </p:grpSp>
      <p:pic>
        <p:nvPicPr>
          <p:cNvPr id="6154" name="Picture 10" descr="https://proza.ru/pics/2020/09/24/35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541" y="1250698"/>
            <a:ext cx="6564917" cy="5448064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8801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19134" y="0"/>
            <a:ext cx="6572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2. Расовая проблема 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152" y="697241"/>
            <a:ext cx="12191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3. Иммигранты из Восточной Европы и Азии</a:t>
            </a:r>
            <a:endParaRPr lang="ru-RU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7170" name="Picture 2" descr="https://img-fotki.yandex.ru/get/6747/7537832.48/0_e14f5_18a8927d_ori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9" t="4100" r="1520" b="4748"/>
          <a:stretch/>
        </p:blipFill>
        <p:spPr bwMode="auto">
          <a:xfrm>
            <a:off x="228600" y="1470086"/>
            <a:ext cx="8392006" cy="5189793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732520" y="2765486"/>
            <a:ext cx="33070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1869 г. – 1%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1890 г. – 50%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рост национализма и расизма среди выходцев из Западной Европы к вновь прибывшим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8" name="Picture 2" descr="https://img-fotki.yandex.ru/get/6812/7537832.48/0_e14f8_6422301e_ori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8" t="6299" r="37380" b="4384"/>
          <a:stretch/>
        </p:blipFill>
        <p:spPr bwMode="auto">
          <a:xfrm>
            <a:off x="3318387" y="1470086"/>
            <a:ext cx="5302219" cy="5175441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264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Вырезка экрана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0" b="2215"/>
          <a:stretch/>
        </p:blipFill>
        <p:spPr>
          <a:xfrm flipH="1">
            <a:off x="6372702" y="110891"/>
            <a:ext cx="1207154" cy="94318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29416" y="909239"/>
            <a:ext cx="45897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Демократическая партия</a:t>
            </a:r>
            <a:endParaRPr lang="ru-RU" sz="2400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8194" name="Picture 2" descr="Изображение логотип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500" y="30206"/>
            <a:ext cx="994800" cy="99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w7.pngwing.com/pngs/588/272/png-transparent-united-states-democratic-party-of-illinois-political-party-constitution-party-united-states-horse-logo-united-state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41395" y="44567"/>
            <a:ext cx="1025051" cy="1013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-25521" y="1470785"/>
            <a:ext cx="2834430" cy="1537191"/>
            <a:chOff x="2467503" y="3002241"/>
            <a:chExt cx="2834430" cy="1537191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2467503" y="4170100"/>
              <a:ext cx="28344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Франклин </a:t>
              </a:r>
              <a:r>
                <a:rPr lang="ru-RU" b="1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Рузвельт</a:t>
              </a:r>
              <a:endParaRPr lang="ru-RU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endParaRPr>
            </a:p>
          </p:txBody>
        </p:sp>
        <p:pic>
          <p:nvPicPr>
            <p:cNvPr id="8198" name="Picture 6" descr="FDR in 1933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4275" y="3002241"/>
              <a:ext cx="952500" cy="1123950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252564" y="3310980"/>
            <a:ext cx="2109873" cy="1621971"/>
            <a:chOff x="-25521" y="2945091"/>
            <a:chExt cx="2109873" cy="1621971"/>
          </a:xfrm>
        </p:grpSpPr>
        <p:pic>
          <p:nvPicPr>
            <p:cNvPr id="8200" name="Picture 8" descr="John F. Kennedy, White House color photo portrait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3165" y="2945091"/>
              <a:ext cx="952500" cy="1238250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-25521" y="4197730"/>
              <a:ext cx="21098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ru-RU" b="1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Джон Кеннеди</a:t>
              </a: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29508" y="5132357"/>
            <a:ext cx="2032929" cy="1725569"/>
            <a:chOff x="329508" y="5132357"/>
            <a:chExt cx="2032929" cy="1725569"/>
          </a:xfrm>
        </p:grpSpPr>
        <p:pic>
          <p:nvPicPr>
            <p:cNvPr id="8202" name="Picture 10" descr="Bill Clinton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250" y="5132357"/>
              <a:ext cx="952500" cy="1238250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Прямоугольник 9"/>
            <p:cNvSpPr/>
            <p:nvPr/>
          </p:nvSpPr>
          <p:spPr>
            <a:xfrm>
              <a:off x="329508" y="6488594"/>
              <a:ext cx="20329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Билл Клинтон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3508989" y="2263486"/>
            <a:ext cx="1899880" cy="1664733"/>
            <a:chOff x="3508989" y="2263486"/>
            <a:chExt cx="1899880" cy="1664733"/>
          </a:xfrm>
        </p:grpSpPr>
        <p:pic>
          <p:nvPicPr>
            <p:cNvPr id="8204" name="Picture 12" descr="Official portrait of Barack Obama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3076" y="2263486"/>
              <a:ext cx="952500" cy="1295401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Прямоугольник 11"/>
            <p:cNvSpPr/>
            <p:nvPr/>
          </p:nvSpPr>
          <p:spPr>
            <a:xfrm>
              <a:off x="3508989" y="3558887"/>
              <a:ext cx="189988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Барак Обама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3439343" y="4304859"/>
            <a:ext cx="1860521" cy="1811343"/>
            <a:chOff x="3508989" y="4460630"/>
            <a:chExt cx="1790875" cy="1655572"/>
          </a:xfrm>
        </p:grpSpPr>
        <p:pic>
          <p:nvPicPr>
            <p:cNvPr id="8206" name="Picture 14" descr="Joe Biden official portrait 2013 cropped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8168" y="4460630"/>
              <a:ext cx="952500" cy="1190625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Прямоугольник 13"/>
            <p:cNvSpPr/>
            <p:nvPr/>
          </p:nvSpPr>
          <p:spPr>
            <a:xfrm>
              <a:off x="3508989" y="5746870"/>
              <a:ext cx="17908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Джо Байден</a:t>
              </a: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6513530" y="941142"/>
            <a:ext cx="45608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Республиканская партия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5978013" y="0"/>
            <a:ext cx="0" cy="6841269"/>
          </a:xfrm>
          <a:prstGeom prst="line">
            <a:avLst/>
          </a:prstGeom>
          <a:ln w="762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6218904" y="0"/>
            <a:ext cx="0" cy="6841269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08" name="Picture 16" descr="Изображение логотипа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3590" y="167424"/>
            <a:ext cx="1672221" cy="759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Группа 21"/>
          <p:cNvGrpSpPr/>
          <p:nvPr/>
        </p:nvGrpSpPr>
        <p:grpSpPr>
          <a:xfrm>
            <a:off x="9688979" y="1485195"/>
            <a:ext cx="2529860" cy="1556581"/>
            <a:chOff x="6290336" y="1539271"/>
            <a:chExt cx="2529860" cy="1556581"/>
          </a:xfrm>
        </p:grpSpPr>
        <p:pic>
          <p:nvPicPr>
            <p:cNvPr id="8212" name="Picture 20" descr="Авраам Линкольн в 1863 году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2142" y="1539271"/>
              <a:ext cx="889832" cy="1146895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Прямоугольник 20"/>
            <p:cNvSpPr/>
            <p:nvPr/>
          </p:nvSpPr>
          <p:spPr>
            <a:xfrm>
              <a:off x="6290336" y="2726520"/>
              <a:ext cx="25298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Авраам Линкольн</a:t>
              </a:r>
              <a:endPara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9603131" y="3095520"/>
            <a:ext cx="2611612" cy="1631477"/>
            <a:chOff x="6273385" y="3355414"/>
            <a:chExt cx="2611612" cy="1631477"/>
          </a:xfrm>
        </p:grpSpPr>
        <p:pic>
          <p:nvPicPr>
            <p:cNvPr id="8214" name="Picture 22" descr="Dwight D. Eisenhower, official photo portrait, May 29, 1959.jp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1069" y="3355414"/>
              <a:ext cx="948394" cy="1187249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Прямоугольник 22"/>
            <p:cNvSpPr/>
            <p:nvPr/>
          </p:nvSpPr>
          <p:spPr>
            <a:xfrm>
              <a:off x="6273385" y="4617559"/>
              <a:ext cx="261161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Дуайт </a:t>
              </a:r>
              <a:r>
                <a:rPr lang="ru-RU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Эйзенхауэр</a:t>
              </a:r>
              <a:endPara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9984191" y="4932951"/>
            <a:ext cx="2180405" cy="1646389"/>
            <a:chOff x="6639791" y="5132357"/>
            <a:chExt cx="2180405" cy="1646389"/>
          </a:xfrm>
        </p:grpSpPr>
        <p:pic>
          <p:nvPicPr>
            <p:cNvPr id="8216" name="Picture 24" descr="Richard Nixon presidential portrait.jp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5280" y="5132357"/>
              <a:ext cx="996736" cy="1206051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Прямоугольник 24"/>
            <p:cNvSpPr/>
            <p:nvPr/>
          </p:nvSpPr>
          <p:spPr>
            <a:xfrm>
              <a:off x="6639791" y="6409414"/>
              <a:ext cx="218040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Ричард </a:t>
              </a:r>
              <a:r>
                <a:rPr lang="ru-RU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Никсон</a:t>
              </a:r>
              <a:endPara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6547158" y="2190089"/>
            <a:ext cx="2281394" cy="1854071"/>
            <a:chOff x="6547158" y="2190089"/>
            <a:chExt cx="2281394" cy="1854071"/>
          </a:xfrm>
        </p:grpSpPr>
        <p:pic>
          <p:nvPicPr>
            <p:cNvPr id="8218" name="Picture 26" descr="Ronald Reagan 1985 presidential portrait (cropped).jp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3417" y="2190089"/>
              <a:ext cx="1134310" cy="1442194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Прямоугольник 27"/>
            <p:cNvSpPr/>
            <p:nvPr/>
          </p:nvSpPr>
          <p:spPr>
            <a:xfrm>
              <a:off x="6547158" y="3674828"/>
              <a:ext cx="22813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Рональд Рейган</a:t>
              </a:r>
              <a:endPara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6581622" y="4304859"/>
            <a:ext cx="2212465" cy="1867398"/>
            <a:chOff x="6581622" y="4304859"/>
            <a:chExt cx="2212465" cy="1867398"/>
          </a:xfrm>
        </p:grpSpPr>
        <p:pic>
          <p:nvPicPr>
            <p:cNvPr id="8220" name="Picture 28" descr="Официальный портрет, 2017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3417" y="4304859"/>
              <a:ext cx="1121477" cy="142203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Прямоугольник 30"/>
            <p:cNvSpPr/>
            <p:nvPr/>
          </p:nvSpPr>
          <p:spPr>
            <a:xfrm>
              <a:off x="6581622" y="5802925"/>
              <a:ext cx="221246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Дональд Трамп</a:t>
              </a:r>
              <a:endPara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099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453794" y="-33447"/>
            <a:ext cx="6572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 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х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й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с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е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 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5958348" y="551328"/>
            <a:ext cx="19665" cy="6289941"/>
          </a:xfrm>
          <a:prstGeom prst="line">
            <a:avLst/>
          </a:prstGeom>
          <a:ln w="762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6218904" y="551328"/>
            <a:ext cx="4915" cy="628994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147405" y="660903"/>
            <a:ext cx="45897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Демократическая партия</a:t>
            </a:r>
            <a:endParaRPr lang="ru-RU" sz="2400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1" name="Picture 4" descr="https://w7.pngwing.com/pngs/588/272/png-transparent-united-states-democratic-party-of-illinois-political-party-constitution-party-united-states-horse-logo-united-state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56744" y="1218605"/>
            <a:ext cx="1025051" cy="1013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6459795" y="660902"/>
            <a:ext cx="45608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Республиканская партия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3" name="Рисунок 12" descr="Вырезка экрана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0" b="2215"/>
          <a:stretch/>
        </p:blipFill>
        <p:spPr>
          <a:xfrm flipH="1">
            <a:off x="6569118" y="1218605"/>
            <a:ext cx="1297667" cy="1013909"/>
          </a:xfrm>
          <a:prstGeom prst="rect">
            <a:avLst/>
          </a:prstGeom>
        </p:spPr>
      </p:pic>
      <p:grpSp>
        <p:nvGrpSpPr>
          <p:cNvPr id="14" name="Группа 13"/>
          <p:cNvGrpSpPr/>
          <p:nvPr/>
        </p:nvGrpSpPr>
        <p:grpSpPr>
          <a:xfrm>
            <a:off x="3832056" y="2328551"/>
            <a:ext cx="5073511" cy="2947988"/>
            <a:chOff x="6569118" y="2614790"/>
            <a:chExt cx="5073511" cy="2947988"/>
          </a:xfrm>
        </p:grpSpPr>
        <p:pic>
          <p:nvPicPr>
            <p:cNvPr id="9218" name="Picture 2" descr="https://upload.wikimedia.org/wikipedia/commons/thumb/4/46/Fourth_Party_System.svg/1024px-Fourth_Party_System.svg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9118" y="2614790"/>
              <a:ext cx="5073511" cy="2947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Прямоугольник 14"/>
            <p:cNvSpPr/>
            <p:nvPr/>
          </p:nvSpPr>
          <p:spPr>
            <a:xfrm>
              <a:off x="9105873" y="2833937"/>
              <a:ext cx="211884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1880-1928</a:t>
              </a:r>
              <a:endPara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1564925" y="5372576"/>
            <a:ext cx="28151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сельские слои</a:t>
            </a:r>
            <a:endParaRPr lang="ru-RU" sz="2400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003502" y="5345537"/>
            <a:ext cx="47564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банки и промышленность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97933" y="2873256"/>
            <a:ext cx="15568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рабство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029345" y="2963498"/>
            <a:ext cx="163859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ПРОТИВ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рабства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67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</TotalTime>
  <Words>818</Words>
  <Application>Microsoft Office PowerPoint</Application>
  <PresentationFormat>Широкоэкранный</PresentationFormat>
  <Paragraphs>143</Paragraphs>
  <Slides>18</Slides>
  <Notes>6</Notes>
  <HiddenSlides>6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Arial Black</vt:lpstr>
      <vt:lpstr>Calibri</vt:lpstr>
      <vt:lpstr>Calibri Light</vt:lpstr>
      <vt:lpstr>Linux Libertine</vt:lpstr>
      <vt:lpstr>ProximaNova</vt:lpstr>
      <vt:lpstr>Тема Office</vt:lpstr>
      <vt:lpstr>США  во второй половине  XIX века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США  во второй половине  XIX века</dc:title>
  <dc:creator>Константин</dc:creator>
  <cp:lastModifiedBy>Константин</cp:lastModifiedBy>
  <cp:revision>93</cp:revision>
  <dcterms:created xsi:type="dcterms:W3CDTF">2021-12-10T14:34:33Z</dcterms:created>
  <dcterms:modified xsi:type="dcterms:W3CDTF">2021-12-12T20:59:30Z</dcterms:modified>
</cp:coreProperties>
</file>