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86" r:id="rId4"/>
    <p:sldId id="293" r:id="rId5"/>
    <p:sldId id="294" r:id="rId6"/>
    <p:sldId id="295" r:id="rId7"/>
    <p:sldId id="296" r:id="rId8"/>
    <p:sldId id="297" r:id="rId9"/>
    <p:sldId id="298" r:id="rId10"/>
    <p:sldId id="299" r:id="rId11"/>
    <p:sldId id="300" r:id="rId12"/>
    <p:sldId id="305" r:id="rId13"/>
    <p:sldId id="303" r:id="rId14"/>
    <p:sldId id="304" r:id="rId15"/>
    <p:sldId id="306" r:id="rId16"/>
    <p:sldId id="288" r:id="rId17"/>
    <p:sldId id="287" r:id="rId18"/>
    <p:sldId id="289" r:id="rId19"/>
    <p:sldId id="282" r:id="rId20"/>
    <p:sldId id="309" r:id="rId21"/>
    <p:sldId id="310" r:id="rId22"/>
    <p:sldId id="311" r:id="rId23"/>
    <p:sldId id="28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403" y="8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4"/>
  <c:chart>
    <c:view3D>
      <c:rAngAx val="1"/>
    </c:view3D>
    <c:plotArea>
      <c:layout/>
      <c:bar3DChart>
        <c:barDir val="col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никакого</c:v>
                </c:pt>
                <c:pt idx="1">
                  <c:v>положит</c:v>
                </c:pt>
                <c:pt idx="2">
                  <c:v>затр отв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14.9</c:v>
                </c:pt>
                <c:pt idx="1">
                  <c:v>64.3</c:v>
                </c:pt>
                <c:pt idx="2">
                  <c:v>20.8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никакого</c:v>
                </c:pt>
                <c:pt idx="1">
                  <c:v>положит</c:v>
                </c:pt>
                <c:pt idx="2">
                  <c:v>затр отв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никакого</c:v>
                </c:pt>
                <c:pt idx="1">
                  <c:v>положит</c:v>
                </c:pt>
                <c:pt idx="2">
                  <c:v>затр отв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/>
        <c:shape val="pyramid"/>
        <c:axId val="95789056"/>
        <c:axId val="95790592"/>
        <c:axId val="0"/>
      </c:bar3DChart>
      <c:catAx>
        <c:axId val="95789056"/>
        <c:scaling>
          <c:orientation val="minMax"/>
        </c:scaling>
        <c:axPos val="b"/>
        <c:tickLblPos val="nextTo"/>
        <c:crossAx val="95790592"/>
        <c:crosses val="autoZero"/>
        <c:auto val="1"/>
        <c:lblAlgn val="ctr"/>
        <c:lblOffset val="100"/>
      </c:catAx>
      <c:valAx>
        <c:axId val="95790592"/>
        <c:scaling>
          <c:orientation val="minMax"/>
        </c:scaling>
        <c:axPos val="l"/>
        <c:majorGridlines/>
        <c:numFmt formatCode="0%" sourceLinked="1"/>
        <c:tickLblPos val="nextTo"/>
        <c:crossAx val="95789056"/>
        <c:crosses val="autoZero"/>
        <c:crossBetween val="between"/>
      </c:valAx>
    </c:plotArea>
    <c:legend>
      <c:legendPos val="r"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1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до прослуш</c:v>
                </c:pt>
                <c:pt idx="1">
                  <c:v>после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</c:v>
                </c:pt>
                <c:pt idx="1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до прослуш</c:v>
                </c:pt>
                <c:pt idx="1">
                  <c:v>после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10</c:v>
                </c:pt>
                <c:pt idx="1">
                  <c:v>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3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до прослуш</c:v>
                </c:pt>
                <c:pt idx="1">
                  <c:v>после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7</c:v>
                </c:pt>
                <c:pt idx="1">
                  <c:v>10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4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до прослуш</c:v>
                </c:pt>
                <c:pt idx="1">
                  <c:v>после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0</c:v>
                </c:pt>
                <c:pt idx="1">
                  <c:v>9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5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до прослуш</c:v>
                </c:pt>
                <c:pt idx="1">
                  <c:v>после</c:v>
                </c:pt>
              </c:strCache>
            </c:strRef>
          </c:cat>
          <c:val>
            <c:numRef>
              <c:f>Лист1!$F$2:$F$5</c:f>
              <c:numCache>
                <c:formatCode>General</c:formatCode>
                <c:ptCount val="4"/>
                <c:pt idx="0">
                  <c:v>1</c:v>
                </c:pt>
                <c:pt idx="1">
                  <c:v>5</c:v>
                </c:pt>
              </c:numCache>
            </c:numRef>
          </c:val>
        </c:ser>
        <c:dLbls/>
        <c:shape val="cylinder"/>
        <c:axId val="105680896"/>
        <c:axId val="105682432"/>
        <c:axId val="0"/>
      </c:bar3DChart>
      <c:catAx>
        <c:axId val="105680896"/>
        <c:scaling>
          <c:orientation val="minMax"/>
        </c:scaling>
        <c:axPos val="b"/>
        <c:tickLblPos val="nextTo"/>
        <c:crossAx val="105682432"/>
        <c:crosses val="autoZero"/>
        <c:auto val="1"/>
        <c:lblAlgn val="ctr"/>
        <c:lblOffset val="100"/>
      </c:catAx>
      <c:valAx>
        <c:axId val="105682432"/>
        <c:scaling>
          <c:orientation val="minMax"/>
        </c:scaling>
        <c:axPos val="l"/>
        <c:majorGridlines/>
        <c:numFmt formatCode="General" sourceLinked="1"/>
        <c:tickLblPos val="nextTo"/>
        <c:crossAx val="105680896"/>
        <c:crosses val="autoZero"/>
        <c:crossBetween val="between"/>
      </c:valAx>
    </c:plotArea>
    <c:legend>
      <c:legendPos val="r"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6F3C6-FAFE-43F5-AC67-900CE0502C7A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110E9-4470-4E23-B4FB-49D44A51CE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194764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6F3C6-FAFE-43F5-AC67-900CE0502C7A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110E9-4470-4E23-B4FB-49D44A51CE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853069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6F3C6-FAFE-43F5-AC67-900CE0502C7A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110E9-4470-4E23-B4FB-49D44A51CE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77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6F3C6-FAFE-43F5-AC67-900CE0502C7A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110E9-4470-4E23-B4FB-49D44A51CE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636615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6F3C6-FAFE-43F5-AC67-900CE0502C7A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110E9-4470-4E23-B4FB-49D44A51CE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528221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6F3C6-FAFE-43F5-AC67-900CE0502C7A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110E9-4470-4E23-B4FB-49D44A51CE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20014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6F3C6-FAFE-43F5-AC67-900CE0502C7A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110E9-4470-4E23-B4FB-49D44A51CE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50136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6F3C6-FAFE-43F5-AC67-900CE0502C7A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110E9-4470-4E23-B4FB-49D44A51CE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38445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6F3C6-FAFE-43F5-AC67-900CE0502C7A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110E9-4470-4E23-B4FB-49D44A51CE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20559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6F3C6-FAFE-43F5-AC67-900CE0502C7A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110E9-4470-4E23-B4FB-49D44A51CE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15808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6F3C6-FAFE-43F5-AC67-900CE0502C7A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110E9-4470-4E23-B4FB-49D44A51CE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231969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C6F3C6-FAFE-43F5-AC67-900CE0502C7A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B110E9-4470-4E23-B4FB-49D44A51CE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65773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712E9"/>
                </a:solidFill>
              </a:rPr>
              <a:t>Работу выполнила ученица</a:t>
            </a:r>
            <a:r>
              <a:rPr lang="ru-RU" smtClean="0">
                <a:solidFill>
                  <a:srgbClr val="0712E9"/>
                </a:solidFill>
              </a:rPr>
              <a:t>: </a:t>
            </a:r>
          </a:p>
          <a:p>
            <a:pPr algn="ctr"/>
            <a:r>
              <a:rPr lang="ru-RU" smtClean="0">
                <a:solidFill>
                  <a:srgbClr val="0712E9"/>
                </a:solidFill>
              </a:rPr>
              <a:t>4 </a:t>
            </a:r>
            <a:r>
              <a:rPr lang="ru-RU" dirty="0" smtClean="0">
                <a:solidFill>
                  <a:srgbClr val="0712E9"/>
                </a:solidFill>
              </a:rPr>
              <a:t>класса</a:t>
            </a:r>
          </a:p>
          <a:p>
            <a:pPr algn="ctr"/>
            <a:r>
              <a:rPr lang="ru-RU" dirty="0" smtClean="0">
                <a:solidFill>
                  <a:srgbClr val="0712E9"/>
                </a:solidFill>
              </a:rPr>
              <a:t>Яковенко Арина</a:t>
            </a:r>
            <a:endParaRPr lang="ru-RU" dirty="0">
              <a:solidFill>
                <a:srgbClr val="0712E9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404665"/>
            <a:ext cx="7175351" cy="3384375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4000" dirty="0" smtClean="0">
                <a:solidFill>
                  <a:srgbClr val="0712E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 «</a:t>
            </a:r>
            <a:r>
              <a:rPr lang="ru-RU" sz="4000" dirty="0" err="1" smtClean="0">
                <a:solidFill>
                  <a:srgbClr val="0712E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Синезёрская</a:t>
            </a:r>
            <a:r>
              <a:rPr lang="ru-RU" sz="4000" dirty="0" smtClean="0">
                <a:solidFill>
                  <a:srgbClr val="0712E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СОШ»</a:t>
            </a:r>
            <a:br>
              <a:rPr lang="ru-RU" sz="4000" dirty="0" smtClean="0">
                <a:solidFill>
                  <a:srgbClr val="0712E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712E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Исследовательская  работа</a:t>
            </a:r>
            <a:r>
              <a:rPr lang="ru-RU" sz="4000" dirty="0" smtClean="0">
                <a:solidFill>
                  <a:srgbClr val="0712E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0712E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712E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«Фантазии из солёного теста»</a:t>
            </a:r>
            <a:endParaRPr lang="ru-RU" dirty="0">
              <a:solidFill>
                <a:srgbClr val="0712E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3782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www.stihi.ru/pics/2015/01/12/3164.jpg"/>
          <p:cNvPicPr>
            <a:picLocks noGrp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755576" y="548681"/>
            <a:ext cx="8064896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Еще на Руси, когда Новый год праздновали 1 сентября, а заодно играли и свадьбы, было принято дарить фигурки из соленого теста. Считалось, что любая поделка из соленого теста, находящаяся в доме - символ богатства и благополучия в семье.</a:t>
            </a:r>
          </a:p>
          <a:p>
            <a:endParaRPr lang="ru-RU" sz="2400" b="1" dirty="0" smtClean="0"/>
          </a:p>
          <a:p>
            <a:pPr algn="just"/>
            <a:endParaRPr lang="ru-RU" sz="2000" b="1" dirty="0" smtClean="0">
              <a:solidFill>
                <a:srgbClr val="FFC000"/>
              </a:solidFill>
            </a:endParaRPr>
          </a:p>
          <a:p>
            <a:pPr algn="just"/>
            <a:endParaRPr lang="ru-RU" sz="2000" b="1" dirty="0" smtClean="0">
              <a:solidFill>
                <a:srgbClr val="FFC000"/>
              </a:solidFill>
            </a:endParaRPr>
          </a:p>
          <a:p>
            <a:pPr algn="just"/>
            <a:endParaRPr lang="ru-RU" sz="2000" b="1" dirty="0" smtClean="0">
              <a:solidFill>
                <a:srgbClr val="FFC000"/>
              </a:solidFill>
            </a:endParaRPr>
          </a:p>
          <a:p>
            <a:pPr algn="just"/>
            <a:endParaRPr lang="ru-RU" sz="2000" b="1" dirty="0" smtClean="0">
              <a:solidFill>
                <a:srgbClr val="FFC000"/>
              </a:solidFill>
            </a:endParaRPr>
          </a:p>
          <a:p>
            <a:pPr algn="just"/>
            <a:endParaRPr lang="ru-RU" sz="2000" b="1" dirty="0" smtClean="0">
              <a:solidFill>
                <a:srgbClr val="FFC000"/>
              </a:solidFill>
            </a:endParaRPr>
          </a:p>
          <a:p>
            <a:pPr algn="just"/>
            <a:endParaRPr lang="ru-RU" sz="2000" b="1" dirty="0" smtClean="0">
              <a:solidFill>
                <a:srgbClr val="FFC000"/>
              </a:solidFill>
            </a:endParaRPr>
          </a:p>
          <a:p>
            <a:pPr algn="just"/>
            <a:endParaRPr lang="ru-RU" sz="2000" b="1" dirty="0">
              <a:solidFill>
                <a:srgbClr val="FFC000"/>
              </a:solidFill>
            </a:endParaRPr>
          </a:p>
        </p:txBody>
      </p:sp>
      <p:pic>
        <p:nvPicPr>
          <p:cNvPr id="8" name="Рисунок 7" descr="http://prostodelkino.com/uploads/posts/2012-12-11/image_14515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0" y="2492896"/>
            <a:ext cx="3429000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56203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www.stihi.ru/pics/2015/01/12/3164.jpg"/>
          <p:cNvPicPr>
            <a:picLocks noGrp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755576" y="548681"/>
            <a:ext cx="806489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000" b="1" dirty="0" smtClean="0">
              <a:solidFill>
                <a:srgbClr val="FFC000"/>
              </a:solidFill>
            </a:endParaRPr>
          </a:p>
          <a:p>
            <a:pPr algn="just"/>
            <a:endParaRPr lang="ru-RU" sz="2000" b="1" dirty="0" smtClean="0">
              <a:solidFill>
                <a:srgbClr val="FFC000"/>
              </a:solidFill>
            </a:endParaRPr>
          </a:p>
          <a:p>
            <a:pPr algn="just"/>
            <a:endParaRPr lang="ru-RU" sz="2000" b="1" dirty="0" smtClean="0">
              <a:solidFill>
                <a:srgbClr val="FFC000"/>
              </a:solidFill>
            </a:endParaRPr>
          </a:p>
          <a:p>
            <a:pPr algn="just"/>
            <a:endParaRPr lang="ru-RU" sz="2000" b="1" dirty="0" smtClean="0">
              <a:solidFill>
                <a:srgbClr val="FFC000"/>
              </a:solidFill>
            </a:endParaRPr>
          </a:p>
          <a:p>
            <a:pPr algn="just"/>
            <a:endParaRPr lang="ru-RU" sz="2000" b="1" dirty="0">
              <a:solidFill>
                <a:srgbClr val="FFC000"/>
              </a:solidFill>
            </a:endParaRPr>
          </a:p>
        </p:txBody>
      </p:sp>
      <p:pic>
        <p:nvPicPr>
          <p:cNvPr id="8" name="Рисунок 7" descr="http://www.stihi.ru/pics/2012/02/22/809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3" y="4653136"/>
            <a:ext cx="3816423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187624" y="889845"/>
            <a:ext cx="648072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</a:t>
            </a:r>
            <a:r>
              <a:rPr lang="ru-RU" b="1" dirty="0" smtClean="0"/>
              <a:t>Цвет – это инструмент, с помощью которого мы можем получить необходимые нам энергии. Влияние цвета на человека очень велико, хотя в повседневной жизни мы не обращаем на это внимания. Гете так писал о способности цвета создавать настроение: жёлтый - веселит и бодрит, зелёный –умиротворяет, синий- вызывает грусть. Цвет делает вещи «тяжелыми», «легкими», «холодными», «горячими». Он имеет огромную силу воздействия на человека, на работу его органов. Причем у разных людей реакция на тот или иной цвет может быть различной. Если эмоционально возбудимому человеку лучше окружает себя спокойными голубыми и зелеными тонами, то пассивному и расслабленному не помешает красный цвет.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599395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www.stihi.ru/pics/2015/01/12/3164.jpg"/>
          <p:cNvPicPr>
            <a:picLocks noGrp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755576" y="548681"/>
            <a:ext cx="806489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000" b="1" dirty="0" smtClean="0">
              <a:solidFill>
                <a:srgbClr val="FFC000"/>
              </a:solidFill>
            </a:endParaRPr>
          </a:p>
          <a:p>
            <a:pPr algn="just"/>
            <a:endParaRPr lang="ru-RU" sz="2000" b="1" dirty="0" smtClean="0">
              <a:solidFill>
                <a:srgbClr val="FFC000"/>
              </a:solidFill>
            </a:endParaRPr>
          </a:p>
          <a:p>
            <a:pPr algn="just"/>
            <a:endParaRPr lang="ru-RU" sz="2000" b="1" dirty="0" smtClean="0">
              <a:solidFill>
                <a:srgbClr val="FFC000"/>
              </a:solidFill>
            </a:endParaRPr>
          </a:p>
          <a:p>
            <a:pPr algn="just"/>
            <a:endParaRPr lang="ru-RU" sz="2000" b="1" dirty="0" smtClean="0">
              <a:solidFill>
                <a:srgbClr val="FFC000"/>
              </a:solidFill>
            </a:endParaRPr>
          </a:p>
          <a:p>
            <a:pPr algn="just"/>
            <a:endParaRPr lang="ru-RU" sz="2000" b="1" dirty="0">
              <a:solidFill>
                <a:srgbClr val="FFC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889845"/>
            <a:ext cx="64807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</a:t>
            </a:r>
            <a:r>
              <a:rPr lang="ru-RU" b="1" dirty="0" smtClean="0"/>
              <a:t>ГЛАВА 3. ПРАКТИЧЕСКОЕ ИССЛЕДОВАНИЕ ВЛИЯНИЯ ЦВЕТОВ ОКРАСКИ ПОДЕЛОК ИЗ СОЛЁНОГО ТЕСТА НА ЭМОЦИОНАЛЬНОЕ СОСТОЯНИЕ ЧЕЛОВЕКА</a:t>
            </a:r>
          </a:p>
          <a:p>
            <a:pPr algn="just"/>
            <a:endParaRPr lang="ru-RU" b="1" dirty="0" smtClean="0"/>
          </a:p>
          <a:p>
            <a:pPr algn="just"/>
            <a:endParaRPr lang="ru-RU" b="1" dirty="0" smtClean="0"/>
          </a:p>
          <a:p>
            <a:pPr algn="just"/>
            <a:endParaRPr lang="ru-RU" b="1" dirty="0" smtClean="0"/>
          </a:p>
          <a:p>
            <a:pPr algn="just"/>
            <a:endParaRPr lang="ru-RU" b="1" dirty="0" smtClean="0"/>
          </a:p>
          <a:p>
            <a:pPr algn="just"/>
            <a:endParaRPr lang="ru-RU" b="1" dirty="0"/>
          </a:p>
        </p:txBody>
      </p:sp>
      <p:pic>
        <p:nvPicPr>
          <p:cNvPr id="1026" name="Picture 2" descr="H:\КОНФЕРЕНЦИЯ\НПК Изделия из теста\SDC107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844824"/>
            <a:ext cx="7776864" cy="47525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599395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www.stihi.ru/pics/2015/01/12/3164.jpg"/>
          <p:cNvPicPr>
            <a:picLocks noGrp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755576" y="548681"/>
            <a:ext cx="8064896" cy="8217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Цель: </a:t>
            </a:r>
            <a:r>
              <a:rPr lang="ru-RU" sz="2000" dirty="0" smtClean="0"/>
              <a:t>выявить какое настроение у учащихся преобладает в зависимости от его цветового оформления изделия.</a:t>
            </a:r>
          </a:p>
          <a:p>
            <a:r>
              <a:rPr lang="ru-RU" sz="2000" dirty="0" smtClean="0"/>
              <a:t>Для более достоверных результатов было проведено анкетирование. Количество опрошенных: 18 человек. (см. Приложение)</a:t>
            </a:r>
          </a:p>
          <a:p>
            <a:r>
              <a:rPr lang="ru-RU" sz="2000" dirty="0" smtClean="0"/>
              <a:t>Вопросы: </a:t>
            </a:r>
            <a:br>
              <a:rPr lang="ru-RU" sz="2000" dirty="0" smtClean="0"/>
            </a:br>
            <a:r>
              <a:rPr lang="ru-RU" sz="2000" dirty="0" smtClean="0"/>
              <a:t>– Оказывает ли влияние цвет на Ваше поведение?</a:t>
            </a:r>
            <a:br>
              <a:rPr lang="ru-RU" sz="2000" dirty="0" smtClean="0"/>
            </a:br>
            <a:r>
              <a:rPr lang="ru-RU" sz="2000" dirty="0" smtClean="0"/>
              <a:t>– Оказывает ли влияние цвет на Ваше настроение?  </a:t>
            </a:r>
          </a:p>
          <a:p>
            <a:r>
              <a:rPr lang="ru-RU" sz="2800" dirty="0" smtClean="0"/>
              <a:t>никакого – 14,9%</a:t>
            </a:r>
          </a:p>
          <a:p>
            <a:r>
              <a:rPr lang="ru-RU" sz="2800" dirty="0" smtClean="0"/>
              <a:t>Положительное- 64,3%</a:t>
            </a:r>
          </a:p>
          <a:p>
            <a:r>
              <a:rPr lang="ru-RU" sz="2800" dirty="0" smtClean="0"/>
              <a:t>затрудняюсь ответить-20,8%</a:t>
            </a:r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r>
              <a:rPr lang="ru-RU" sz="2000" b="1" dirty="0" smtClean="0"/>
              <a:t/>
            </a:r>
            <a:br>
              <a:rPr lang="ru-RU" sz="2000" b="1" dirty="0" smtClean="0"/>
            </a:br>
            <a:endParaRPr lang="ru-RU" sz="2000" b="1" dirty="0" smtClean="0">
              <a:solidFill>
                <a:srgbClr val="FFC000"/>
              </a:solidFill>
            </a:endParaRPr>
          </a:p>
          <a:p>
            <a:pPr algn="just"/>
            <a:endParaRPr lang="ru-RU" sz="2000" b="1" dirty="0" smtClean="0">
              <a:solidFill>
                <a:srgbClr val="FFC000"/>
              </a:solidFill>
            </a:endParaRPr>
          </a:p>
          <a:p>
            <a:pPr algn="just"/>
            <a:endParaRPr lang="ru-RU" sz="2000" b="1" dirty="0" smtClean="0">
              <a:solidFill>
                <a:srgbClr val="FFC000"/>
              </a:solidFill>
            </a:endParaRPr>
          </a:p>
          <a:p>
            <a:pPr algn="just"/>
            <a:endParaRPr lang="ru-RU" sz="2000" b="1" dirty="0" smtClean="0">
              <a:solidFill>
                <a:srgbClr val="FFC000"/>
              </a:solidFill>
            </a:endParaRPr>
          </a:p>
          <a:p>
            <a:pPr algn="just"/>
            <a:endParaRPr lang="ru-RU" sz="2000" b="1" dirty="0" smtClean="0">
              <a:solidFill>
                <a:srgbClr val="FFC000"/>
              </a:solidFill>
            </a:endParaRPr>
          </a:p>
          <a:p>
            <a:pPr algn="just"/>
            <a:endParaRPr lang="ru-RU" sz="2000" b="1" dirty="0" smtClean="0">
              <a:solidFill>
                <a:srgbClr val="FFC000"/>
              </a:solidFill>
            </a:endParaRPr>
          </a:p>
          <a:p>
            <a:pPr algn="just"/>
            <a:endParaRPr lang="ru-RU" sz="2000" b="1" dirty="0" smtClean="0">
              <a:solidFill>
                <a:srgbClr val="FFC00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FFC000"/>
                </a:solidFill>
              </a:rPr>
              <a:t>Самочувствие</a:t>
            </a:r>
            <a:r>
              <a:rPr lang="ru-RU" sz="2000" b="1" dirty="0" smtClean="0">
                <a:solidFill>
                  <a:srgbClr val="FFC000"/>
                </a:solidFill>
              </a:rPr>
              <a:t> </a:t>
            </a:r>
            <a:endParaRPr lang="ru-RU" sz="2000" b="1" dirty="0">
              <a:solidFill>
                <a:srgbClr val="FFC000"/>
              </a:solidFill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1907704" y="4077072"/>
          <a:ext cx="6096000" cy="27809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753234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www.stihi.ru/pics/2015/01/12/3164.jpg"/>
          <p:cNvPicPr>
            <a:picLocks noGrp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755576" y="548681"/>
            <a:ext cx="806489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В результате проведённого тестирования нами были получены данные, </a:t>
            </a:r>
            <a:r>
              <a:rPr lang="ru-RU" sz="2000" dirty="0" err="1" smtClean="0"/>
              <a:t>обработанны</a:t>
            </a:r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r>
              <a:rPr lang="ru-RU" sz="2000" b="1" dirty="0" smtClean="0"/>
              <a:t/>
            </a:r>
            <a:br>
              <a:rPr lang="ru-RU" sz="2000" b="1" dirty="0" smtClean="0"/>
            </a:br>
            <a:endParaRPr lang="ru-RU" sz="2000" b="1" dirty="0" smtClean="0">
              <a:solidFill>
                <a:srgbClr val="FFC000"/>
              </a:solidFill>
            </a:endParaRPr>
          </a:p>
          <a:p>
            <a:pPr algn="just"/>
            <a:endParaRPr lang="ru-RU" sz="2000" b="1" dirty="0" smtClean="0">
              <a:solidFill>
                <a:srgbClr val="FFC000"/>
              </a:solidFill>
            </a:endParaRPr>
          </a:p>
          <a:p>
            <a:pPr algn="just"/>
            <a:endParaRPr lang="ru-RU" sz="2000" b="1" dirty="0" smtClean="0">
              <a:solidFill>
                <a:srgbClr val="FFC000"/>
              </a:solidFill>
            </a:endParaRPr>
          </a:p>
          <a:p>
            <a:pPr algn="just"/>
            <a:endParaRPr lang="ru-RU" sz="2000" b="1" dirty="0" smtClean="0">
              <a:solidFill>
                <a:srgbClr val="FFC000"/>
              </a:solidFill>
            </a:endParaRPr>
          </a:p>
          <a:p>
            <a:pPr algn="just"/>
            <a:endParaRPr lang="ru-RU" sz="2000" b="1" dirty="0" smtClean="0">
              <a:solidFill>
                <a:srgbClr val="FFC000"/>
              </a:solidFill>
            </a:endParaRPr>
          </a:p>
          <a:p>
            <a:pPr algn="just"/>
            <a:endParaRPr lang="ru-RU" sz="2000" b="1" dirty="0" smtClean="0">
              <a:solidFill>
                <a:srgbClr val="FFC000"/>
              </a:solidFill>
            </a:endParaRPr>
          </a:p>
          <a:p>
            <a:pPr algn="just"/>
            <a:endParaRPr lang="ru-RU" sz="2000" b="1" dirty="0" smtClean="0">
              <a:solidFill>
                <a:srgbClr val="FFC00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524000" y="2427351"/>
          <a:ext cx="6096000" cy="2003298"/>
        </p:xfrm>
        <a:graphic>
          <a:graphicData uri="http://schemas.openxmlformats.org/drawingml/2006/table">
            <a:tbl>
              <a:tblPr/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0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Класс</a:t>
                      </a:r>
                      <a:endParaRPr lang="ru-RU" sz="11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Предпочитаемые цвета</a:t>
                      </a:r>
                      <a:endParaRPr lang="ru-RU" sz="11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Цвет, вызывающий </a:t>
                      </a:r>
                      <a:br>
                        <a:rPr lang="ru-RU" sz="1400" b="1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400" b="1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отрицательное восприятие</a:t>
                      </a:r>
                      <a:endParaRPr lang="ru-RU" sz="110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девочки</a:t>
                      </a:r>
                      <a:endParaRPr lang="ru-RU" sz="110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мальчики</a:t>
                      </a:r>
                      <a:endParaRPr lang="ru-RU" sz="11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девочки</a:t>
                      </a:r>
                      <a:endParaRPr lang="ru-RU" sz="110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мальчики</a:t>
                      </a:r>
                      <a:endParaRPr lang="ru-RU" sz="110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Кр. – 41,6%</a:t>
                      </a:r>
                      <a:br>
                        <a:rPr lang="ru-RU" sz="14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40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зел – 33,3%</a:t>
                      </a:r>
                      <a:endParaRPr lang="ru-RU" sz="110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зелёный – 54,5%</a:t>
                      </a:r>
                      <a:endParaRPr lang="ru-RU" sz="11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розовый – 33,3%</a:t>
                      </a:r>
                      <a:br>
                        <a:rPr lang="ru-RU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фиолетовый – 24,5% </a:t>
                      </a:r>
                      <a:endParaRPr lang="ru-RU" sz="11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розовый – 64,2%</a:t>
                      </a:r>
                      <a:endParaRPr lang="ru-RU" sz="11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7625" marR="47625" marT="47625" marB="4762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782758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www.stihi.ru/pics/2015/01/12/3164.jpg"/>
          <p:cNvPicPr>
            <a:picLocks noGrp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755576" y="548681"/>
            <a:ext cx="806489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В результате проведённого тестирования нами были получены данные, обработанные и представленные в диаграммы :</a:t>
            </a:r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r>
              <a:rPr lang="ru-RU" sz="2000" b="1" dirty="0" smtClean="0"/>
              <a:t/>
            </a:r>
            <a:br>
              <a:rPr lang="ru-RU" sz="2000" b="1" dirty="0" smtClean="0"/>
            </a:br>
            <a:endParaRPr lang="ru-RU" sz="2000" b="1" dirty="0" smtClean="0">
              <a:solidFill>
                <a:srgbClr val="FFC000"/>
              </a:solidFill>
            </a:endParaRPr>
          </a:p>
          <a:p>
            <a:pPr algn="just"/>
            <a:endParaRPr lang="ru-RU" sz="2000" b="1" dirty="0" smtClean="0">
              <a:solidFill>
                <a:srgbClr val="FFC000"/>
              </a:solidFill>
            </a:endParaRPr>
          </a:p>
          <a:p>
            <a:pPr algn="just"/>
            <a:endParaRPr lang="ru-RU" sz="2000" b="1" dirty="0" smtClean="0">
              <a:solidFill>
                <a:srgbClr val="FFC000"/>
              </a:solidFill>
            </a:endParaRPr>
          </a:p>
          <a:p>
            <a:pPr algn="just"/>
            <a:endParaRPr lang="ru-RU" sz="2000" b="1" dirty="0" smtClean="0">
              <a:solidFill>
                <a:srgbClr val="FFC000"/>
              </a:solidFill>
            </a:endParaRPr>
          </a:p>
          <a:p>
            <a:pPr algn="just"/>
            <a:endParaRPr lang="ru-RU" sz="2000" b="1" dirty="0" smtClean="0">
              <a:solidFill>
                <a:srgbClr val="FFC000"/>
              </a:solidFill>
            </a:endParaRPr>
          </a:p>
          <a:p>
            <a:pPr algn="just"/>
            <a:endParaRPr lang="ru-RU" sz="2000" b="1" dirty="0" smtClean="0">
              <a:solidFill>
                <a:srgbClr val="FFC000"/>
              </a:solidFill>
            </a:endParaRPr>
          </a:p>
          <a:p>
            <a:pPr algn="just"/>
            <a:endParaRPr lang="ru-RU" sz="2000" b="1" dirty="0" smtClean="0">
              <a:solidFill>
                <a:srgbClr val="FFC000"/>
              </a:solidFill>
            </a:endParaRP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782758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ВАСЮТА\Desktop\TBLimFdDan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9" y="-18696"/>
            <a:ext cx="4929222" cy="68766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ВАСЮТА\Desktop\5xzFqqoMg7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946662" cy="6286520"/>
          </a:xfrm>
          <a:prstGeom prst="rect">
            <a:avLst/>
          </a:prstGeom>
          <a:noFill/>
        </p:spPr>
      </p:pic>
      <p:pic>
        <p:nvPicPr>
          <p:cNvPr id="1029" name="Picture 5" descr="C:\Users\ВАСЮТА\Desktop\KlhM2mTTep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20" y="0"/>
            <a:ext cx="4286280" cy="6357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Q0B5oTHQgJ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57422" y="-1"/>
            <a:ext cx="4286281" cy="685800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www.stihi.ru/pics/2015/01/12/3164.jpg"/>
          <p:cNvPicPr>
            <a:picLocks noGrp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755576" y="548681"/>
            <a:ext cx="806489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 smtClean="0"/>
          </a:p>
          <a:p>
            <a:pPr algn="just"/>
            <a:r>
              <a:rPr lang="ru-RU" sz="2800" b="1" dirty="0" smtClean="0">
                <a:solidFill>
                  <a:schemeClr val="accent6"/>
                </a:solidFill>
              </a:rPr>
              <a:t>Выводы:</a:t>
            </a:r>
          </a:p>
          <a:p>
            <a:pPr algn="just"/>
            <a:r>
              <a:rPr lang="ru-RU" sz="2800" b="1" dirty="0" smtClean="0"/>
              <a:t>Гипотеза, выдвинутая нами,  полностью подтвердилась.</a:t>
            </a:r>
          </a:p>
          <a:p>
            <a:pPr algn="just"/>
            <a:r>
              <a:rPr lang="ru-RU" sz="2800" b="1" dirty="0" smtClean="0"/>
              <a:t>В ходе исследовательской работы мы выяснили, что лепка - любимое и увлекательное занятие детей и многих взрослых: помимо удовольствия она приносит и неоценимую пользу для здоровья тела и души.</a:t>
            </a:r>
          </a:p>
          <a:p>
            <a:pPr algn="just"/>
            <a:r>
              <a:rPr lang="ru-RU" sz="2800" b="1" dirty="0" smtClean="0"/>
              <a:t>Соленое тесто в последние годы стало очень популярным материалом для лепки: оно очень эластично, его легко обрабатывать, изделия из него долговечны, а работа доставляет радость и удовольствие. 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3337401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www.stihi.ru/pics/2015/01/12/3164.jpg"/>
          <p:cNvPicPr>
            <a:picLocks noGrp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115616" y="764704"/>
            <a:ext cx="7128792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Девиз:</a:t>
            </a:r>
          </a:p>
          <a:p>
            <a:r>
              <a:rPr lang="ru-RU" sz="3200" i="1" dirty="0"/>
              <a:t>Готовые изделия,</a:t>
            </a:r>
            <a:endParaRPr lang="ru-RU" sz="3200" dirty="0"/>
          </a:p>
          <a:p>
            <a:r>
              <a:rPr lang="ru-RU" sz="3200" i="1" dirty="0"/>
              <a:t>Очень эстетичны.</a:t>
            </a:r>
            <a:endParaRPr lang="ru-RU" sz="3200" dirty="0"/>
          </a:p>
          <a:p>
            <a:r>
              <a:rPr lang="ru-RU" sz="3200" i="1" dirty="0"/>
              <a:t>Отвечают требованиям</a:t>
            </a:r>
            <a:endParaRPr lang="ru-RU" sz="3200" dirty="0"/>
          </a:p>
          <a:p>
            <a:r>
              <a:rPr lang="ru-RU" sz="3200" i="1" dirty="0"/>
              <a:t>И экономичны.</a:t>
            </a:r>
            <a:endParaRPr lang="ru-RU" sz="3200" dirty="0"/>
          </a:p>
          <a:p>
            <a:r>
              <a:rPr lang="ru-RU" sz="3200" i="1" dirty="0"/>
              <a:t>В конструировании легки,</a:t>
            </a:r>
            <a:endParaRPr lang="ru-RU" sz="3200" dirty="0"/>
          </a:p>
          <a:p>
            <a:r>
              <a:rPr lang="ru-RU" sz="3200" i="1" dirty="0"/>
              <a:t>В технике не сложны.</a:t>
            </a:r>
            <a:endParaRPr lang="ru-RU" sz="3200" dirty="0"/>
          </a:p>
          <a:p>
            <a:r>
              <a:rPr lang="ru-RU" sz="3200" i="1" dirty="0" err="1"/>
              <a:t>Экологичны</a:t>
            </a:r>
            <a:r>
              <a:rPr lang="ru-RU" sz="3200" i="1"/>
              <a:t> </a:t>
            </a:r>
            <a:r>
              <a:rPr lang="ru-RU" sz="3200" i="1" smtClean="0"/>
              <a:t> и </a:t>
            </a:r>
            <a:r>
              <a:rPr lang="ru-RU" sz="3200" i="1" dirty="0"/>
              <a:t>прочны</a:t>
            </a:r>
            <a:endParaRPr lang="ru-RU" sz="3200" dirty="0"/>
          </a:p>
          <a:p>
            <a:r>
              <a:rPr lang="ru-RU" sz="3200" i="1" dirty="0"/>
              <a:t>И всегда надёжны.</a:t>
            </a:r>
            <a:endParaRPr lang="ru-RU" sz="3200" dirty="0"/>
          </a:p>
          <a:p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48153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www.stihi.ru/pics/2015/01/12/3164.jpg"/>
          <p:cNvPicPr>
            <a:picLocks noGrp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55576" y="980729"/>
            <a:ext cx="610242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chemeClr val="accent6"/>
                </a:solidFill>
              </a:rPr>
              <a:t>Приложения</a:t>
            </a:r>
          </a:p>
          <a:p>
            <a:pPr algn="just"/>
            <a:r>
              <a:rPr lang="ru-RU" sz="2000" b="1" dirty="0" smtClean="0"/>
              <a:t>Приложение 1 Рецепты теста</a:t>
            </a:r>
          </a:p>
          <a:p>
            <a:pPr algn="just"/>
            <a:endParaRPr lang="ru-RU" sz="2000" b="1" dirty="0" smtClean="0"/>
          </a:p>
          <a:p>
            <a:pPr algn="just"/>
            <a:r>
              <a:rPr lang="ru-RU" sz="2000" b="1" dirty="0" smtClean="0"/>
              <a:t>Приложение 2 Лечение цветом</a:t>
            </a:r>
          </a:p>
          <a:p>
            <a:pPr algn="just"/>
            <a:endParaRPr lang="ru-RU" sz="2000" b="1" dirty="0" smtClean="0"/>
          </a:p>
          <a:p>
            <a:pPr algn="just"/>
            <a:r>
              <a:rPr lang="ru-RU" sz="2000" b="1" dirty="0" smtClean="0"/>
              <a:t>Приложение 3 </a:t>
            </a:r>
          </a:p>
          <a:p>
            <a:pPr algn="just"/>
            <a:r>
              <a:rPr lang="ru-RU" sz="2000" b="1" dirty="0" smtClean="0"/>
              <a:t>Советы для работы с соленым тестом:</a:t>
            </a:r>
          </a:p>
          <a:p>
            <a:pPr algn="just"/>
            <a:endParaRPr lang="ru-RU" sz="2000" b="1" dirty="0" smtClean="0"/>
          </a:p>
          <a:p>
            <a:pPr algn="just"/>
            <a:r>
              <a:rPr lang="ru-RU" sz="2000" b="1" dirty="0" smtClean="0"/>
              <a:t>Приложение 4 Приемы лепки</a:t>
            </a:r>
          </a:p>
          <a:p>
            <a:pPr algn="just"/>
            <a:endParaRPr lang="ru-RU" sz="2000" b="1" dirty="0" smtClean="0"/>
          </a:p>
          <a:p>
            <a:pPr algn="just"/>
            <a:r>
              <a:rPr lang="ru-RU" sz="2000" b="1" dirty="0" smtClean="0"/>
              <a:t>Приложение 5 Инструменты, для работы с тестом</a:t>
            </a:r>
          </a:p>
          <a:p>
            <a:pPr algn="just"/>
            <a:endParaRPr lang="ru-RU" sz="2000" b="1" dirty="0" smtClean="0"/>
          </a:p>
          <a:p>
            <a:pPr algn="just"/>
            <a:endParaRPr lang="ru-RU" sz="2000" b="1" dirty="0" smtClean="0"/>
          </a:p>
          <a:p>
            <a:pPr algn="just"/>
            <a:r>
              <a:rPr lang="ru-RU" sz="2000" b="1" dirty="0" smtClean="0"/>
              <a:t>Приложение 6 Финальная отделка готового теста</a:t>
            </a:r>
          </a:p>
          <a:p>
            <a:pPr algn="just"/>
            <a:endParaRPr lang="ru-RU" b="1" dirty="0" smtClean="0"/>
          </a:p>
          <a:p>
            <a:pPr algn="just"/>
            <a:endParaRPr lang="ru-RU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3337401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www.stihi.ru/pics/2015/01/12/3164.jpg"/>
          <p:cNvPicPr>
            <a:picLocks noGrp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755576" y="548681"/>
            <a:ext cx="80648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 smtClean="0"/>
          </a:p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Работой я своей довольна.</a:t>
            </a:r>
            <a:endParaRPr lang="ru-RU" sz="2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5085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Мне очень нравится она.</a:t>
            </a:r>
            <a:endParaRPr lang="ru-RU" sz="2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5085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Творчеством этим, безусловно,</a:t>
            </a:r>
            <a:endParaRPr lang="ru-RU" sz="2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5085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Буду заниматься я всегда.</a:t>
            </a:r>
            <a:endParaRPr lang="ru-RU" sz="36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7401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www.stihi.ru/pics/2015/01/12/3164.jpg"/>
          <p:cNvPicPr>
            <a:picLocks noGrp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755576" y="548681"/>
            <a:ext cx="80648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 smtClean="0"/>
          </a:p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Работой я своей довольна.</a:t>
            </a:r>
            <a:endParaRPr lang="ru-RU" sz="2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5085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Мне очень нравится она.</a:t>
            </a:r>
            <a:endParaRPr lang="ru-RU" sz="2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5085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Творчеством этим, безусловно,</a:t>
            </a:r>
            <a:endParaRPr lang="ru-RU" sz="2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5085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Буду заниматься я всегда.</a:t>
            </a:r>
            <a:endParaRPr lang="ru-RU" sz="36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42" name="Picture 2" descr="H:\КОНФЕРЕНЦИЯ\НПК Изделия из теста\SDC1079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337401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5" y="692696"/>
            <a:ext cx="7478216" cy="4822472"/>
          </a:xfrm>
        </p:spPr>
        <p:txBody>
          <a:bodyPr/>
          <a:lstStyle/>
          <a:p>
            <a:pPr algn="ctr"/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  <a:b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  </a:t>
            </a:r>
            <a:b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ВНИМАНИЕ!</a:t>
            </a:r>
            <a:endParaRPr lang="ru-RU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4468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F:\КОНФЕРЕНЦИЯ\НПК Изделия из теста\SDC10785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24527" cy="69573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140462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www.stihi.ru/pics/2015/01/12/3164.jpg"/>
          <p:cNvPicPr>
            <a:picLocks noGrp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11560" y="188640"/>
            <a:ext cx="8532440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Гипотеза</a:t>
            </a:r>
            <a:r>
              <a:rPr lang="ru-RU" sz="2800" b="1" dirty="0"/>
              <a:t>: своими руками можно сделать отличные подарки для родных и друзей из обычных материалов</a:t>
            </a:r>
            <a:r>
              <a:rPr lang="ru-RU" sz="2800" dirty="0"/>
              <a:t>.</a:t>
            </a:r>
          </a:p>
          <a:p>
            <a:r>
              <a:rPr lang="ru-RU" sz="2800" dirty="0"/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Цель</a:t>
            </a:r>
            <a:r>
              <a:rPr lang="ru-RU" sz="2800" dirty="0" smtClean="0"/>
              <a:t> </a:t>
            </a:r>
            <a:r>
              <a:rPr lang="ru-RU" sz="2800" b="1" dirty="0"/>
              <a:t>изучить </a:t>
            </a:r>
            <a:r>
              <a:rPr lang="ru-RU" sz="2800" b="1" dirty="0" smtClean="0"/>
              <a:t>и освоить приёмы с солёным тестом и выявить какое эмоциональное состояние вызывает раскраска изделий у обучающихся 4 класса.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457200" indent="-457200">
              <a:buAutoNum type="arabicPeriod"/>
            </a:pPr>
            <a:r>
              <a:rPr lang="ru-RU" sz="2400" b="1" dirty="0" smtClean="0"/>
              <a:t>Ознакомится с историей возникновения </a:t>
            </a:r>
            <a:r>
              <a:rPr lang="ru-RU" sz="2400" b="1" dirty="0" err="1" smtClean="0"/>
              <a:t>тестопластики</a:t>
            </a:r>
            <a:r>
              <a:rPr lang="ru-RU" sz="2400" b="1" dirty="0" smtClean="0"/>
              <a:t>,</a:t>
            </a:r>
          </a:p>
          <a:p>
            <a:pPr marL="457200" indent="-457200">
              <a:buAutoNum type="arabicPeriod"/>
            </a:pPr>
            <a:r>
              <a:rPr lang="ru-RU" sz="2400" b="1" dirty="0" smtClean="0"/>
              <a:t>Влияние цветовой гаммы на состояние человека.</a:t>
            </a:r>
            <a:endParaRPr lang="ru-RU" sz="2400" b="1" dirty="0"/>
          </a:p>
          <a:p>
            <a:r>
              <a:rPr lang="ru-RU" sz="2400" b="1" dirty="0" smtClean="0"/>
              <a:t>Изучение, анализ рецептов приготовления солёного теста.</a:t>
            </a:r>
            <a:endParaRPr lang="ru-RU" sz="2400" b="1" dirty="0"/>
          </a:p>
          <a:p>
            <a:r>
              <a:rPr lang="ru-RU" sz="2400" b="1" dirty="0"/>
              <a:t>3. </a:t>
            </a:r>
            <a:r>
              <a:rPr lang="ru-RU" sz="2400" b="1" dirty="0" smtClean="0"/>
              <a:t>Исследовать возможность использования работы с тестом в процессе учебной и </a:t>
            </a:r>
            <a:r>
              <a:rPr lang="ru-RU" sz="2400" b="1" dirty="0" err="1" smtClean="0"/>
              <a:t>внеучебной</a:t>
            </a:r>
            <a:r>
              <a:rPr lang="ru-RU" sz="2400" b="1" dirty="0" smtClean="0"/>
              <a:t> деятельности.</a:t>
            </a:r>
            <a:endParaRPr lang="ru-RU" sz="2400" b="1" dirty="0"/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Проведение анкетирования.</a:t>
            </a:r>
          </a:p>
          <a:p>
            <a:r>
              <a:rPr lang="ru-RU" sz="2400" b="1" dirty="0" smtClean="0"/>
              <a:t>5. Создать презентацию для использования  ну уроках технологии.</a:t>
            </a:r>
            <a:endParaRPr lang="ru-RU" sz="2000" b="1" dirty="0" smtClean="0"/>
          </a:p>
          <a:p>
            <a:pPr lvl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7337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www.stihi.ru/pics/2015/01/12/3164.jpg"/>
          <p:cNvPicPr>
            <a:picLocks noGrp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971600" y="548680"/>
            <a:ext cx="727280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Объект исследования</a:t>
            </a:r>
            <a:r>
              <a:rPr lang="ru-RU" sz="2800" b="1" dirty="0" smtClean="0"/>
              <a:t>:</a:t>
            </a:r>
            <a:r>
              <a:rPr lang="ru-RU" sz="2800" dirty="0" smtClean="0"/>
              <a:t> эмоциональное состояние школьника.</a:t>
            </a:r>
            <a:endParaRPr lang="ru-RU" sz="2800" dirty="0"/>
          </a:p>
          <a:p>
            <a:r>
              <a:rPr lang="ru-RU" sz="2800" b="1" dirty="0">
                <a:solidFill>
                  <a:srgbClr val="FF0000"/>
                </a:solidFill>
              </a:rPr>
              <a:t>Предмет исследования</a:t>
            </a:r>
            <a:r>
              <a:rPr lang="ru-RU" sz="2800" b="1" dirty="0"/>
              <a:t>: </a:t>
            </a:r>
            <a:r>
              <a:rPr lang="ru-RU" sz="2800" dirty="0" smtClean="0"/>
              <a:t>влияние цвета раскраски изделий из солёного теста  на эмоциональное состояние школьника.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Методы </a:t>
            </a:r>
            <a:r>
              <a:rPr lang="ru-RU" sz="2800" b="1" dirty="0">
                <a:solidFill>
                  <a:srgbClr val="FF0000"/>
                </a:solidFill>
              </a:rPr>
              <a:t>исследования:</a:t>
            </a:r>
            <a:endParaRPr lang="ru-RU" sz="2800" dirty="0">
              <a:solidFill>
                <a:srgbClr val="FF0000"/>
              </a:solidFill>
            </a:endParaRPr>
          </a:p>
          <a:p>
            <a:r>
              <a:rPr lang="ru-RU" sz="2800" dirty="0"/>
              <a:t>-изучение литературы;</a:t>
            </a:r>
          </a:p>
          <a:p>
            <a:r>
              <a:rPr lang="ru-RU" sz="2800" dirty="0"/>
              <a:t>-практическая работа;</a:t>
            </a:r>
          </a:p>
          <a:p>
            <a:r>
              <a:rPr lang="ru-RU" sz="2800" dirty="0"/>
              <a:t>-эксперимент.</a:t>
            </a:r>
          </a:p>
          <a:p>
            <a:endParaRPr lang="ru-RU" sz="2800" dirty="0"/>
          </a:p>
          <a:p>
            <a:r>
              <a:rPr lang="ru-RU" sz="2800" b="1" dirty="0" smtClean="0">
                <a:solidFill>
                  <a:srgbClr val="FFC000"/>
                </a:solidFill>
                <a:cs typeface="Aharoni" pitchFamily="2" charset="-79"/>
              </a:rPr>
              <a:t>.</a:t>
            </a:r>
          </a:p>
          <a:p>
            <a:r>
              <a:rPr lang="ru-RU" sz="2800" b="1" dirty="0" smtClean="0">
                <a:cs typeface="Aharoni" pitchFamily="2" charset="-79"/>
              </a:rPr>
              <a:t> </a:t>
            </a:r>
          </a:p>
        </p:txBody>
      </p:sp>
      <p:pic>
        <p:nvPicPr>
          <p:cNvPr id="8" name="Рисунок 7" descr="http://prostodelkino.com/uploads/posts/2012-11-25/image_116125.jpg"/>
          <p:cNvPicPr/>
          <p:nvPr/>
        </p:nvPicPr>
        <p:blipFill>
          <a:blip r:embed="rId3" cstate="print"/>
          <a:srcRect r="6845" b="6566"/>
          <a:stretch>
            <a:fillRect/>
          </a:stretch>
        </p:blipFill>
        <p:spPr bwMode="auto">
          <a:xfrm>
            <a:off x="6300192" y="3717032"/>
            <a:ext cx="2333253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636164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www.stihi.ru/pics/2015/01/12/3164.jpg"/>
          <p:cNvPicPr>
            <a:picLocks noGrp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755576" y="332656"/>
            <a:ext cx="7488832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 smtClean="0">
                <a:solidFill>
                  <a:schemeClr val="accent6"/>
                </a:solidFill>
              </a:rPr>
              <a:t>Практическая значимость.</a:t>
            </a:r>
          </a:p>
          <a:p>
            <a:pPr algn="just"/>
            <a:r>
              <a:rPr lang="ru-RU" sz="3600" b="1" dirty="0" smtClean="0"/>
              <a:t>Поделки и картины </a:t>
            </a:r>
            <a:r>
              <a:rPr lang="ru-RU" sz="3600" b="1" dirty="0"/>
              <a:t>из солёного </a:t>
            </a:r>
            <a:r>
              <a:rPr lang="ru-RU" sz="3600" b="1" dirty="0" smtClean="0"/>
              <a:t>теста могут </a:t>
            </a:r>
            <a:r>
              <a:rPr lang="ru-RU" sz="3600" b="1" dirty="0"/>
              <a:t>стать замечательным подарком для кого угодно, а так же и украшением в любом доме, </a:t>
            </a:r>
            <a:r>
              <a:rPr lang="ru-RU" sz="3600" b="1" dirty="0" smtClean="0"/>
              <a:t>они  не требует больших финансовых затрат и являются </a:t>
            </a:r>
          </a:p>
          <a:p>
            <a:pPr algn="just"/>
            <a:r>
              <a:rPr lang="ru-RU" sz="3600" b="1" dirty="0" smtClean="0"/>
              <a:t>  индивидуальными.</a:t>
            </a:r>
            <a:r>
              <a:rPr lang="ru-RU" sz="3600" b="1" dirty="0"/>
              <a:t> </a:t>
            </a:r>
            <a:r>
              <a:rPr lang="ru-RU" sz="3600" b="1" dirty="0" smtClean="0"/>
              <a:t> Работа с тестом может сплотить любую группу, в том числе класс и семью. </a:t>
            </a:r>
            <a:r>
              <a:rPr lang="ru-RU" sz="3600" b="1" dirty="0"/>
              <a:t> </a:t>
            </a:r>
          </a:p>
          <a:p>
            <a:pPr algn="just"/>
            <a:r>
              <a:rPr lang="ru-RU" sz="3600" b="1" dirty="0" smtClean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2294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www.stihi.ru/pics/2015/01/12/3164.jpg"/>
          <p:cNvPicPr>
            <a:picLocks noGrp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cs628421.vk.me/v628421281/1d061/6PhUr3VEWsM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5733256"/>
            <a:ext cx="4194348" cy="1296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F:\КОНФЕРЕНЦИЯ\НПК Изделия из теста\SDC10764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649"/>
          <a:stretch/>
        </p:blipFill>
        <p:spPr bwMode="auto">
          <a:xfrm>
            <a:off x="-252536" y="-387424"/>
            <a:ext cx="9865095" cy="7416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265092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www.stihi.ru/pics/2015/01/12/3164.jpg"/>
          <p:cNvPicPr>
            <a:picLocks noGrp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755576" y="548681"/>
            <a:ext cx="806489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000" b="1" dirty="0" smtClean="0">
              <a:solidFill>
                <a:srgbClr val="FFC000"/>
              </a:solidFill>
            </a:endParaRPr>
          </a:p>
          <a:p>
            <a:pPr algn="just"/>
            <a:endParaRPr lang="ru-RU" sz="2000" b="1" dirty="0" smtClean="0">
              <a:solidFill>
                <a:srgbClr val="FFC000"/>
              </a:solidFill>
            </a:endParaRPr>
          </a:p>
          <a:p>
            <a:pPr algn="just"/>
            <a:endParaRPr lang="ru-RU" sz="2000" b="1" dirty="0" smtClean="0">
              <a:solidFill>
                <a:srgbClr val="FFC000"/>
              </a:solidFill>
            </a:endParaRPr>
          </a:p>
          <a:p>
            <a:pPr algn="just"/>
            <a:endParaRPr lang="ru-RU" sz="2000" b="1" dirty="0" smtClean="0">
              <a:solidFill>
                <a:srgbClr val="FFC000"/>
              </a:solidFill>
            </a:endParaRPr>
          </a:p>
          <a:p>
            <a:pPr algn="just"/>
            <a:endParaRPr lang="ru-RU" sz="2000" b="1" dirty="0">
              <a:solidFill>
                <a:srgbClr val="FFC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548682"/>
            <a:ext cx="7632848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Из истории </a:t>
            </a:r>
            <a:r>
              <a:rPr lang="ru-RU" sz="2800" b="1" dirty="0" err="1" smtClean="0">
                <a:solidFill>
                  <a:srgbClr val="FF0000"/>
                </a:solidFill>
                <a:latin typeface="Comic Sans MS" pitchFamily="66" charset="0"/>
              </a:rPr>
              <a:t>тестопластики</a:t>
            </a:r>
            <a:endParaRPr lang="ru-RU" sz="2800" b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algn="just"/>
            <a:r>
              <a:rPr lang="ru-RU" sz="3200" b="1" dirty="0" smtClean="0"/>
              <a:t>В Германии было принято изготавливать пасхальные и рождественские сувениры из соленого теста. Различные медальоны, венки, кольца и подковы вывешивались в проеме окон и крепились к дверям.</a:t>
            </a:r>
          </a:p>
          <a:p>
            <a:pPr algn="just"/>
            <a:endParaRPr lang="ru-RU" sz="3200" b="1" dirty="0" smtClean="0"/>
          </a:p>
          <a:p>
            <a:endParaRPr lang="ru-RU" sz="2400" dirty="0" smtClean="0"/>
          </a:p>
        </p:txBody>
      </p:sp>
      <p:pic>
        <p:nvPicPr>
          <p:cNvPr id="9" name="Рисунок 8" descr="https://im0-tub-ru.yandex.net/i?id=4b446ec95641a3f060ea8be72ba88514&amp;n=33&amp;h=215&amp;w=16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72624" y="4725144"/>
            <a:ext cx="2195520" cy="15841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5308279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www.stihi.ru/pics/2015/01/12/3164.jpg"/>
          <p:cNvPicPr>
            <a:picLocks noGrp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755576" y="548681"/>
            <a:ext cx="8064896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/>
              <a:t>В Китае из соленого теста изготавливались марионетки для кукольных представлений.</a:t>
            </a:r>
          </a:p>
          <a:p>
            <a:pPr algn="just"/>
            <a:r>
              <a:rPr lang="ru-RU" sz="2800" b="1" dirty="0" smtClean="0"/>
              <a:t>В странах Восточной Европы популярны большие картины из теста. У славянских народов такие картины не раскрашивались и при выпечке не меняли цвета, считались особенно привлекательными.</a:t>
            </a:r>
          </a:p>
          <a:p>
            <a:pPr algn="just"/>
            <a:endParaRPr lang="ru-RU" sz="2800" b="1" dirty="0" smtClean="0"/>
          </a:p>
          <a:p>
            <a:r>
              <a:rPr lang="ru-RU" sz="2000" b="1" dirty="0" smtClean="0"/>
              <a:t/>
            </a:r>
            <a:br>
              <a:rPr lang="ru-RU" sz="2000" b="1" dirty="0" smtClean="0"/>
            </a:br>
            <a:endParaRPr lang="ru-RU" sz="2000" b="1" dirty="0" smtClean="0">
              <a:solidFill>
                <a:srgbClr val="FFC000"/>
              </a:solidFill>
            </a:endParaRPr>
          </a:p>
          <a:p>
            <a:pPr algn="just"/>
            <a:endParaRPr lang="ru-RU" sz="2000" b="1" dirty="0" smtClean="0">
              <a:solidFill>
                <a:srgbClr val="FFC000"/>
              </a:solidFill>
            </a:endParaRPr>
          </a:p>
          <a:p>
            <a:pPr algn="just"/>
            <a:endParaRPr lang="ru-RU" sz="2000" b="1" dirty="0" smtClean="0">
              <a:solidFill>
                <a:srgbClr val="FFC000"/>
              </a:solidFill>
            </a:endParaRPr>
          </a:p>
          <a:p>
            <a:pPr algn="just"/>
            <a:endParaRPr lang="ru-RU" sz="2000" b="1" dirty="0" smtClean="0">
              <a:solidFill>
                <a:srgbClr val="FFC000"/>
              </a:solidFill>
            </a:endParaRPr>
          </a:p>
          <a:p>
            <a:pPr algn="just"/>
            <a:endParaRPr lang="ru-RU" sz="2000" b="1" dirty="0" smtClean="0">
              <a:solidFill>
                <a:srgbClr val="FFC000"/>
              </a:solidFill>
            </a:endParaRPr>
          </a:p>
          <a:p>
            <a:pPr algn="just"/>
            <a:endParaRPr lang="ru-RU" sz="2000" b="1" dirty="0" smtClean="0">
              <a:solidFill>
                <a:srgbClr val="FFC000"/>
              </a:solidFill>
            </a:endParaRPr>
          </a:p>
          <a:p>
            <a:pPr algn="just"/>
            <a:endParaRPr lang="ru-RU" sz="2000" b="1" dirty="0" smtClean="0">
              <a:solidFill>
                <a:srgbClr val="FFC000"/>
              </a:solidFill>
            </a:endParaRPr>
          </a:p>
          <a:p>
            <a:pPr algn="just"/>
            <a:endParaRPr lang="ru-RU" sz="2000" b="1" dirty="0">
              <a:solidFill>
                <a:srgbClr val="FFC000"/>
              </a:solidFill>
            </a:endParaRPr>
          </a:p>
        </p:txBody>
      </p:sp>
      <p:pic>
        <p:nvPicPr>
          <p:cNvPr id="6" name="Рисунок 5" descr="http://kladraz.ru/upload/blogs2/2017/1/2861_286e8e3fb55a14ccd036b75ff441d61c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4149080"/>
            <a:ext cx="5934075" cy="237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897532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705</Words>
  <Application>Microsoft Office PowerPoint</Application>
  <PresentationFormat>Экран (4:3)</PresentationFormat>
  <Paragraphs>156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МБОУ  «Синезёрская СОШ» Исследовательская  работа «Фантазии из солёного теста»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СПАСИБО   ЗА  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Школа</dc:creator>
  <cp:lastModifiedBy>Пользователь</cp:lastModifiedBy>
  <cp:revision>20</cp:revision>
  <dcterms:created xsi:type="dcterms:W3CDTF">2017-02-22T07:31:46Z</dcterms:created>
  <dcterms:modified xsi:type="dcterms:W3CDTF">2023-11-13T17:28:54Z</dcterms:modified>
</cp:coreProperties>
</file>