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3-01/1674520661_catherineasquithgallery-com-p-fon-dlya-teksta-korichnevii-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79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543800" cy="2593975"/>
          </a:xfrm>
        </p:spPr>
        <p:txBody>
          <a:bodyPr/>
          <a:lstStyle/>
          <a:p>
            <a:pPr algn="ctr"/>
            <a:r>
              <a:rPr lang="ru-RU" sz="4400" dirty="0" smtClean="0"/>
              <a:t>Н.В. Гоголь. Повесть «Тарас Бульба». Историческая и фольклорная основа повести. Тематика и проблематика</a:t>
            </a:r>
            <a:endParaRPr lang="ru-RU" sz="44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581128"/>
            <a:ext cx="6461760" cy="106680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Подготовила: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читель русского языка и литературы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ГОУ ЛНР «Марковская общеобразовательная школа»</a:t>
            </a:r>
          </a:p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Быканова</a:t>
            </a:r>
            <a:r>
              <a:rPr lang="ru-RU" dirty="0" smtClean="0">
                <a:solidFill>
                  <a:schemeClr val="tx1"/>
                </a:solidFill>
              </a:rPr>
              <a:t> Ирина Сергеевна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AutoShape 2" descr="https://trafaret-decor.ru/sites/default/files/2023-01/%D0%A4%D0%BE%D0%BD%20%D0%9F%D0%B5%D1%80%D0%B3%D0%B0%D0%BC%D0%B5%D0%BD%D1%82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3563380" y="67420"/>
            <a:ext cx="1944216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/>
              <a:t> </a:t>
            </a:r>
            <a:r>
              <a:rPr lang="ru-RU" sz="2800" b="1" dirty="0"/>
              <a:t>7</a:t>
            </a:r>
            <a:r>
              <a:rPr lang="ru-RU" sz="2800" b="1" dirty="0" smtClean="0"/>
              <a:t> класс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Урок 15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3001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3-01/1674520661_catherineasquithgallery-com-p-fon-dlya-teksta-korichnevii-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76" y="-236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76200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7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catherineasquithgallery.com/uploads/posts/2023-01/1674520661_catherineasquithgallery-com-p-fon-dlya-teksta-korichnevii-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6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620000" cy="1143000"/>
          </a:xfrm>
        </p:spPr>
        <p:txBody>
          <a:bodyPr/>
          <a:lstStyle/>
          <a:p>
            <a:r>
              <a:rPr lang="ru-RU" dirty="0" smtClean="0"/>
              <a:t>Николай Васильевич Гоголь</a:t>
            </a:r>
            <a:endParaRPr lang="ru-RU" dirty="0"/>
          </a:p>
        </p:txBody>
      </p:sp>
      <p:sp>
        <p:nvSpPr>
          <p:cNvPr id="7" name="AutoShape 2" descr="https://i.bigenc.ru/resizer/resize?sign=feUzCu42GFRYZTa1fzkDZQ&amp;filename=vault/0a8e340c4e5bd242ac67efaea7032f3c.webp&amp;width=384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i.bigenc.ru/resizer/resize?sign=feUzCu42GFRYZTa1fzkDZQ&amp;filename=vault/0a8e340c4e5bd242ac67efaea7032f3c.webp&amp;width=384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https://i.bigenc.ru/resizer/resize?sign=feUzCu42GFRYZTa1fzkDZQ&amp;filename=vault/0a8e340c4e5bd242ac67efaea7032f3c.webp&amp;width=384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https://i.bigenc.ru/resizer/resize?sign=feUzCu42GFRYZTa1fzkDZQ&amp;filename=vault/0a8e340c4e5bd242ac67efaea7032f3c.webp&amp;width=384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https://i.bigenc.ru/resizer/resize?sign=feUzCu42GFRYZTa1fzkDZQ&amp;filename=vault/0a8e340c4e5bd242ac67efaea7032f3c.webp&amp;width=384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https://histrf.ru/images/biographies/26/sszAHKtNjMV0JYcG8xLUds89oKB5jpfMXR9wbzp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32" y="1484784"/>
            <a:ext cx="4968552" cy="494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ілка вправо 11"/>
          <p:cNvSpPr/>
          <p:nvPr/>
        </p:nvSpPr>
        <p:spPr>
          <a:xfrm rot="16200000">
            <a:off x="2997783" y="3308917"/>
            <a:ext cx="5164658" cy="1296144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5040052" y="5585394"/>
            <a:ext cx="1080120" cy="94623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 1809 год</a:t>
            </a:r>
            <a:endParaRPr lang="ru-RU" sz="2000" b="1" dirty="0"/>
          </a:p>
        </p:txBody>
      </p:sp>
      <p:sp>
        <p:nvSpPr>
          <p:cNvPr id="4" name="Прямокутна виноска 3"/>
          <p:cNvSpPr/>
          <p:nvPr/>
        </p:nvSpPr>
        <p:spPr>
          <a:xfrm>
            <a:off x="6372200" y="5790567"/>
            <a:ext cx="2376264" cy="648072"/>
          </a:xfrm>
          <a:prstGeom prst="wedgeRectCallout">
            <a:avLst>
              <a:gd name="adj1" fmla="val -79495"/>
              <a:gd name="adj2" fmla="val 371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селе Великие Сорочинцы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040052" y="4620721"/>
            <a:ext cx="1080120" cy="94623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 18</a:t>
            </a:r>
            <a:r>
              <a:rPr lang="en-US" sz="2000" b="1" dirty="0" smtClean="0"/>
              <a:t>18</a:t>
            </a:r>
            <a:r>
              <a:rPr lang="ru-RU" sz="2000" b="1" dirty="0" smtClean="0"/>
              <a:t> год</a:t>
            </a:r>
            <a:endParaRPr lang="ru-RU" sz="2000" b="1" dirty="0"/>
          </a:p>
        </p:txBody>
      </p:sp>
      <p:sp>
        <p:nvSpPr>
          <p:cNvPr id="14" name="Прямокутна виноска 13"/>
          <p:cNvSpPr/>
          <p:nvPr/>
        </p:nvSpPr>
        <p:spPr>
          <a:xfrm>
            <a:off x="6372200" y="4769801"/>
            <a:ext cx="2376264" cy="648072"/>
          </a:xfrm>
          <a:prstGeom prst="wedgeRectCallout">
            <a:avLst>
              <a:gd name="adj1" fmla="val -79495"/>
              <a:gd name="adj2" fmla="val 371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Полтавское уездное училище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040052" y="3674488"/>
            <a:ext cx="1080120" cy="94623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 1831  год</a:t>
            </a:r>
            <a:endParaRPr lang="ru-RU" sz="2000" b="1" dirty="0"/>
          </a:p>
        </p:txBody>
      </p:sp>
      <p:sp>
        <p:nvSpPr>
          <p:cNvPr id="16" name="Прямокутна виноска 15"/>
          <p:cNvSpPr/>
          <p:nvPr/>
        </p:nvSpPr>
        <p:spPr>
          <a:xfrm>
            <a:off x="6372200" y="3823568"/>
            <a:ext cx="2376264" cy="648072"/>
          </a:xfrm>
          <a:prstGeom prst="wedgeRectCallout">
            <a:avLst>
              <a:gd name="adj1" fmla="val -79495"/>
              <a:gd name="adj2" fmla="val 371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«Вечера на хуторе близ Диканьки»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040052" y="2675334"/>
            <a:ext cx="1080120" cy="94623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 1835  год</a:t>
            </a:r>
            <a:endParaRPr lang="ru-RU" sz="2000" b="1" dirty="0"/>
          </a:p>
        </p:txBody>
      </p:sp>
      <p:sp>
        <p:nvSpPr>
          <p:cNvPr id="18" name="Прямокутна виноска 17"/>
          <p:cNvSpPr/>
          <p:nvPr/>
        </p:nvSpPr>
        <p:spPr>
          <a:xfrm>
            <a:off x="6372200" y="2824414"/>
            <a:ext cx="2376264" cy="648072"/>
          </a:xfrm>
          <a:prstGeom prst="wedgeRectCallout">
            <a:avLst>
              <a:gd name="adj1" fmla="val -79495"/>
              <a:gd name="adj2" fmla="val 371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«Миргород»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032461" y="1729101"/>
            <a:ext cx="1080120" cy="94623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 1852 год</a:t>
            </a:r>
            <a:endParaRPr lang="ru-RU" sz="2000" b="1" dirty="0"/>
          </a:p>
        </p:txBody>
      </p:sp>
      <p:sp>
        <p:nvSpPr>
          <p:cNvPr id="20" name="Прямокутна виноска 19"/>
          <p:cNvSpPr/>
          <p:nvPr/>
        </p:nvSpPr>
        <p:spPr>
          <a:xfrm>
            <a:off x="6372200" y="1878181"/>
            <a:ext cx="2376264" cy="648072"/>
          </a:xfrm>
          <a:prstGeom prst="wedgeRectCallout">
            <a:avLst>
              <a:gd name="adj1" fmla="val -79495"/>
              <a:gd name="adj2" fmla="val 371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Загадочная смерть…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59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3-01/1674520661_catherineasquithgallery-com-p-fon-dlya-teksta-korichnevii-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6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Биографические тайны…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2" descr="https://histrf.ru/images/biographies/26/sszAHKtNjMV0JYcG8xLUds89oKB5jpfMXR9wbzp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08920"/>
            <a:ext cx="2146528" cy="213609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stihi.ru/pics/2019/05/20/116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stihi.ru/pics/2019/05/20/11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85" y="1603999"/>
            <a:ext cx="1440160" cy="180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thumb/2/2a/Emojione_BW_1F3AD.svg/2048px-Emojione_BW_1F3AD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01008"/>
            <a:ext cx="1879632" cy="187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krasavica.info/uploads/posts/2023-01/1673296698_krasavica-info-p-pannochka-vii-aktrisa-pinterest-2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426" y="1359768"/>
            <a:ext cx="3145028" cy="214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bbv.ru/upload/resize_cache/iblock/fd3/300_0_1/fd3acef1e691003f6465838cb2d6512d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232" y="4891528"/>
            <a:ext cx="2672440" cy="178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2" descr="https://i.yapx.cc/G0VP4.gi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s://i.yapx.cc/G0VP4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565" y="3573016"/>
            <a:ext cx="1868749" cy="294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66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3-01/1674520661_catherineasquithgallery-com-p-fon-dlya-teksta-korichnevii-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6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15000" cy="1143000"/>
          </a:xfrm>
        </p:spPr>
        <p:txBody>
          <a:bodyPr/>
          <a:lstStyle/>
          <a:p>
            <a:r>
              <a:rPr lang="ru-RU" dirty="0" smtClean="0"/>
              <a:t>Сборник «Миргород», 1835 г.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899592" y="1808820"/>
            <a:ext cx="280831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Первая часть</a:t>
            </a:r>
            <a:endParaRPr lang="ru-RU" sz="2800" b="1" dirty="0"/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4572000" y="1808820"/>
            <a:ext cx="280831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Вторая часть</a:t>
            </a:r>
            <a:endParaRPr lang="ru-RU" sz="2800" b="1" dirty="0"/>
          </a:p>
        </p:txBody>
      </p:sp>
      <p:sp>
        <p:nvSpPr>
          <p:cNvPr id="7" name="Стрілка вниз 6"/>
          <p:cNvSpPr/>
          <p:nvPr/>
        </p:nvSpPr>
        <p:spPr>
          <a:xfrm>
            <a:off x="1979712" y="2420888"/>
            <a:ext cx="432048" cy="576064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ілка вниз 7"/>
          <p:cNvSpPr/>
          <p:nvPr/>
        </p:nvSpPr>
        <p:spPr>
          <a:xfrm>
            <a:off x="5760132" y="2410991"/>
            <a:ext cx="432048" cy="576064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899592" y="3153344"/>
            <a:ext cx="2808312" cy="851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«Старосветские помещики»</a:t>
            </a:r>
            <a:endParaRPr lang="ru-RU" sz="2800" b="1" dirty="0"/>
          </a:p>
        </p:txBody>
      </p:sp>
      <p:sp>
        <p:nvSpPr>
          <p:cNvPr id="10" name="Стрілка вниз 9"/>
          <p:cNvSpPr/>
          <p:nvPr/>
        </p:nvSpPr>
        <p:spPr>
          <a:xfrm>
            <a:off x="2087724" y="4149080"/>
            <a:ext cx="432048" cy="576064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899592" y="4941168"/>
            <a:ext cx="280831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«Тарас Бульба»</a:t>
            </a:r>
            <a:endParaRPr lang="ru-RU" sz="2800" b="1" dirty="0"/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4572000" y="3153344"/>
            <a:ext cx="2808312" cy="851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«</a:t>
            </a:r>
            <a:r>
              <a:rPr lang="ru-RU" sz="2800" b="1" dirty="0" err="1" smtClean="0"/>
              <a:t>Вий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4716016" y="4941168"/>
            <a:ext cx="280831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«Повесть о том, как поссорился И.И. с И.Н»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4590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3-01/1674520661_catherineasquithgallery-com-p-fon-dlya-teksta-korichnevii-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6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 основа повести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3600" b="1" dirty="0" smtClean="0"/>
              <a:t>15 – 16 век</a:t>
            </a:r>
            <a:endParaRPr lang="ru-RU" sz="3600" b="1" dirty="0"/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539552" y="2348880"/>
            <a:ext cx="3240360" cy="7920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Посполитая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539552" y="5589240"/>
            <a:ext cx="3240360" cy="7920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Украина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ілка вниз 6"/>
          <p:cNvSpPr/>
          <p:nvPr/>
        </p:nvSpPr>
        <p:spPr>
          <a:xfrm>
            <a:off x="539552" y="3284984"/>
            <a:ext cx="720080" cy="2088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1259632" y="3284984"/>
            <a:ext cx="3211363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Насаждение польского языка, культуры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1259631" y="4005064"/>
            <a:ext cx="3211363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Закрепощение крестьян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1259632" y="4725144"/>
            <a:ext cx="3211363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Насаждение католицизма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ава фігурна дужка 10"/>
          <p:cNvSpPr/>
          <p:nvPr/>
        </p:nvSpPr>
        <p:spPr>
          <a:xfrm>
            <a:off x="3923928" y="2348880"/>
            <a:ext cx="1728192" cy="4032448"/>
          </a:xfrm>
          <a:prstGeom prst="righ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5292080" y="2348880"/>
            <a:ext cx="3240360" cy="7920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Казаки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ілка вниз 12"/>
          <p:cNvSpPr/>
          <p:nvPr/>
        </p:nvSpPr>
        <p:spPr>
          <a:xfrm>
            <a:off x="6552220" y="3252589"/>
            <a:ext cx="720080" cy="14725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круглений прямокутник 13"/>
          <p:cNvSpPr/>
          <p:nvPr/>
        </p:nvSpPr>
        <p:spPr>
          <a:xfrm>
            <a:off x="5292080" y="4981710"/>
            <a:ext cx="3240360" cy="139961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Запорожская Сечь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71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3-01/1674520661_catherineasquithgallery-com-p-fon-dlya-teksta-korichnevii-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6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4133056"/>
          </a:xfrm>
        </p:spPr>
        <p:txBody>
          <a:bodyPr>
            <a:normAutofit lnSpcReduction="10000"/>
          </a:bodyPr>
          <a:lstStyle/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 Украине и в России: член военно-земледельческой общины вольных поселенцев на окраинах государства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Курень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войсковое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его жилое помещение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Атаман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предводитель Запорожской Сечи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собрание, на котором решались важные вопросы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56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3-01/1674520661_catherineasquithgallery-com-p-fon-dlya-teksta-korichnevii-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6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Казачья жизнь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Казаки не признавали власти польского короля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Совершали походы против турок и крымских татар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Запорожской Сечи жили только мужчины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120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catherineasquithgallery.com/uploads/posts/2023-01/1674520661_catherineasquithgallery-com-p-fon-dlya-teksta-korichnevii-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6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k-a-r-t-i-n-a.ru/wp-content/uploads/2015/04/zaporozhczy-pishut-pismo-tureczkomu-sultan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48680"/>
            <a:ext cx="9114935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круглений прямокутник 4"/>
          <p:cNvSpPr/>
          <p:nvPr/>
        </p:nvSpPr>
        <p:spPr>
          <a:xfrm>
            <a:off x="971600" y="0"/>
            <a:ext cx="7344816" cy="54868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«Запорожцы пишут письмо турецкому султану» – И.Е. Репин</a:t>
            </a:r>
            <a:endParaRPr lang="ru-RU" sz="2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93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3-01/1674520661_catherineasquithgallery-com-p-fon-dlya-teksta-korichnevii-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76" y="-236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произведения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611560" y="1556792"/>
            <a:ext cx="324036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4427984" y="1556792"/>
            <a:ext cx="324036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Эпос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611560" y="2636912"/>
            <a:ext cx="324036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Жанр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4427984" y="2639219"/>
            <a:ext cx="324036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повесть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611560" y="3713609"/>
            <a:ext cx="324036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4418856" y="3713608"/>
            <a:ext cx="3393504" cy="25237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Освободительная война казаков с поляками;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лужение и верность Родине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34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уміжність">
  <a:themeElements>
    <a:clrScheme name="Суміжність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уміжність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474</TotalTime>
  <Words>197</Words>
  <Application>Microsoft Office PowerPoint</Application>
  <PresentationFormat>Екран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Суміжність</vt:lpstr>
      <vt:lpstr>Н.В. Гоголь. Повесть «Тарас Бульба». Историческая и фольклорная основа повести. Тематика и проблематика</vt:lpstr>
      <vt:lpstr>Николай Васильевич Гоголь</vt:lpstr>
      <vt:lpstr>Биографические тайны…</vt:lpstr>
      <vt:lpstr>Сборник «Миргород», 1835 г.</vt:lpstr>
      <vt:lpstr>Историческая основа повести</vt:lpstr>
      <vt:lpstr>Словарная работа</vt:lpstr>
      <vt:lpstr>Казачья жизнь</vt:lpstr>
      <vt:lpstr>Презентація PowerPoint</vt:lpstr>
      <vt:lpstr>Паспорт произведения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Н.В. Гоголь. Повесть «Тарас Бульба». Историческая и фольклорная основа повести. Тематика и проблематика</dc:title>
  <dc:creator>Sara Yasmeen (Wipro Technologies)</dc:creator>
  <cp:lastModifiedBy>Acer</cp:lastModifiedBy>
  <cp:revision>14</cp:revision>
  <dcterms:created xsi:type="dcterms:W3CDTF">2010-02-23T11:30:32Z</dcterms:created>
  <dcterms:modified xsi:type="dcterms:W3CDTF">2023-11-13T17:19:46Z</dcterms:modified>
</cp:coreProperties>
</file>