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57" r:id="rId3"/>
    <p:sldId id="259" r:id="rId4"/>
    <p:sldId id="260" r:id="rId5"/>
    <p:sldId id="258" r:id="rId6"/>
    <p:sldId id="262" r:id="rId7"/>
    <p:sldId id="278" r:id="rId8"/>
    <p:sldId id="265" r:id="rId9"/>
    <p:sldId id="279" r:id="rId10"/>
    <p:sldId id="264" r:id="rId11"/>
    <p:sldId id="284" r:id="rId12"/>
    <p:sldId id="281" r:id="rId13"/>
    <p:sldId id="283" r:id="rId14"/>
    <p:sldId id="280" r:id="rId15"/>
    <p:sldId id="282" r:id="rId16"/>
    <p:sldId id="269" r:id="rId17"/>
    <p:sldId id="272" r:id="rId18"/>
    <p:sldId id="285" r:id="rId19"/>
    <p:sldId id="286" r:id="rId20"/>
    <p:sldId id="268" r:id="rId21"/>
    <p:sldId id="266" r:id="rId22"/>
    <p:sldId id="273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10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04.10.2020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Басни00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 t="5759"/>
          <a:stretch>
            <a:fillRect/>
          </a:stretch>
        </p:blipFill>
        <p:spPr bwMode="auto">
          <a:xfrm>
            <a:off x="0" y="-148680"/>
            <a:ext cx="4716016" cy="700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4355976" y="1412776"/>
            <a:ext cx="40322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 Андреевич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Крылов</a:t>
            </a:r>
          </a:p>
          <a:p>
            <a:pPr algn="ctr"/>
            <a:endParaRPr lang="ru-RU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800" dirty="0">
                <a:solidFill>
                  <a:schemeClr val="accent6">
                    <a:lumMod val="50000"/>
                  </a:schemeClr>
                </a:solidFill>
              </a:rPr>
              <a:t>1769 -1844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09AC52-F32C-4120-B1E6-61C236199359}" type="slidenum">
              <a:rPr lang="ru-RU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67544" y="908720"/>
            <a:ext cx="8280920" cy="304698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C0504D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Отражение </a:t>
            </a:r>
          </a:p>
          <a:p>
            <a:pPr algn="ctr"/>
            <a:r>
              <a:rPr lang="ru-RU" sz="4800" b="1" i="1" dirty="0" smtClean="0">
                <a:ln w="11430"/>
                <a:solidFill>
                  <a:srgbClr val="C0504D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исторических событий 1812 года </a:t>
            </a:r>
          </a:p>
          <a:p>
            <a:pPr algn="ctr"/>
            <a:r>
              <a:rPr lang="ru-RU" sz="4800" b="1" i="1" dirty="0" smtClean="0">
                <a:ln w="11430"/>
                <a:solidFill>
                  <a:srgbClr val="C0504D">
                    <a:lumMod val="50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rPr>
              <a:t>в баснях И.А. Крылова</a:t>
            </a:r>
            <a:endParaRPr lang="ru-RU" sz="4800" b="1" i="1" dirty="0">
              <a:ln w="11430"/>
              <a:solidFill>
                <a:srgbClr val="C0504D">
                  <a:lumMod val="50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8" name="Picture 6" descr="http://img-fotki.yandex.ru/get/6510/16969765.79/0_69c8c_547ab63d_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2845" y="4653136"/>
            <a:ext cx="2339047" cy="1387834"/>
          </a:xfrm>
          <a:prstGeom prst="rect">
            <a:avLst/>
          </a:prstGeom>
          <a:noFill/>
        </p:spPr>
      </p:pic>
      <p:pic>
        <p:nvPicPr>
          <p:cNvPr id="7" name="Рисунок 6" descr="Рисунок 2.png"/>
          <p:cNvPicPr>
            <a:picLocks noChangeAspect="1"/>
          </p:cNvPicPr>
          <p:nvPr/>
        </p:nvPicPr>
        <p:blipFill>
          <a:blip r:embed="rId3" cstate="print"/>
          <a:srcRect l="23296" t="98004" r="36262" b="-472"/>
          <a:stretch>
            <a:fillRect/>
          </a:stretch>
        </p:blipFill>
        <p:spPr>
          <a:xfrm flipV="1">
            <a:off x="827584" y="6669360"/>
            <a:ext cx="1944216" cy="18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Заголовок 1"/>
          <p:cNvSpPr>
            <a:spLocks noGrp="1"/>
          </p:cNvSpPr>
          <p:nvPr/>
        </p:nvSpPr>
        <p:spPr>
          <a:xfrm>
            <a:off x="462213" y="692696"/>
            <a:ext cx="8229600" cy="688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Басни, посвящённые </a:t>
            </a:r>
            <a:endParaRPr lang="ru-RU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войне 1812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2213" y="5814015"/>
            <a:ext cx="2799261" cy="400110"/>
          </a:xfrm>
          <a:prstGeom prst="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«Ворона и Лисица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://lingvostranovedcheskiy.academic.ru/pictures/lingvostranovedcheskiy/001-119_(009-127)_img_56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6" r="9695" b="8553"/>
          <a:stretch/>
        </p:blipFill>
        <p:spPr bwMode="auto">
          <a:xfrm>
            <a:off x="462213" y="2105644"/>
            <a:ext cx="2799261" cy="3681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Grp="1"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7" t="12491" r="58037" b="33128"/>
          <a:stretch/>
        </p:blipFill>
        <p:spPr bwMode="auto">
          <a:xfrm>
            <a:off x="3397395" y="1988840"/>
            <a:ext cx="2661557" cy="2802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434766" y="4873489"/>
            <a:ext cx="2586816" cy="400110"/>
          </a:xfrm>
          <a:prstGeom prst="rec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«Чиж и еж»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8183" y="5301208"/>
            <a:ext cx="2463629" cy="400110"/>
          </a:xfrm>
          <a:prstGeom prst="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«Волк на псарне»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774" y="1890026"/>
            <a:ext cx="2554445" cy="3383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32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56638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Басня «Обоз»</a:t>
            </a:r>
            <a:endParaRPr lang="ru-RU" sz="4800" b="1" dirty="0"/>
          </a:p>
        </p:txBody>
      </p:sp>
      <p:pic>
        <p:nvPicPr>
          <p:cNvPr id="4" name="Басня Обоз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19672" y="5925637"/>
            <a:ext cx="609600" cy="609600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84784"/>
            <a:ext cx="6381750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26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8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Историческая 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основа басни «Обоз»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91" y="1412776"/>
            <a:ext cx="7870618" cy="470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993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8005831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7854" y="5343509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В басне «Обоз» аллегорически передана история взаимоотношений Кутузова и Александра I, их тактика ведения войны.</a:t>
            </a:r>
          </a:p>
        </p:txBody>
      </p:sp>
    </p:spTree>
    <p:extLst>
      <p:ext uri="{BB962C8B-B14F-4D97-AF65-F5344CB8AC3E}">
        <p14:creationId xmlns:p14="http://schemas.microsoft.com/office/powerpoint/2010/main" val="158306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/>
        </p:nvSpPr>
        <p:spPr>
          <a:xfrm>
            <a:off x="395536" y="188640"/>
            <a:ext cx="83080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Герои басни:</a:t>
            </a:r>
            <a:endParaRPr lang="ru-RU" sz="6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>
            <a:spLocks noGrp="1"/>
          </p:cNvSpPr>
          <p:nvPr/>
        </p:nvSpPr>
        <p:spPr>
          <a:xfrm>
            <a:off x="624187" y="1898721"/>
            <a:ext cx="2761556" cy="4304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хозяин обоза</a:t>
            </a:r>
            <a:endParaRPr lang="ru-RU" sz="24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940152" y="1863833"/>
            <a:ext cx="2478877" cy="4790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конь</a:t>
            </a:r>
            <a:endParaRPr lang="ru-RU" sz="24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259632" y="3932063"/>
            <a:ext cx="2719558" cy="4790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молодая лошадь</a:t>
            </a:r>
            <a:endParaRPr lang="ru-RU" sz="24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936932" y="3936814"/>
            <a:ext cx="3555042" cy="46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автор-повествователь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345019"/>
            <a:ext cx="3218859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пытный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осторожный, не хочет лишиться своего товара, сво­дит первый воз «легонько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57252" y="2298852"/>
            <a:ext cx="354636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Добрый, послушный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Везёт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 осторожно,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потихоньку.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6050" y="4406401"/>
            <a:ext cx="3334714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Неумелая, скандалистка, зазнайка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25800" y="4411154"/>
            <a:ext cx="3977306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Че­ловек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умудрённый житейским опытом; именно ему принадлежат слова морали басни.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915816" y="1196752"/>
            <a:ext cx="1512168" cy="91721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3385744" y="1196752"/>
            <a:ext cx="1042240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4427984" y="1196752"/>
            <a:ext cx="1512168" cy="9066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427984" y="1196752"/>
            <a:ext cx="1152128" cy="28803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7775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AC2214"/>
                </a:solidFill>
                <a:latin typeface="+mn-lt"/>
              </a:rPr>
              <a:t>Басня «ОБОЗ»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412776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dirty="0" smtClean="0"/>
              <a:t> </a:t>
            </a:r>
            <a:r>
              <a:rPr lang="ru-RU" sz="3600" b="1" dirty="0" smtClean="0"/>
              <a:t>Конь добрый – </a:t>
            </a:r>
          </a:p>
          <a:p>
            <a:pPr eaLnBrk="1" hangingPunct="1">
              <a:buNone/>
              <a:defRPr/>
            </a:pPr>
            <a:endParaRPr lang="ru-RU" sz="3600" b="1" dirty="0" smtClean="0"/>
          </a:p>
          <a:p>
            <a:pPr eaLnBrk="1" hangingPunct="1">
              <a:defRPr/>
            </a:pPr>
            <a:r>
              <a:rPr lang="ru-RU" sz="3600" b="1" dirty="0" smtClean="0"/>
              <a:t>Лошадь молодая –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3600" b="1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2DAB74-424B-4F19-844A-6B06BB41517C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Атаманова И.В.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563888" y="1988840"/>
            <a:ext cx="61206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Кутузов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Царь Александр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военная молодежь</a:t>
            </a: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3" descr="picture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501008"/>
            <a:ext cx="4355976" cy="292494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Мораль: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332037"/>
            <a:ext cx="8435280" cy="4525963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Как в людях многие имеют слабость ту же: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Всё кажется в другом ошибкой нам;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 примешься за дело сам,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Так напроказишь вдвое хуже.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BDF98-662E-4F96-BF4A-92B425B59E9C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Атаманова И.В.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5112568" cy="5053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В басне «Обоз» баснописец высмеивал нетерпеливость и оправдывал осторожность и рассудительность, которые приходят с годами и опытом. В морали басни явный намек на Александра I, самоуверенность которого в войне с теми же французами в 1805 – 1807 годах привела ко многим неудачам. </a:t>
            </a:r>
            <a:endParaRPr lang="ru-RU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127" y="1556792"/>
            <a:ext cx="3460407" cy="4241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28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Вывод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632848" cy="345638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solidFill>
                  <a:srgbClr val="000000"/>
                </a:solidFill>
                <a:latin typeface="Times New Roman"/>
              </a:rPr>
              <a:t>И.А. Крылов в аллегорической форме выразил </a:t>
            </a:r>
            <a:r>
              <a:rPr lang="ru-RU" sz="2800" dirty="0" err="1">
                <a:solidFill>
                  <a:srgbClr val="000000"/>
                </a:solidFill>
                <a:latin typeface="Times New Roman"/>
              </a:rPr>
              <a:t>своѐ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 отношение не только к историческим событиям, но и к их конкретным участникам. В его баснях современники узнавали Наполеона, Александра I, </a:t>
            </a:r>
            <a:r>
              <a:rPr lang="ru-RU" sz="2800" dirty="0" err="1" smtClean="0">
                <a:solidFill>
                  <a:srgbClr val="000000"/>
                </a:solidFill>
                <a:latin typeface="Times New Roman"/>
              </a:rPr>
              <a:t>М.И.Кутузова</a:t>
            </a: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2800" dirty="0">
                <a:solidFill>
                  <a:srgbClr val="000000"/>
                </a:solidFill>
                <a:latin typeface="Times New Roman"/>
              </a:rPr>
              <a:t>Басни проникнуты патриотическим пафосом, чувством любви к Родине и ответственности за ее судьбу.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7352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39799" y="1916832"/>
            <a:ext cx="644118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Викторина </a:t>
            </a:r>
          </a:p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«Знатоки басен»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45624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Басня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«Лягушки, просящие царя»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Какое сомнение выражено в этой басне?</a:t>
            </a:r>
          </a:p>
          <a:p>
            <a:pPr>
              <a:buNone/>
            </a:pPr>
            <a:r>
              <a:rPr lang="ru-RU" dirty="0" smtClean="0"/>
              <a:t>Какими чертами наделяет Журавля Крылов?</a:t>
            </a:r>
          </a:p>
          <a:p>
            <a:pPr>
              <a:buNone/>
            </a:pPr>
            <a:r>
              <a:rPr lang="ru-RU" dirty="0" smtClean="0"/>
              <a:t>За что были наказаны лягушки?</a:t>
            </a:r>
          </a:p>
          <a:p>
            <a:pPr>
              <a:buNone/>
            </a:pPr>
            <a:r>
              <a:rPr lang="ru-RU" dirty="0" smtClean="0"/>
              <a:t>Что нового узнали о взглядах баснописца?</a:t>
            </a:r>
          </a:p>
          <a:p>
            <a:pPr>
              <a:buNone/>
            </a:pPr>
            <a:r>
              <a:rPr lang="ru-RU" dirty="0" smtClean="0"/>
              <a:t>Каковы художественные достоинства басни?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AC2214"/>
                </a:solidFill>
                <a:latin typeface="+mn-lt"/>
              </a:rPr>
              <a:t>Работа в группах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340768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Прочитать басню.</a:t>
            </a:r>
          </a:p>
          <a:p>
            <a:pPr eaLnBrk="1" hangingPunct="1">
              <a:defRPr/>
            </a:pPr>
            <a:r>
              <a:rPr lang="ru-RU" dirty="0" smtClean="0"/>
              <a:t>Выделить героев.</a:t>
            </a:r>
          </a:p>
          <a:p>
            <a:pPr eaLnBrk="1" hangingPunct="1">
              <a:defRPr/>
            </a:pPr>
            <a:r>
              <a:rPr lang="ru-RU" dirty="0" smtClean="0"/>
              <a:t>Выписать их действия и речевые характеристики.</a:t>
            </a:r>
          </a:p>
          <a:p>
            <a:pPr eaLnBrk="1" hangingPunct="1">
              <a:defRPr/>
            </a:pPr>
            <a:r>
              <a:rPr lang="ru-RU" dirty="0" smtClean="0"/>
              <a:t>Найти, кто «спрятан» в аллегориях.</a:t>
            </a:r>
          </a:p>
          <a:p>
            <a:pPr eaLnBrk="1" hangingPunct="1">
              <a:defRPr/>
            </a:pPr>
            <a:r>
              <a:rPr lang="ru-RU" dirty="0" smtClean="0"/>
              <a:t>Аргументировать ответ (доказать, объяснить свой выбор).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A61F42-9745-4B0D-ABBF-13AC51D50BD4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Атаманова И.В.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AC221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Басня «ВОЛК НА ПСАРНЕ»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/>
              <a:t>Волк – </a:t>
            </a:r>
          </a:p>
          <a:p>
            <a:pPr eaLnBrk="1" hangingPunct="1">
              <a:defRPr/>
            </a:pPr>
            <a:r>
              <a:rPr lang="ru-RU" sz="4000" b="1" dirty="0" smtClean="0"/>
              <a:t>Овчарня – </a:t>
            </a:r>
          </a:p>
          <a:p>
            <a:pPr eaLnBrk="1" hangingPunct="1">
              <a:defRPr/>
            </a:pPr>
            <a:r>
              <a:rPr lang="ru-RU" sz="4000" b="1" dirty="0" smtClean="0"/>
              <a:t>Псарня – </a:t>
            </a:r>
          </a:p>
          <a:p>
            <a:pPr eaLnBrk="1" hangingPunct="1">
              <a:defRPr/>
            </a:pPr>
            <a:r>
              <a:rPr lang="ru-RU" sz="4000" b="1" dirty="0" smtClean="0"/>
              <a:t>Ловчий – 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639B0-76E4-4660-AFE1-214BC614A7F3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Атаманова И.В.</a:t>
            </a:r>
          </a:p>
        </p:txBody>
      </p:sp>
      <p:pic>
        <p:nvPicPr>
          <p:cNvPr id="8" name="Picture 3" descr="Басни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13615"/>
            <a:ext cx="3779912" cy="2544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995936" y="1268760"/>
            <a:ext cx="514806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Наполеон;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Россия;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армия русских;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40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Кутузов  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Мораль: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А потому обычай мой: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 волками иначе не делать мировой,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Как снявши шкуру с них долой.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3600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8E1168-86B1-4E7F-BCC0-6A7004CAD0F2}" type="slidenum">
              <a:rPr lang="ru-RU"/>
              <a:pPr>
                <a:defRPr/>
              </a:pPr>
              <a:t>23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Атаманова И.В.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Домашнее задание:</a:t>
            </a:r>
            <a:endParaRPr lang="ru-RU" sz="4000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Выучить наизусть одну из басен.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4" descr="http://img-fotki.yandex.ru/get/6510/36014149.f4/0_7659a_5b3894cb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756592" y="-243408"/>
            <a:ext cx="10297144" cy="710140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19256" cy="442535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«Забудем прошлое, уставим общий лад» </a:t>
            </a:r>
          </a:p>
          <a:p>
            <a:r>
              <a:rPr lang="ru-RU" sz="2800" dirty="0" smtClean="0"/>
              <a:t>«Как ни полезна вещь, - цены не зная ей невежда про нее свой толк все к худу клонит»</a:t>
            </a:r>
          </a:p>
          <a:p>
            <a:r>
              <a:rPr lang="ru-RU" sz="2800" dirty="0" smtClean="0"/>
              <a:t>«Уж сколько раз твердили миру, что лесть гнусна, вредна; но только все не впрок»</a:t>
            </a:r>
          </a:p>
          <a:p>
            <a:r>
              <a:rPr lang="ru-RU" sz="2800" dirty="0" smtClean="0"/>
              <a:t>«Он порча, он чума, он язва здешних мест!»</a:t>
            </a:r>
          </a:p>
          <a:p>
            <a:r>
              <a:rPr lang="ru-RU" sz="2800" dirty="0" smtClean="0"/>
              <a:t>«Все прошло: с зимой холодной нужда, холод настает»</a:t>
            </a:r>
          </a:p>
          <a:p>
            <a:endParaRPr lang="ru-RU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476672"/>
            <a:ext cx="87591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каких басен взяты эти выражения?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1700808"/>
            <a:ext cx="3164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«Волк на псарне»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276872"/>
            <a:ext cx="3658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«Мартышка и очки»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616" y="4725144"/>
            <a:ext cx="3164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«Волк на псарне»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4077072"/>
            <a:ext cx="25891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«Кот и повар»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616" y="3212976"/>
            <a:ext cx="34291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«Ворона и лисица»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uiExpand="1" build="p"/>
      <p:bldP spid="6" grpId="0"/>
      <p:bldP spid="8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4" descr="http://img-fotki.yandex.ru/get/6510/36014149.f4/0_7659a_5b3894cb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756592" y="-243408"/>
            <a:ext cx="10297144" cy="710140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0808"/>
            <a:ext cx="8219256" cy="4425355"/>
          </a:xfrm>
        </p:spPr>
        <p:txBody>
          <a:bodyPr>
            <a:normAutofit/>
          </a:bodyPr>
          <a:lstStyle/>
          <a:p>
            <a:r>
              <a:rPr lang="ru-RU" dirty="0" smtClean="0"/>
              <a:t>«Лето красное пропела» </a:t>
            </a:r>
          </a:p>
          <a:p>
            <a:r>
              <a:rPr lang="ru-RU" dirty="0" smtClean="0"/>
              <a:t>«Ты виноват уж тем, что хочется мне кушать»</a:t>
            </a:r>
          </a:p>
          <a:p>
            <a:r>
              <a:rPr lang="ru-RU" dirty="0" smtClean="0"/>
              <a:t>«Слушает да ест»</a:t>
            </a:r>
          </a:p>
          <a:p>
            <a:r>
              <a:rPr lang="ru-RU" dirty="0" smtClean="0"/>
              <a:t>«От радости в зобу дыханье сперло»</a:t>
            </a:r>
          </a:p>
          <a:p>
            <a:r>
              <a:rPr lang="ru-RU" dirty="0" smtClean="0"/>
              <a:t>«Чем кумушек считать трудиться, не лучше ль на себя, кума, оборотиться?»</a:t>
            </a:r>
          </a:p>
          <a:p>
            <a:pPr>
              <a:buNone/>
            </a:pPr>
            <a:endParaRPr lang="ru-RU" dirty="0" smtClean="0"/>
          </a:p>
          <a:p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476672"/>
            <a:ext cx="80345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каком герое басни идет речь?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1700808"/>
            <a:ext cx="20217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Стрекоза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420888"/>
            <a:ext cx="11384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Волк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5616" y="4509120"/>
            <a:ext cx="19896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Обезьяна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3933056"/>
            <a:ext cx="1585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Ворона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616" y="3356992"/>
            <a:ext cx="22813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Кот Васька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6" grpId="0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962672" cy="4525963"/>
          </a:xfrm>
        </p:spPr>
        <p:txBody>
          <a:bodyPr/>
          <a:lstStyle/>
          <a:p>
            <a:r>
              <a:rPr lang="ru-RU" dirty="0" smtClean="0"/>
              <a:t>Фока</a:t>
            </a:r>
          </a:p>
          <a:p>
            <a:r>
              <a:rPr lang="ru-RU" dirty="0" smtClean="0"/>
              <a:t>Свинья</a:t>
            </a:r>
          </a:p>
          <a:p>
            <a:r>
              <a:rPr lang="ru-RU" dirty="0" smtClean="0"/>
              <a:t>Моська</a:t>
            </a:r>
          </a:p>
          <a:p>
            <a:r>
              <a:rPr lang="ru-RU" dirty="0" smtClean="0"/>
              <a:t>Повар</a:t>
            </a:r>
          </a:p>
          <a:p>
            <a:r>
              <a:rPr lang="ru-RU" dirty="0" smtClean="0"/>
              <a:t>Ворона</a:t>
            </a:r>
          </a:p>
          <a:p>
            <a:r>
              <a:rPr lang="ru-RU" dirty="0" smtClean="0"/>
              <a:t>Ягненок</a:t>
            </a:r>
          </a:p>
          <a:p>
            <a:r>
              <a:rPr lang="ru-RU" dirty="0" smtClean="0"/>
              <a:t>Кукушка</a:t>
            </a:r>
          </a:p>
          <a:p>
            <a:r>
              <a:rPr lang="ru-RU" dirty="0" smtClean="0"/>
              <a:t>Муравей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Лисица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Кот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Волк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Слон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Петух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Стрекоза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Демьян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Дуб</a:t>
            </a:r>
          </a:p>
          <a:p>
            <a:pPr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2653045" y="522972"/>
            <a:ext cx="3837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«Собери пару»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1835696" y="1916832"/>
            <a:ext cx="2880320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123728" y="2420888"/>
            <a:ext cx="2592288" cy="29523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2202461" y="2924944"/>
            <a:ext cx="2513555" cy="4680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019078" y="2420888"/>
            <a:ext cx="2696938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123728" y="1916832"/>
            <a:ext cx="2592288" cy="20162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339752" y="2924944"/>
            <a:ext cx="2376264" cy="15121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2456957" y="3933056"/>
            <a:ext cx="2259059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2398354" y="4437112"/>
            <a:ext cx="2317662" cy="10081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Басни000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 t="5759"/>
          <a:stretch>
            <a:fillRect/>
          </a:stretch>
        </p:blipFill>
        <p:spPr bwMode="auto">
          <a:xfrm>
            <a:off x="0" y="-148680"/>
            <a:ext cx="4716016" cy="7006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4355976" y="1412776"/>
            <a:ext cx="403225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 Андреевич</a:t>
            </a:r>
          </a:p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Крылов</a:t>
            </a:r>
          </a:p>
          <a:p>
            <a:pPr algn="ctr"/>
            <a:endParaRPr lang="ru-RU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4800" dirty="0">
                <a:solidFill>
                  <a:schemeClr val="accent6">
                    <a:lumMod val="50000"/>
                  </a:schemeClr>
                </a:solidFill>
              </a:rPr>
              <a:t>1769 -1844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09AC52-F32C-4120-B1E6-61C236199359}" type="slidenum">
              <a:rPr lang="ru-RU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660" y="1052736"/>
            <a:ext cx="3746158" cy="5047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9155" y="1628800"/>
            <a:ext cx="453650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Забавой он людей исправил,</a:t>
            </a:r>
          </a:p>
          <a:p>
            <a:pPr lvl="0"/>
            <a:r>
              <a:rPr lang="ru-RU" sz="2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Сметая </a:t>
            </a: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них пороков пыль. </a:t>
            </a:r>
          </a:p>
          <a:p>
            <a:pPr lvl="0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баснями себя прославил, </a:t>
            </a:r>
          </a:p>
          <a:p>
            <a:pPr lvl="0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эта слава — наша быль.	</a:t>
            </a:r>
          </a:p>
          <a:p>
            <a:pPr lvl="0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 забудут этой были,</a:t>
            </a:r>
          </a:p>
          <a:p>
            <a:pPr lvl="0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 по-русски говорят:</a:t>
            </a:r>
          </a:p>
          <a:p>
            <a:pPr lvl="0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давно мы затвердили,</a:t>
            </a:r>
          </a:p>
          <a:p>
            <a:pPr lvl="0"/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и внуки затвердят.</a:t>
            </a:r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9154" y="548680"/>
            <a:ext cx="810529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П.Вяземский</a:t>
            </a:r>
            <a:r>
              <a:rPr lang="ru-RU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Крылове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2919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Лексическая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работа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124744"/>
            <a:ext cx="8229600" cy="4997152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Притча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– краткий  рассказ поучительного характера;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Басня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– короткий иносказательный рассказ в стихотворной форме нравоучительного характера;</a:t>
            </a:r>
          </a:p>
          <a:p>
            <a:pPr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Аллегория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– вид иносказания; отвлеченная идея или понятие, воплощенное в конкретном образе;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Эзопов язык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– система намеков и иносказаний в художественном произведении, дающая возможность обойти цензуру и высказать оппозиционные или запрещенные идеи и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взгляды.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Мораль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— этическое содержание произведения, его вывод, итог, содержащий совет читателю поступать тем или иным образом или афористическое суждение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801E4C-1B93-4639-B3C3-FAF8FDA11BF2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Атаманова И.В.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1834252"/>
            <a:ext cx="51125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>
              <a:solidFill>
                <a:srgbClr val="000000"/>
              </a:solidFill>
              <a:latin typeface="Times New Roman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/>
              </a:rPr>
              <a:t>Н. В. Гоголь сказал: « Его притчи – достояние народное… Всякая басня его имеет сверх того историческое происхождение». </a:t>
            </a:r>
            <a:endParaRPr lang="ru-RU" sz="2400" dirty="0"/>
          </a:p>
        </p:txBody>
      </p:sp>
      <p:pic>
        <p:nvPicPr>
          <p:cNvPr id="3" name="Picture 2" descr="http://upload.wikimedia.org/wikipedia/commons/5/55/Nikolai_Gogol_LOC_retouched.jpg"/>
          <p:cNvPicPr>
            <a:picLocks noChangeAspect="1" noChangeArrowheads="1"/>
          </p:cNvPicPr>
          <p:nvPr/>
        </p:nvPicPr>
        <p:blipFill rotWithShape="1">
          <a:blip r:embed="rId2"/>
          <a:srcRect b="11426"/>
          <a:stretch/>
        </p:blipFill>
        <p:spPr bwMode="auto">
          <a:xfrm>
            <a:off x="683568" y="1052736"/>
            <a:ext cx="2482850" cy="350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4725144"/>
            <a:ext cx="2482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Николай Васильевич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Гоголь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(1809–1852 гг.)</a:t>
            </a:r>
          </a:p>
        </p:txBody>
      </p:sp>
    </p:spTree>
    <p:extLst>
      <p:ext uri="{BB962C8B-B14F-4D97-AF65-F5344CB8AC3E}">
        <p14:creationId xmlns:p14="http://schemas.microsoft.com/office/powerpoint/2010/main" val="33409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</TotalTime>
  <Words>710</Words>
  <Application>Microsoft Office PowerPoint</Application>
  <PresentationFormat>Экран (4:3)</PresentationFormat>
  <Paragraphs>146</Paragraphs>
  <Slides>24</Slides>
  <Notes>0</Notes>
  <HiddenSlides>4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«Собери пару»</vt:lpstr>
      <vt:lpstr>Презентация PowerPoint</vt:lpstr>
      <vt:lpstr>Презентация PowerPoint</vt:lpstr>
      <vt:lpstr>Лексическая работа</vt:lpstr>
      <vt:lpstr>Презентация PowerPoint</vt:lpstr>
      <vt:lpstr>Презентация PowerPoint</vt:lpstr>
      <vt:lpstr>Презентация PowerPoint</vt:lpstr>
      <vt:lpstr>Басня «Обоз»</vt:lpstr>
      <vt:lpstr>Историческая основа басни «Обоз»</vt:lpstr>
      <vt:lpstr>Презентация PowerPoint</vt:lpstr>
      <vt:lpstr>Презентация PowerPoint</vt:lpstr>
      <vt:lpstr>Басня «ОБОЗ»</vt:lpstr>
      <vt:lpstr>Мораль:</vt:lpstr>
      <vt:lpstr>Презентация PowerPoint</vt:lpstr>
      <vt:lpstr>Вывод  </vt:lpstr>
      <vt:lpstr>Басня  «Лягушки, просящие царя»</vt:lpstr>
      <vt:lpstr>Работа в группах</vt:lpstr>
      <vt:lpstr>Басня «ВОЛК НА ПСАРНЕ»</vt:lpstr>
      <vt:lpstr>Мораль: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Тамара</cp:lastModifiedBy>
  <cp:revision>31</cp:revision>
  <dcterms:created xsi:type="dcterms:W3CDTF">2014-11-21T11:03:03Z</dcterms:created>
  <dcterms:modified xsi:type="dcterms:W3CDTF">2020-10-04T17:31:40Z</dcterms:modified>
</cp:coreProperties>
</file>