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5" r:id="rId4"/>
    <p:sldId id="268" r:id="rId5"/>
    <p:sldId id="269" r:id="rId6"/>
    <p:sldId id="256" r:id="rId7"/>
    <p:sldId id="267" r:id="rId8"/>
    <p:sldId id="257" r:id="rId9"/>
    <p:sldId id="261" r:id="rId10"/>
    <p:sldId id="263" r:id="rId11"/>
    <p:sldId id="264" r:id="rId12"/>
    <p:sldId id="262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55" autoAdjust="0"/>
    <p:restoredTop sz="94660"/>
  </p:normalViewPr>
  <p:slideViewPr>
    <p:cSldViewPr>
      <p:cViewPr varScale="1">
        <p:scale>
          <a:sx n="68" d="100"/>
          <a:sy n="68" d="100"/>
        </p:scale>
        <p:origin x="-142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69D16-2FF0-4F81-A216-40135210BD00}" type="datetimeFigureOut">
              <a:rPr lang="ru-RU" smtClean="0"/>
              <a:pPr/>
              <a:t>10.11.2023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02FC4-3A3C-4383-AAD0-13F82B4F78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69D16-2FF0-4F81-A216-40135210BD00}" type="datetimeFigureOut">
              <a:rPr lang="ru-RU" smtClean="0"/>
              <a:pPr/>
              <a:t>10.11.2023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02FC4-3A3C-4383-AAD0-13F82B4F78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69D16-2FF0-4F81-A216-40135210BD00}" type="datetimeFigureOut">
              <a:rPr lang="ru-RU" smtClean="0"/>
              <a:pPr/>
              <a:t>10.11.2023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02FC4-3A3C-4383-AAD0-13F82B4F78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69D16-2FF0-4F81-A216-40135210BD00}" type="datetimeFigureOut">
              <a:rPr lang="ru-RU" smtClean="0"/>
              <a:pPr/>
              <a:t>10.11.2023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02FC4-3A3C-4383-AAD0-13F82B4F78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69D16-2FF0-4F81-A216-40135210BD00}" type="datetimeFigureOut">
              <a:rPr lang="ru-RU" smtClean="0"/>
              <a:pPr/>
              <a:t>10.11.2023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02FC4-3A3C-4383-AAD0-13F82B4F78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69D16-2FF0-4F81-A216-40135210BD00}" type="datetimeFigureOut">
              <a:rPr lang="ru-RU" smtClean="0"/>
              <a:pPr/>
              <a:t>10.11.2023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02FC4-3A3C-4383-AAD0-13F82B4F78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69D16-2FF0-4F81-A216-40135210BD00}" type="datetimeFigureOut">
              <a:rPr lang="ru-RU" smtClean="0"/>
              <a:pPr/>
              <a:t>10.11.2023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02FC4-3A3C-4383-AAD0-13F82B4F78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69D16-2FF0-4F81-A216-40135210BD00}" type="datetimeFigureOut">
              <a:rPr lang="ru-RU" smtClean="0"/>
              <a:pPr/>
              <a:t>10.11.2023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02FC4-3A3C-4383-AAD0-13F82B4F78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69D16-2FF0-4F81-A216-40135210BD00}" type="datetimeFigureOut">
              <a:rPr lang="ru-RU" smtClean="0"/>
              <a:pPr/>
              <a:t>10.11.2023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02FC4-3A3C-4383-AAD0-13F82B4F78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69D16-2FF0-4F81-A216-40135210BD00}" type="datetimeFigureOut">
              <a:rPr lang="ru-RU" smtClean="0"/>
              <a:pPr/>
              <a:t>10.11.2023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02FC4-3A3C-4383-AAD0-13F82B4F78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69D16-2FF0-4F81-A216-40135210BD00}" type="datetimeFigureOut">
              <a:rPr lang="ru-RU" smtClean="0"/>
              <a:pPr/>
              <a:t>10.11.2023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02FC4-3A3C-4383-AAD0-13F82B4F78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869D16-2FF0-4F81-A216-40135210BD00}" type="datetimeFigureOut">
              <a:rPr lang="ru-RU" smtClean="0"/>
              <a:pPr/>
              <a:t>10.11.2023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202FC4-3A3C-4383-AAD0-13F82B4F788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sun9-77.userapi.com/impg/yfFDC9z3h7Ka3xHsfNLJ6Ay6-TOvRGQhbhFmGw/VSk4txwQlpE.jpg?size=1280x973&amp;quality=95&amp;sign=821827cf46282b6a8b190050a57f3ec9&amp;type=album"/>
          <p:cNvPicPr>
            <a:picLocks noChangeAspect="1" noChangeArrowheads="1"/>
          </p:cNvPicPr>
          <p:nvPr/>
        </p:nvPicPr>
        <p:blipFill>
          <a:blip r:embed="rId2" cstate="print"/>
          <a:srcRect l="9484" t="11342" r="9469" b="12663"/>
          <a:stretch>
            <a:fillRect/>
          </a:stretch>
        </p:blipFill>
        <p:spPr bwMode="auto">
          <a:xfrm>
            <a:off x="251520" y="142682"/>
            <a:ext cx="8712968" cy="6526903"/>
          </a:xfrm>
          <a:prstGeom prst="rect">
            <a:avLst/>
          </a:prstGeom>
          <a:noFill/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706090"/>
          </a:xfrm>
          <a:solidFill>
            <a:schemeClr val="bg2">
              <a:lumMod val="90000"/>
            </a:schemeClr>
          </a:solidFill>
        </p:spPr>
        <p:txBody>
          <a:bodyPr>
            <a:noAutofit/>
          </a:bodyPr>
          <a:lstStyle/>
          <a:p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Правополушарное рисование и его влияние </a:t>
            </a:r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речевое  </a:t>
            </a:r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развитие детей дошкольного </a:t>
            </a:r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возраста</a:t>
            </a:r>
            <a:endParaRPr lang="ru-RU" sz="2400" b="1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sun9-60.userapi.com/impg/_5_hup49p2Eabm4MEitqaFEERws_6zDENUsDGQ/JNMeLXaReSE.jpg?size=510x374&amp;quality=96&amp;sign=986fab64827d52eac31581d4bfba2738&amp;c_uniq_tag=FJ19GBV5f3dpXCyJZsAW9ONxCR-8edvfLOS5dSeqmK0&amp;type=alb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7" y="260648"/>
            <a:ext cx="3142167" cy="2304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2" descr="https://sun9-60.userapi.com/impg/pACvW4E_q4B4YAGiLIAQWGCSf9BuGkr8mR3vRg/HMavoRsH0hc.jpg?size=765x1080&amp;quality=96&amp;sign=9baf915f5865c39ea468960716a8ec12&amp;type=alb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852936"/>
            <a:ext cx="2952328" cy="37664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3707904" y="404664"/>
            <a:ext cx="5040560" cy="594008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Правополушарное рисование 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ctr"/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 прием </a:t>
            </a:r>
            <a:r>
              <a:rPr lang="ru-RU" sz="2000" b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арт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- терапии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позволяет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проявить 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индивидуальность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реализовывать свои творческие 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способности;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выражаться 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через рисунок;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 получить удовольствие от процесса, 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зарядиться 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позитивом;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бороться 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 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стрессами </a:t>
            </a:r>
          </a:p>
          <a:p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накопившимися 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проблемами, 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душевными 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переживаниями;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 поверить в свой успех, свои силы и возможности, 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справляться с сомнениями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 избавиться от комплексов; </a:t>
            </a:r>
            <a:endParaRPr lang="ru-RU" sz="2000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достичь 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гармонии внутреннего 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состояния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азвивать образность мышления, что позволяет обогащать словарный запас и развивать речь</a:t>
            </a:r>
            <a:endParaRPr lang="ru-RU" sz="2000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s://sun9-42.userapi.com/impg/Z7YcLORjjQHZWnwjBv2fagqKxOJR5Y2YylwAmQ/CY3BbeYGids.jpg?size=200x276&amp;quality=96&amp;sign=8d44a24a8a1df1adff2c6b2ea3cffed9&amp;c_uniq_tag=r-PqJdkxZTYTbkMglLb2ZPXyDG4gMqGlBmndJ4o_vp4&amp;type=alb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2232248" cy="30805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2699792" y="260648"/>
            <a:ext cx="6264696" cy="372409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endParaRPr lang="ru-RU" sz="2000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Дошкольники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процессе рисования овладевают многими практическими навыками, которые позднее будут нужны для выполнения самых разнообразных работ,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приобретают ручную умелость,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которая позволяет им чувствовать себя более самостоятельными. </a:t>
            </a:r>
          </a:p>
          <a:p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 </a:t>
            </a:r>
            <a:endParaRPr lang="ru-RU" sz="24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5" name="Picture 4" descr="https://sun9-36.userapi.com/impg/XYhY_jhi_szKXtM2jQW3moeC9dRLz1ZTrZnAqA/KFkpDpM8j5w.jpg?size=1280x877&amp;quality=96&amp;sign=361db9fbab3b3127048911e43aa53975&amp;type=alb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429000"/>
            <a:ext cx="4668074" cy="31983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5148064" y="3717032"/>
            <a:ext cx="3816424" cy="286232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Если </a:t>
            </a:r>
            <a:r>
              <a:rPr lang="ru-RU" sz="20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ребенок регулярно занимается рисованием, то у него воспитываются такие черты как усидчивость, внимательность, терпение, аккуратность, умение планировать процесс работы, которые очень важны при начале школьного обучения.</a:t>
            </a:r>
            <a:endParaRPr lang="ru-RU" sz="2000" b="1" i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s://sun9-14.userapi.com/impg/i88IoTM186rqHMIH0Tv7Pnw9USP9HgeZuoOPSw/cdhQEYRetr4.jpg?size=1280x953&amp;quality=96&amp;sign=959d062fffd8c736023de17fb3ed82de&amp;type=alb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188640"/>
            <a:ext cx="3960440" cy="29703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508" name="Picture 4" descr="https://sun9-12.userapi.com/impg/9KPitU6Tdok7eI8XFLSSqsqjN-3w7Kv7CURW7w/u6T1bxsUBdQ.jpg?size=1280x940&amp;quality=96&amp;sign=9b66814ee2fdafe3f48a4b17861e0e19&amp;type=album"/>
          <p:cNvPicPr>
            <a:picLocks noChangeAspect="1" noChangeArrowheads="1"/>
          </p:cNvPicPr>
          <p:nvPr/>
        </p:nvPicPr>
        <p:blipFill>
          <a:blip r:embed="rId3" cstate="print"/>
          <a:srcRect l="8267" t="10544" r="6306" b="8779"/>
          <a:stretch>
            <a:fillRect/>
          </a:stretch>
        </p:blipFill>
        <p:spPr bwMode="auto">
          <a:xfrm>
            <a:off x="4932040" y="3470586"/>
            <a:ext cx="3960440" cy="29107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510" name="Picture 6" descr="https://sun9-49.userapi.com/impg/D0TIl6ev-He9wUtCdEuy1XUbDfKNMTDJmVa_mA/ygkDaV_hvl4.jpg?size=1080x810&amp;quality=96&amp;sign=033745110a92ff04b10cb9e129952ab3&amp;type=albu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3501008"/>
            <a:ext cx="4032448" cy="30243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512" name="Picture 8" descr="https://sun9-8.userapi.com/impg/kQ-_bUoQEs0dmhXbN_qWKZh-cYI0v3AdtLbAHw/RgDeyx4PWQ8.jpg?size=1280x905&amp;quality=96&amp;sign=ac709d846e283ca08fadc2517fd922b2&amp;type=album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260648"/>
            <a:ext cx="4032448" cy="28510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 flipH="1">
            <a:off x="3707904" y="3140968"/>
            <a:ext cx="1800200" cy="40011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20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Мои работы</a:t>
            </a:r>
            <a:endParaRPr lang="ru-RU" sz="2000" b="1" i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ttps://sun9-41.userapi.com/impg/nnSvrBgrCkgS7_w1SAFqU1Wrj4jxf9u0kmXzTg/I2dK1kNqgoU.jpg?size=733x1080&amp;quality=96&amp;sign=261a13a26d1aa11538630d3a324e1890&amp;type=alb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260648"/>
            <a:ext cx="4244071" cy="62532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179512" y="260649"/>
            <a:ext cx="4464496" cy="618630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Эта методика появилась еще в середине XX века, и с тех пор продолжает планомерно завоевывать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мир</a:t>
            </a:r>
          </a:p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Главная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идея правополушарного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рисования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человек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уже умеет рисовать, но старые привычки восприятия мешают этой способности проявиться, блокируют ее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Рисунок ребёнка- предмет гордости каждого родителя. Многие удивятся, если узнают, что главное в детском творчестве вовсе не результат, а сам процесс. Именно поэтому рисование стало важной частью дошкольного образования. </a:t>
            </a:r>
            <a:endParaRPr lang="ru-RU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Все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большей популярностью в современном мире пользуются нетрадиционные методики по развитию творческих способностей. </a:t>
            </a:r>
            <a:endParaRPr lang="ru-RU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Научиться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рисовать за короткое время можно используя инновационную методику правополушарного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рисования.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s://sun9-74.userapi.com/impg/wqnFnjCja2vvw_15iy93kEMX6rMbZqsurWLr-g/NXuLC5vDKeI.jpg?size=1280x948&amp;quality=96&amp;sign=95fd858c70dd4c183af8a6cf0e51e3a1&amp;type=album"/>
          <p:cNvPicPr>
            <a:picLocks noChangeAspect="1" noChangeArrowheads="1"/>
          </p:cNvPicPr>
          <p:nvPr/>
        </p:nvPicPr>
        <p:blipFill>
          <a:blip r:embed="rId2" cstate="print"/>
          <a:srcRect l="8803" t="10566" r="10011" b="10193"/>
          <a:stretch>
            <a:fillRect/>
          </a:stretch>
        </p:blipFill>
        <p:spPr bwMode="auto">
          <a:xfrm>
            <a:off x="323528" y="3429000"/>
            <a:ext cx="4464496" cy="32273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580" name="Picture 4" descr="https://sun9-75.userapi.com/impg/GWGQJIYZnj5RhH0MSVXKkDXOdzlgCDtBsAui4Q/Hr6AOgMCCaA.jpg?size=1280x938&amp;quality=96&amp;sign=8e935677165c720c9ab7fcb8ead4483e&amp;type=album"/>
          <p:cNvPicPr>
            <a:picLocks noChangeAspect="1" noChangeArrowheads="1"/>
          </p:cNvPicPr>
          <p:nvPr/>
        </p:nvPicPr>
        <p:blipFill>
          <a:blip r:embed="rId3" cstate="print"/>
          <a:srcRect l="6662" t="12228" r="6733" b="12545"/>
          <a:stretch>
            <a:fillRect/>
          </a:stretch>
        </p:blipFill>
        <p:spPr bwMode="auto">
          <a:xfrm>
            <a:off x="323528" y="299149"/>
            <a:ext cx="4464496" cy="28418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4932040" y="908720"/>
            <a:ext cx="4032448" cy="532453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Человеческий мозг состоит из двух полушарий – </a:t>
            </a:r>
            <a:endParaRPr lang="ru-RU" sz="2000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правого 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левого. </a:t>
            </a:r>
            <a:endParaRPr lang="ru-RU" sz="2000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Левое 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полушарие – аналитическое, это формальное восприятие, логика, символы и разум. Оно отвечает за нашу речь, способность к чтению и 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письму.</a:t>
            </a:r>
          </a:p>
          <a:p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Правое 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полушарие обрабатывает информацию как бы целиком, в образах, оно позволяет нам мечтать, фантазировать, сочинять истории, оно мыслит творчески и позволяет решать проблему 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целиком, интуитивно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не раскладывая на этапы.</a:t>
            </a:r>
            <a:endParaRPr lang="ru-RU" sz="20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17693"/>
            <a:ext cx="4248472" cy="63709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Американский </a:t>
            </a:r>
            <a:r>
              <a:rPr lang="ru-RU" sz="2400" b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нейропсихолог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Роджер </a:t>
            </a:r>
            <a:r>
              <a:rPr lang="ru-RU" sz="2400" b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Сперри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, открыл, что каждое полушарие головного мозга работает как самостоятельный мозг. </a:t>
            </a:r>
            <a:endParaRPr lang="ru-RU" sz="2400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То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есть предложенную человеку задачу решает либо левое полушарие, </a:t>
            </a:r>
            <a:endParaRPr lang="ru-RU" sz="2400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либо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правое. </a:t>
            </a:r>
            <a:endParaRPr lang="ru-RU" sz="2400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Таким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образом, если левое полушарие с его аналитическим мышлением отвергает рисование, то нужно предложить эту задачу правому, творческому, полушарию.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AutoShape 2" descr="Что ты видишь на картинке: тест, который не обманешь - ДАВАЙ ПОГОВОРИМ - 23  декабря - 43920345813 - Медиаплатформа МирТесе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8" name="Picture 4" descr="https://sun9-49.userapi.com/impg/TrGp75AGKubLPZgpLM03FzB9RbACYyCQ8k-bsg/dboPWUjZjwQ.jpg?size=1200x800&amp;quality=96&amp;sign=ba726fb3375a91dc633c2dcdd9b54e2f&amp;type=alb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3549013"/>
            <a:ext cx="4464496" cy="2976331"/>
          </a:xfrm>
          <a:prstGeom prst="rect">
            <a:avLst/>
          </a:prstGeom>
          <a:noFill/>
        </p:spPr>
      </p:pic>
      <p:sp>
        <p:nvSpPr>
          <p:cNvPr id="1030" name="AutoShape 6" descr="Разделенный мозг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4" name="Picture 10" descr="https://sun9-19.userapi.com/impg/TyW-cV5pZpem5fHJHm7NfVI6FgIzwKZeTuMHpA/Bxv35isDvGk.jpg?size=720x540&amp;quality=96&amp;sign=9c10acfbee4faf13a88f14d932e603d6&amp;type=alb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332656"/>
            <a:ext cx="4046993" cy="303524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sun9-79.userapi.com/impg/FVQ56Ks9ffgRFzHeiQU96pRcYN_xpzBneiDiWA/tQMEaHgx2jE.jpg?size=1280x960&amp;quality=96&amp;sign=262c8d5f75b96d958429797aeba419a2&amp;type=alb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772816"/>
            <a:ext cx="6444207" cy="483315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79512" y="260648"/>
            <a:ext cx="8784976" cy="175432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Дети изначально </a:t>
            </a: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правополушарны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! Они воспринимают мир таким, какой он есть – ярким, красочным и интересным, поэтому они такие фантазеры и мечтатели. И уже позже у ребенка развивается аналитическое мышление. Традиционная школьная система также больше ориентирована на развитие левого полушария. Поэтому, чтобы правое полушарие «не скучало», можно рисовать, используя этот метод.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 descr="https://sun9-54.userapi.com/impg/3dObch7rcJgWSvTDh1R3bzApXC5A-Ha4okB7VA/FWWCErtBgVo.jpg?size=989x1080&amp;quality=96&amp;sign=7342dd3e98be8ca48945ad23d616733e&amp;type=album"/>
          <p:cNvPicPr>
            <a:picLocks noChangeAspect="1" noChangeArrowheads="1"/>
          </p:cNvPicPr>
          <p:nvPr/>
        </p:nvPicPr>
        <p:blipFill>
          <a:blip r:embed="rId2" cstate="print"/>
          <a:srcRect l="53226" t="34180" b="33326"/>
          <a:stretch>
            <a:fillRect/>
          </a:stretch>
        </p:blipFill>
        <p:spPr bwMode="auto">
          <a:xfrm>
            <a:off x="5053144" y="3717032"/>
            <a:ext cx="3767328" cy="285797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2296" name="Picture 8" descr="https://sun9-33.userapi.com/impg/Xh2hJwctYSKSNv6vOXd1CDL9hsN6w9RiNEvyRQ/5JzkiWPCEb8.jpg?size=1280x928&amp;quality=96&amp;sign=8baca029893f2fd2c20e3880df6a1f71&amp;type=alb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717032"/>
            <a:ext cx="3915744" cy="283891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9" name="Picture 6" descr="https://sun9-38.userapi.com/impg/rTJFfv7O_b30hXV16yRXrid8h3YsvYdmY2p29Q/ex-ypr2sdZs.jpg?size=1280x923&amp;quality=96&amp;sign=9f14da361c0ca69255d80bf27b96d8cd&amp;type=albu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5528" y="260648"/>
            <a:ext cx="3894516" cy="280831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2298" name="Picture 10" descr="https://sun9-54.userapi.com/impg/E0DNKlJtF_c05sXoqSLaCUuRCPGz4Nc20VeG0Q/yMQwvu4s7AE.jpg?size=1280x950&amp;quality=96&amp;sign=7c8751e51fad25fee7ae967ab4113b39&amp;type=album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19" y="188640"/>
            <a:ext cx="3977873" cy="295232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s://sun9-78.userapi.com/impg/ibDR_5GeQ-XvUj5os4o4SuzVSzKGI2Jo4Sd1YQ/MIgiGPmqK5k.jpg?size=1280x960&amp;quality=96&amp;sign=6b22c7a5c023d4cb560ac5c35c77fc70&amp;type=alb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772816"/>
            <a:ext cx="7140284" cy="508518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51520" y="188640"/>
            <a:ext cx="8640960" cy="147732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 именно рисование влияет на разные стороны развития ребенка?</a:t>
            </a:r>
          </a:p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В дошкольном возрасте мышление ребенка образно. </a:t>
            </a:r>
            <a:endParaRPr lang="ru-RU" b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Чем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больше новых образов он создает, тем лучше в дальнейшем развиваются интеллектуальные способности и мыслительные операции. Сильнейшим стимулом развития в это время является творчество.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https://sun9-53.userapi.com/impg/BUqhDI5gee9d9vMrS4V6S9QEsHZfMKLGBzUFRw/TeuZIPRvIzM.jpg?size=200x295&amp;quality=96&amp;sign=df9dfa0c8183388d3095baa8658c5deb&amp;c_uniq_tag=Ui35nnhMBQUdHakcrA6Sl7-ngrQrlqB5COmnrQghvw0&amp;type=alb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5" y="188640"/>
            <a:ext cx="2736305" cy="40360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3491880" y="548680"/>
            <a:ext cx="5077072" cy="317009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Техника правополушарного рисования включает в себя набор различных упражнений. Именно оригинальность и непонятность этих упражнений помогает отключить логику. Рисование используя то правую, то левую руку, прописывание букв в зеркальном отображении и иного чего, что кажется на первый взгляд полной ерундой позволяет раскрыть детям мир 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4725144"/>
            <a:ext cx="8496944" cy="163121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свою очередь, речь влияет на рисунок: исследователи детского творчества утверждают, что «молчаливое» рисование развивается менее интенсивно, образы в нем беднее деталями, часто бывают шаблонными и заимствованными. Рисование вместе со взрослыми помогает упрочить эмоциональный контакт, найти повод пообщаться, обогатить речь.</a:t>
            </a:r>
            <a:endParaRPr lang="ru-RU" sz="20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s://sun9-58.userapi.com/impg/mq5BnMcZd2CeTdvlLQDhVa2MNbAuT4pSLMEPpw/UcHLS14Ljew.jpg?size=1280x945&amp;quality=96&amp;sign=93f49606c374b746138148a0c0a34d5d&amp;type=album"/>
          <p:cNvPicPr>
            <a:picLocks noChangeAspect="1" noChangeArrowheads="1"/>
          </p:cNvPicPr>
          <p:nvPr/>
        </p:nvPicPr>
        <p:blipFill>
          <a:blip r:embed="rId2" cstate="print"/>
          <a:srcRect l="2559" t="3606" r="2943" b="511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39552" y="404664"/>
            <a:ext cx="8208912" cy="212365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2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Рисование – всесторонне развитие ребенка, его тактильных ощущений, моторики рук, чувство формы, цвета. </a:t>
            </a:r>
            <a:endParaRPr lang="ru-RU" sz="2200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2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22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помощью этого простого занятие малыши передает свой внутренний мир, но выбирая технику рисования, следует учитывать возраст и интересы ребенка, чтобы занятие было для него интересным и познавательным</a:t>
            </a:r>
            <a:endParaRPr lang="ru-RU" sz="22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</TotalTime>
  <Words>531</Words>
  <Application>Microsoft Office PowerPoint</Application>
  <PresentationFormat>Экран (4:3)</PresentationFormat>
  <Paragraphs>43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Правополушарное рисование и его влияние  на речевое  развитие детей дошкольного возраста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PC</dc:creator>
  <cp:lastModifiedBy>PC</cp:lastModifiedBy>
  <cp:revision>20</cp:revision>
  <dcterms:created xsi:type="dcterms:W3CDTF">2023-11-07T15:55:20Z</dcterms:created>
  <dcterms:modified xsi:type="dcterms:W3CDTF">2023-11-10T18:13:25Z</dcterms:modified>
</cp:coreProperties>
</file>