
<file path=[Content_Types].xml><?xml version="1.0" encoding="utf-8"?>
<Types xmlns="http://schemas.openxmlformats.org/package/2006/content-types">
  <Default Extension="png" ContentType="image/png"/>
  <Default Extension="mp3" ContentType="audio/mpe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70" r:id="rId13"/>
    <p:sldId id="268" r:id="rId14"/>
    <p:sldId id="272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" initials="П" lastIdx="1" clrIdx="0">
    <p:extLst>
      <p:ext uri="{19B8F6BF-5375-455C-9EA6-DF929625EA0E}">
        <p15:presenceInfo xmlns:p15="http://schemas.microsoft.com/office/powerpoint/2012/main" userId="Пользователь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642" y="54"/>
      </p:cViewPr>
      <p:guideLst>
        <p:guide orient="horz" pos="2183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3-21T10:24:32.344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  <inkml:channel name="T" type="integer" max="2.14748E9" units="dev"/>
        </inkml:traceFormat>
        <inkml:channelProperties>
          <inkml:channelProperty channel="X" name="resolution" value="33.31707" units="1/cm"/>
          <inkml:channelProperty channel="Y" name="resolution" value="33.3913" units="1/cm"/>
          <inkml:channelProperty channel="T" name="resolution" value="1" units="1/dev"/>
        </inkml:channelProperties>
      </inkml:inkSource>
      <inkml:timestamp xml:id="ts0" timeString="2023-03-21T15:45:50.804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Group>
    <inkml:annotationXML>
      <emma:emma xmlns:emma="http://www.w3.org/2003/04/emma" version="1.0">
        <emma:interpretation id="{583152B7-A7DE-499D-B00A-431B204AD65C}" emma:medium="tactile" emma:mode="ink">
          <msink:context xmlns:msink="http://schemas.microsoft.com/ink/2010/main" type="writingRegion" rotatedBoundingBox="26650,8681 26665,8681 26665,8696 26650,8696"/>
        </emma:interpretation>
      </emma:emma>
    </inkml:annotationXML>
    <inkml:traceGroup>
      <inkml:annotationXML>
        <emma:emma xmlns:emma="http://www.w3.org/2003/04/emma" version="1.0">
          <emma:interpretation id="{8673B3D7-56CE-4D4B-A8CA-F382604D00B3}" emma:medium="tactile" emma:mode="ink">
            <msink:context xmlns:msink="http://schemas.microsoft.com/ink/2010/main" type="paragraph" rotatedBoundingBox="26650,8681 26665,8681 26665,8696 26650,8696" alignmentLevel="1"/>
          </emma:interpretation>
        </emma:emma>
      </inkml:annotationXML>
      <inkml:traceGroup>
        <inkml:annotationXML>
          <emma:emma xmlns:emma="http://www.w3.org/2003/04/emma" version="1.0">
            <emma:interpretation id="{F4686CB5-5986-4BF6-B6F3-FD1BA0CA21BB}" emma:medium="tactile" emma:mode="ink">
              <msink:context xmlns:msink="http://schemas.microsoft.com/ink/2010/main" type="line" rotatedBoundingBox="26650,8681 26665,8681 26665,8696 26650,8696"/>
            </emma:interpretation>
          </emma:emma>
        </inkml:annotationXML>
        <inkml:traceGroup>
          <inkml:annotationXML>
            <emma:emma xmlns:emma="http://www.w3.org/2003/04/emma" version="1.0">
              <emma:interpretation id="{B5E13928-CB39-4CF4-BB0B-D173A4206800}" emma:medium="tactile" emma:mode="ink">
                <msink:context xmlns:msink="http://schemas.microsoft.com/ink/2010/main" type="inkWord" rotatedBoundingBox="26650,8681 26665,8681 26665,8696 26650,8696"/>
              </emma:interpretation>
              <emma:one-of disjunction-type="recognition" id="oneOf0">
                <emma:interpretation id="interp0" emma:lang="" emma:confidence="0.5">
                  <emma:literal>.</emma:literal>
                </emma:interpretation>
                <emma:interpretation id="interp1" emma:lang="" emma:confidence="0">
                  <emma:literal>,</emma:literal>
                </emma:interpretation>
                <emma:interpretation id="interp2" emma:lang="" emma:confidence="0">
                  <emma:literal>\</emma:literal>
                </emma:interpretation>
                <emma:interpretation id="interp3" emma:lang="" emma:confidence="0">
                  <emma:literal>`</emma:literal>
                </emma:interpretation>
                <emma:interpretation id="interp4" emma:lang="" emma:confidence="0">
                  <emma:literal>'</emma:literal>
                </emma:interpretation>
              </emma:one-of>
            </emma:emma>
          </inkml:annotationXML>
          <inkml:trace contextRef="#ctx0" brushRef="#br0">0 0 0</inkml:trace>
        </inkml:traceGroup>
      </inkml:traceGroup>
    </inkml:traceGroup>
  </inkml:traceGroup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791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352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753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911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760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888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695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757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221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356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767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6D317-E29C-4488-8361-E90E78B2D330}" type="datetimeFigureOut">
              <a:rPr lang="ru-RU" smtClean="0"/>
              <a:t>12.11.2023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96775-1223-4A1C-AE40-1A21F6C3CA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88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10" Type="http://schemas.microsoft.com/office/2007/relationships/hdphoto" Target="../media/hdphoto10.wdp"/><Relationship Id="rId4" Type="http://schemas.openxmlformats.org/officeDocument/2006/relationships/image" Target="../media/image54.jpe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3.png"/><Relationship Id="rId1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12" Type="http://schemas.microsoft.com/office/2007/relationships/hdphoto" Target="../media/hdphoto4.wdp"/><Relationship Id="rId17" Type="http://schemas.openxmlformats.org/officeDocument/2006/relationships/image" Target="../media/image15.jpeg"/><Relationship Id="rId2" Type="http://schemas.openxmlformats.org/officeDocument/2006/relationships/image" Target="../media/image6.png"/><Relationship Id="rId16" Type="http://schemas.microsoft.com/office/2007/relationships/hdphoto" Target="../media/hdphoto6.wdp"/><Relationship Id="rId20" Type="http://schemas.microsoft.com/office/2007/relationships/hdphoto" Target="../media/hdphoto7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2.png"/><Relationship Id="rId5" Type="http://schemas.openxmlformats.org/officeDocument/2006/relationships/image" Target="../media/image8.jpeg"/><Relationship Id="rId15" Type="http://schemas.openxmlformats.org/officeDocument/2006/relationships/image" Target="../media/image14.png"/><Relationship Id="rId10" Type="http://schemas.microsoft.com/office/2007/relationships/hdphoto" Target="../media/hdphoto3.wdp"/><Relationship Id="rId19" Type="http://schemas.openxmlformats.org/officeDocument/2006/relationships/image" Target="../media/image17.png"/><Relationship Id="rId4" Type="http://schemas.openxmlformats.org/officeDocument/2006/relationships/image" Target="../media/image7.jpeg"/><Relationship Id="rId9" Type="http://schemas.openxmlformats.org/officeDocument/2006/relationships/image" Target="../media/image11.png"/><Relationship Id="rId1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png"/><Relationship Id="rId11" Type="http://schemas.openxmlformats.org/officeDocument/2006/relationships/image" Target="../media/image25.jpeg"/><Relationship Id="rId5" Type="http://schemas.openxmlformats.org/officeDocument/2006/relationships/image" Target="../media/image19.tmp"/><Relationship Id="rId10" Type="http://schemas.openxmlformats.org/officeDocument/2006/relationships/image" Target="../media/image24.pn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slide" Target="slide7.xml"/><Relationship Id="rId7" Type="http://schemas.openxmlformats.org/officeDocument/2006/relationships/image" Target="../media/image26.png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comments" Target="../comments/comment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slide" Target="slide5.xml"/><Relationship Id="rId4" Type="http://schemas.openxmlformats.org/officeDocument/2006/relationships/image" Target="../media/image2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slide" Target="slide5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43.jpeg"/><Relationship Id="rId7" Type="http://schemas.openxmlformats.org/officeDocument/2006/relationships/image" Target="../media/image4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Герб СССР - цвета, история возникновения, что обозначает">
            <a:extLst>
              <a:ext uri="{FF2B5EF4-FFF2-40B4-BE49-F238E27FC236}">
                <a16:creationId xmlns:a16="http://schemas.microsoft.com/office/drawing/2014/main" id="{120A1DE7-E34B-4E97-ABE3-343528564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907" y="0"/>
            <a:ext cx="3672526" cy="378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lag of the Soviet Union.svg">
            <a:extLst>
              <a:ext uri="{FF2B5EF4-FFF2-40B4-BE49-F238E27FC236}">
                <a16:creationId xmlns:a16="http://schemas.microsoft.com/office/drawing/2014/main" id="{795FB20B-7E6D-444B-9085-A5190B1D0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29" y="3837709"/>
            <a:ext cx="6040582" cy="302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vdnh.ru/upload/resize_cache/iblock/724/1000_424_1/7242a6ab526b5233788a8b3611680524.JPG">
            <a:extLst>
              <a:ext uri="{FF2B5EF4-FFF2-40B4-BE49-F238E27FC236}">
                <a16:creationId xmlns:a16="http://schemas.microsoft.com/office/drawing/2014/main" id="{9ABC40E9-3FDD-4A3B-B96B-D735BEDFBD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6179130" cy="6868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7F7D5A-1583-44AF-9687-CA30132975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1877" y="493750"/>
            <a:ext cx="8426574" cy="4203895"/>
          </a:xfrm>
        </p:spPr>
        <p:txBody>
          <a:bodyPr>
            <a:normAutofit fontScale="90000"/>
          </a:bodyPr>
          <a:lstStyle/>
          <a:p>
            <a:r>
              <a:rPr lang="ru-RU" sz="107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Культура СССР </a:t>
            </a:r>
            <a:br>
              <a:rPr lang="ru-RU" sz="107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107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1930-е гг.</a:t>
            </a:r>
            <a:br>
              <a:rPr lang="ru-RU" sz="107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3600" b="1" dirty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часть 2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75F8813-55F8-4335-A1E7-DB269257AC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08116" y="5007459"/>
            <a:ext cx="6997148" cy="1655762"/>
          </a:xfrm>
        </p:spPr>
        <p:txBody>
          <a:bodyPr>
            <a:normAutofit lnSpcReduction="10000"/>
          </a:bodyPr>
          <a:lstStyle/>
          <a:p>
            <a:pPr algn="r"/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Подготовил:</a:t>
            </a:r>
          </a:p>
          <a:p>
            <a:pPr algn="r"/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Симонов К.В. </a:t>
            </a:r>
            <a:endParaRPr lang="en-US" b="1" dirty="0">
              <a:ln w="3175"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r"/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учитель истории МОУ СОШ № 11</a:t>
            </a:r>
          </a:p>
          <a:p>
            <a:pPr algn="r"/>
            <a:r>
              <a:rPr lang="en-US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 </a:t>
            </a:r>
            <a:r>
              <a:rPr lang="ru-RU" b="1" dirty="0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квалификационная категория </a:t>
            </a:r>
          </a:p>
        </p:txBody>
      </p:sp>
    </p:spTree>
    <p:extLst>
      <p:ext uri="{BB962C8B-B14F-4D97-AF65-F5344CB8AC3E}">
        <p14:creationId xmlns:p14="http://schemas.microsoft.com/office/powerpoint/2010/main" val="148919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От кухонного рабства - к станку, винтовке, ПРОТИВОГАЗУ, 1920-е - 1930-е годы">
            <a:extLst>
              <a:ext uri="{FF2B5EF4-FFF2-40B4-BE49-F238E27FC236}">
                <a16:creationId xmlns:a16="http://schemas.microsoft.com/office/drawing/2014/main" id="{9DBDD019-413E-4D1D-86E4-935FAB6301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" t="831"/>
          <a:stretch/>
        </p:blipFill>
        <p:spPr bwMode="auto">
          <a:xfrm>
            <a:off x="1213139" y="214745"/>
            <a:ext cx="4636782" cy="411455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Советская жизнь в противогазе: 1920-е - 1940-е гг. | Мифы и тайны истории |  Дзен">
            <a:extLst>
              <a:ext uri="{FF2B5EF4-FFF2-40B4-BE49-F238E27FC236}">
                <a16:creationId xmlns:a16="http://schemas.microsoft.com/office/drawing/2014/main" id="{C3159796-226A-43B1-B4FB-9DC50A349D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0"/>
          <a:stretch/>
        </p:blipFill>
        <p:spPr bwMode="auto">
          <a:xfrm>
            <a:off x="7048662" y="214745"/>
            <a:ext cx="4636782" cy="6428509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Опыт медицины в годы Великой Отечественной войны">
            <a:extLst>
              <a:ext uri="{FF2B5EF4-FFF2-40B4-BE49-F238E27FC236}">
                <a16:creationId xmlns:a16="http://schemas.microsoft.com/office/drawing/2014/main" id="{A2B86457-4A2C-46BC-8184-BD6D39BCFD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5055" y="3361216"/>
            <a:ext cx="4572000" cy="337185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34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  <a:extLst>
              <a:ext uri="{FF2B5EF4-FFF2-40B4-BE49-F238E27FC236}">
                <a16:creationId xmlns:a16="http://schemas.microsoft.com/office/drawing/2014/main" id="{7CF7360E-3662-45D9-8649-DC07020511B6}"/>
              </a:ext>
            </a:extLst>
          </p:cNvPr>
          <p:cNvSpPr txBox="1"/>
          <p:nvPr/>
        </p:nvSpPr>
        <p:spPr>
          <a:xfrm>
            <a:off x="620026" y="323148"/>
            <a:ext cx="4991063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«Будь готов 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к труду и обороне»</a:t>
            </a:r>
          </a:p>
        </p:txBody>
      </p:sp>
      <p:sp>
        <p:nvSpPr>
          <p:cNvPr id="5" name="TextBox 4">
            <a:hlinkClick r:id="rId2" action="ppaction://hlinksldjump"/>
            <a:extLst>
              <a:ext uri="{FF2B5EF4-FFF2-40B4-BE49-F238E27FC236}">
                <a16:creationId xmlns:a16="http://schemas.microsoft.com/office/drawing/2014/main" id="{121C28A1-A3D5-4FA3-A81E-27FE561C20EF}"/>
              </a:ext>
            </a:extLst>
          </p:cNvPr>
          <p:cNvSpPr txBox="1"/>
          <p:nvPr/>
        </p:nvSpPr>
        <p:spPr>
          <a:xfrm>
            <a:off x="6333241" y="355259"/>
            <a:ext cx="5486400" cy="120032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«Готов к труду </a:t>
            </a:r>
            <a:r>
              <a:rPr lang="ru-RU" sz="3600" b="1" dirty="0" smtClean="0">
                <a:solidFill>
                  <a:srgbClr val="FF0000"/>
                </a:solidFill>
                <a:latin typeface="AG Benguiat Cyr-Bold" panose="020BE200000000000000" pitchFamily="34" charset="-52"/>
              </a:rPr>
              <a:t>и</a:t>
            </a:r>
            <a:r>
              <a:rPr lang="en-US" sz="3600" b="1" dirty="0" smtClean="0">
                <a:solidFill>
                  <a:srgbClr val="FF0000"/>
                </a:solidFill>
                <a:latin typeface="AG Benguiat Cyr-Bold" panose="020BE200000000000000" pitchFamily="34" charset="-52"/>
              </a:rPr>
              <a:t> </a:t>
            </a:r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обороне»</a:t>
            </a:r>
          </a:p>
        </p:txBody>
      </p:sp>
      <p:sp>
        <p:nvSpPr>
          <p:cNvPr id="6" name="TextBox 5">
            <a:hlinkClick r:id="rId2" action="ppaction://hlinksldjump"/>
            <a:extLst>
              <a:ext uri="{FF2B5EF4-FFF2-40B4-BE49-F238E27FC236}">
                <a16:creationId xmlns:a16="http://schemas.microsoft.com/office/drawing/2014/main" id="{99DCC9D5-D4D1-4591-898B-B2C55E4A5D66}"/>
              </a:ext>
            </a:extLst>
          </p:cNvPr>
          <p:cNvSpPr txBox="1"/>
          <p:nvPr/>
        </p:nvSpPr>
        <p:spPr>
          <a:xfrm>
            <a:off x="376571" y="1708601"/>
            <a:ext cx="5193920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AG Benguiat Cyr-Bold" panose="020BE200000000000000" pitchFamily="34" charset="-52"/>
              </a:rPr>
              <a:t>для детей 7 – 15 лет</a:t>
            </a:r>
          </a:p>
        </p:txBody>
      </p:sp>
      <p:sp>
        <p:nvSpPr>
          <p:cNvPr id="7" name="TextBox 6">
            <a:hlinkClick r:id="rId2" action="ppaction://hlinksldjump"/>
            <a:extLst>
              <a:ext uri="{FF2B5EF4-FFF2-40B4-BE49-F238E27FC236}">
                <a16:creationId xmlns:a16="http://schemas.microsoft.com/office/drawing/2014/main" id="{A7623D6C-BF9D-4F9D-BF92-15EB3FC2D07B}"/>
              </a:ext>
            </a:extLst>
          </p:cNvPr>
          <p:cNvSpPr txBox="1"/>
          <p:nvPr/>
        </p:nvSpPr>
        <p:spPr>
          <a:xfrm>
            <a:off x="6580909" y="1708601"/>
            <a:ext cx="4991063" cy="646331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latin typeface="AG Benguiat Cyr-Bold" panose="020BE200000000000000" pitchFamily="34" charset="-52"/>
              </a:rPr>
              <a:t>для ребят с 16 лет</a:t>
            </a:r>
          </a:p>
        </p:txBody>
      </p:sp>
      <p:pic>
        <p:nvPicPr>
          <p:cNvPr id="9218" name="Picture 2" descr="Полярнозоринский энергетический колледж.">
            <a:extLst>
              <a:ext uri="{FF2B5EF4-FFF2-40B4-BE49-F238E27FC236}">
                <a16:creationId xmlns:a16="http://schemas.microsoft.com/office/drawing/2014/main" id="{1278C935-93F0-4122-8E9E-EC4D59A5B0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445" y="2540058"/>
            <a:ext cx="2698173" cy="296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Нагрудный знак ГТО — Готов к труду и обороне СССР">
            <a:extLst>
              <a:ext uri="{FF2B5EF4-FFF2-40B4-BE49-F238E27FC236}">
                <a16:creationId xmlns:a16="http://schemas.microsoft.com/office/drawing/2014/main" id="{FA97B357-2757-413F-B611-E3163D214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170" b="91869" l="10000" r="93256">
                        <a14:foregroundMark x1="11395" y1="14879" x2="11395" y2="14879"/>
                        <a14:foregroundMark x1="31163" y1="50173" x2="31163" y2="50173"/>
                        <a14:foregroundMark x1="40233" y1="44810" x2="40233" y2="44810"/>
                        <a14:foregroundMark x1="64186" y1="48443" x2="64186" y2="48443"/>
                        <a14:foregroundMark x1="87209" y1="37543" x2="87209" y2="37543"/>
                        <a14:foregroundMark x1="91628" y1="31488" x2="91628" y2="31488"/>
                        <a14:foregroundMark x1="93256" y1="31315" x2="85116" y2="43253"/>
                        <a14:foregroundMark x1="55116" y1="9170" x2="55116" y2="9170"/>
                        <a14:foregroundMark x1="41163" y1="44637" x2="41163" y2="44637"/>
                        <a14:foregroundMark x1="58140" y1="42907" x2="58140" y2="42907"/>
                        <a14:foregroundMark x1="81395" y1="59689" x2="81395" y2="59689"/>
                        <a14:foregroundMark x1="80465" y1="65744" x2="80465" y2="65744"/>
                        <a14:foregroundMark x1="76744" y1="76298" x2="76744" y2="76298"/>
                        <a14:foregroundMark x1="65116" y1="88581" x2="65116" y2="88581"/>
                        <a14:foregroundMark x1="27907" y1="70761" x2="27907" y2="70761"/>
                        <a14:foregroundMark x1="20465" y1="63668" x2="20465" y2="63668"/>
                        <a14:foregroundMark x1="17442" y1="60727" x2="17442" y2="60727"/>
                        <a14:foregroundMark x1="24884" y1="63495" x2="24884" y2="63495"/>
                        <a14:foregroundMark x1="27442" y1="67301" x2="27442" y2="67301"/>
                        <a14:foregroundMark x1="31163" y1="70069" x2="24884" y2="64706"/>
                        <a14:foregroundMark x1="30698" y1="85640" x2="30698" y2="85640"/>
                        <a14:foregroundMark x1="40930" y1="89446" x2="40930" y2="89446"/>
                        <a14:foregroundMark x1="41163" y1="89965" x2="39535" y2="89100"/>
                        <a14:foregroundMark x1="42558" y1="90138" x2="42558" y2="90138"/>
                        <a14:foregroundMark x1="50233" y1="90830" x2="50233" y2="90830"/>
                        <a14:foregroundMark x1="53953" y1="91176" x2="53953" y2="91176"/>
                        <a14:foregroundMark x1="82791" y1="51384" x2="82791" y2="51384"/>
                        <a14:foregroundMark x1="80698" y1="59170" x2="74651" y2="78893"/>
                        <a14:foregroundMark x1="74651" y1="78893" x2="74651" y2="78893"/>
                        <a14:foregroundMark x1="68605" y1="69031" x2="74651" y2="69031"/>
                        <a14:foregroundMark x1="31163" y1="71453" x2="29070" y2="80277"/>
                        <a14:foregroundMark x1="29070" y1="80277" x2="30465" y2="86159"/>
                        <a14:foregroundMark x1="53023" y1="90830" x2="53023" y2="90830"/>
                        <a14:foregroundMark x1="50930" y1="89619" x2="54651" y2="90138"/>
                        <a14:foregroundMark x1="56512" y1="89446" x2="53953" y2="91869"/>
                        <a14:foregroundMark x1="62558" y1="88581" x2="65581" y2="88581"/>
                        <a14:foregroundMark x1="61163" y1="88581" x2="66977" y2="88927"/>
                        <a14:foregroundMark x1="72326" y1="84083" x2="75814" y2="83391"/>
                        <a14:foregroundMark x1="74419" y1="86332" x2="77442" y2="84429"/>
                        <a14:foregroundMark x1="83256" y1="78893" x2="81395" y2="75260"/>
                        <a14:foregroundMark x1="89535" y1="69204" x2="84186" y2="68685"/>
                        <a14:foregroundMark x1="88140" y1="58131" x2="81860" y2="595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384" y="2354932"/>
            <a:ext cx="2526722" cy="339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96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Как художник объединил бег, визуальное искусство и героя нашего времени »  Легкая атлетика - Мир легкой атлетики">
            <a:extLst>
              <a:ext uri="{FF2B5EF4-FFF2-40B4-BE49-F238E27FC236}">
                <a16:creationId xmlns:a16="http://schemas.microsoft.com/office/drawing/2014/main" id="{092D04F5-66F2-4F8E-B1C5-970CDC950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3" y="143832"/>
            <a:ext cx="3232731" cy="1801093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гто ссср плакат: 2 тыс изображений найдено в Яндекс Картинках">
            <a:extLst>
              <a:ext uri="{FF2B5EF4-FFF2-40B4-BE49-F238E27FC236}">
                <a16:creationId xmlns:a16="http://schemas.microsoft.com/office/drawing/2014/main" id="{11AF05B7-65D0-4975-A013-FA8FA8BD9B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977746" y="332507"/>
            <a:ext cx="3020291" cy="426720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Тренировочный комплекс новичка &quot;качалки&quot; в СССР">
            <a:extLst>
              <a:ext uri="{FF2B5EF4-FFF2-40B4-BE49-F238E27FC236}">
                <a16:creationId xmlns:a16="http://schemas.microsoft.com/office/drawing/2014/main" id="{5631DC8D-0EA8-43C3-A885-25BB5D2CA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843" y="4719112"/>
            <a:ext cx="2998035" cy="1995056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63ECBD-863D-4ACB-8EF1-2D9C1BF91B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0" t="22652" r="21055" b="26762"/>
          <a:stretch/>
        </p:blipFill>
        <p:spPr>
          <a:xfrm>
            <a:off x="1380410" y="2073764"/>
            <a:ext cx="2611768" cy="1157570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10254" name="Picture 14" descr="История плавания как вида спорта">
            <a:extLst>
              <a:ext uri="{FF2B5EF4-FFF2-40B4-BE49-F238E27FC236}">
                <a16:creationId xmlns:a16="http://schemas.microsoft.com/office/drawing/2014/main" id="{F12D3BD0-4D4A-4A3A-8A3E-167AAD94FF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382" y="3657997"/>
            <a:ext cx="3975730" cy="2867496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6" name="Picture 16" descr="Мы — лыжники, когда в лесу есть снег, И бегуны, когда его нет, — мы же. /  Mobibos">
            <a:extLst>
              <a:ext uri="{FF2B5EF4-FFF2-40B4-BE49-F238E27FC236}">
                <a16:creationId xmlns:a16="http://schemas.microsoft.com/office/drawing/2014/main" id="{C3C56357-80AA-485F-AE69-B9B71F5B5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495" y="182126"/>
            <a:ext cx="3957111" cy="317804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Проведение занятий в отрядах самообороны в Куйбышеве — военное фото">
            <a:extLst>
              <a:ext uri="{FF2B5EF4-FFF2-40B4-BE49-F238E27FC236}">
                <a16:creationId xmlns:a16="http://schemas.microsoft.com/office/drawing/2014/main" id="{F5525AA7-C2CA-4E5B-AAC5-BAE43A9D5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83" y="3360173"/>
            <a:ext cx="2611768" cy="335399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Нагрудный знак ГТО — Готов к труду и обороне СССР">
            <a:extLst>
              <a:ext uri="{FF2B5EF4-FFF2-40B4-BE49-F238E27FC236}">
                <a16:creationId xmlns:a16="http://schemas.microsoft.com/office/drawing/2014/main" id="{F72101C5-A842-4559-B931-B0FD3AB6F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170" b="91869" l="10000" r="93256">
                        <a14:foregroundMark x1="11395" y1="14879" x2="11395" y2="14879"/>
                        <a14:foregroundMark x1="31163" y1="50173" x2="31163" y2="50173"/>
                        <a14:foregroundMark x1="40233" y1="44810" x2="40233" y2="44810"/>
                        <a14:foregroundMark x1="64186" y1="48443" x2="64186" y2="48443"/>
                        <a14:foregroundMark x1="87209" y1="37543" x2="87209" y2="37543"/>
                        <a14:foregroundMark x1="91628" y1="31488" x2="91628" y2="31488"/>
                        <a14:foregroundMark x1="93256" y1="31315" x2="85116" y2="43253"/>
                        <a14:foregroundMark x1="55116" y1="9170" x2="55116" y2="9170"/>
                        <a14:foregroundMark x1="41163" y1="44637" x2="41163" y2="44637"/>
                        <a14:foregroundMark x1="58140" y1="42907" x2="58140" y2="42907"/>
                        <a14:foregroundMark x1="81395" y1="59689" x2="81395" y2="59689"/>
                        <a14:foregroundMark x1="80465" y1="65744" x2="80465" y2="65744"/>
                        <a14:foregroundMark x1="76744" y1="76298" x2="76744" y2="76298"/>
                        <a14:foregroundMark x1="65116" y1="88581" x2="65116" y2="88581"/>
                        <a14:foregroundMark x1="27907" y1="70761" x2="27907" y2="70761"/>
                        <a14:foregroundMark x1="20465" y1="63668" x2="20465" y2="63668"/>
                        <a14:foregroundMark x1="17442" y1="60727" x2="17442" y2="60727"/>
                        <a14:foregroundMark x1="24884" y1="63495" x2="24884" y2="63495"/>
                        <a14:foregroundMark x1="27442" y1="67301" x2="27442" y2="67301"/>
                        <a14:foregroundMark x1="31163" y1="70069" x2="24884" y2="64706"/>
                        <a14:foregroundMark x1="30698" y1="85640" x2="30698" y2="85640"/>
                        <a14:foregroundMark x1="40930" y1="89446" x2="40930" y2="89446"/>
                        <a14:foregroundMark x1="41163" y1="89965" x2="39535" y2="89100"/>
                        <a14:foregroundMark x1="42558" y1="90138" x2="42558" y2="90138"/>
                        <a14:foregroundMark x1="50233" y1="90830" x2="50233" y2="90830"/>
                        <a14:foregroundMark x1="53953" y1="91176" x2="53953" y2="91176"/>
                        <a14:foregroundMark x1="82791" y1="51384" x2="82791" y2="51384"/>
                        <a14:foregroundMark x1="80698" y1="59170" x2="74651" y2="78893"/>
                        <a14:foregroundMark x1="74651" y1="78893" x2="74651" y2="78893"/>
                        <a14:foregroundMark x1="68605" y1="69031" x2="74651" y2="69031"/>
                        <a14:foregroundMark x1="31163" y1="71453" x2="29070" y2="80277"/>
                        <a14:foregroundMark x1="29070" y1="80277" x2="30465" y2="86159"/>
                        <a14:foregroundMark x1="53023" y1="90830" x2="53023" y2="90830"/>
                        <a14:foregroundMark x1="50930" y1="89619" x2="54651" y2="90138"/>
                        <a14:foregroundMark x1="56512" y1="89446" x2="53953" y2="91869"/>
                        <a14:foregroundMark x1="62558" y1="88581" x2="65581" y2="88581"/>
                        <a14:foregroundMark x1="61163" y1="88581" x2="66977" y2="88927"/>
                        <a14:foregroundMark x1="72326" y1="84083" x2="75814" y2="83391"/>
                        <a14:foregroundMark x1="74419" y1="86332" x2="77442" y2="84429"/>
                        <a14:foregroundMark x1="83256" y1="78893" x2="81395" y2="75260"/>
                        <a14:foregroundMark x1="89535" y1="69204" x2="84186" y2="68685"/>
                        <a14:foregroundMark x1="88140" y1="58131" x2="81860" y2="595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661" y="1810894"/>
            <a:ext cx="2526722" cy="339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8692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Знак «Ворошиловский стрелок» СССР | Портал о наградах, орденах и медалях  России, СССР и стран мира">
            <a:extLst>
              <a:ext uri="{FF2B5EF4-FFF2-40B4-BE49-F238E27FC236}">
                <a16:creationId xmlns:a16="http://schemas.microsoft.com/office/drawing/2014/main" id="{B12E57C6-0F90-484F-BFE3-2A61A6B446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4909" y="260638"/>
            <a:ext cx="3006437" cy="360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Знак «Снайпер ОСОАВИАХИМ»">
            <a:extLst>
              <a:ext uri="{FF2B5EF4-FFF2-40B4-BE49-F238E27FC236}">
                <a16:creationId xmlns:a16="http://schemas.microsoft.com/office/drawing/2014/main" id="{CBB5BA83-3844-4390-B037-D8DA2F172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297" y="457200"/>
            <a:ext cx="3209405" cy="340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Знак «Ворошиловский всадник» | Пикабу">
            <a:extLst>
              <a:ext uri="{FF2B5EF4-FFF2-40B4-BE49-F238E27FC236}">
                <a16:creationId xmlns:a16="http://schemas.microsoft.com/office/drawing/2014/main" id="{2EF19BDE-3528-4845-8271-EE78F8A05B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742" y="358919"/>
            <a:ext cx="3370349" cy="3408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_Битва за Севастополь_ фрагмент из фильма (1)">
            <a:hlinkClick r:id="" action="ppaction://media"/>
            <a:extLst>
              <a:ext uri="{FF2B5EF4-FFF2-40B4-BE49-F238E27FC236}">
                <a16:creationId xmlns:a16="http://schemas.microsoft.com/office/drawing/2014/main" id="{7A41FA3A-1C82-4621-AC9C-EDE8F4793B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7932" y="223837"/>
            <a:ext cx="11396134" cy="6410325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</p:spTree>
    <p:extLst>
      <p:ext uri="{BB962C8B-B14F-4D97-AF65-F5344CB8AC3E}">
        <p14:creationId xmlns:p14="http://schemas.microsoft.com/office/powerpoint/2010/main" val="314325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Знамя Победы является официальным символом победы... | Интересный контент в  группе СИМВОЛ ПОБЕДЫ - КРАСНОЕ ЗНАМЯ СССР">
            <a:extLst>
              <a:ext uri="{FF2B5EF4-FFF2-40B4-BE49-F238E27FC236}">
                <a16:creationId xmlns:a16="http://schemas.microsoft.com/office/drawing/2014/main" id="{43602F08-37EA-46A8-A630-EA06DD2C2F3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17" y="124472"/>
            <a:ext cx="10441135" cy="652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8275" y="6168788"/>
            <a:ext cx="1405719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Рукописный ввод 3"/>
              <p14:cNvContentPartPr/>
              <p14:nvPr/>
            </p14:nvContentPartPr>
            <p14:xfrm>
              <a:off x="9594306" y="3125450"/>
              <a:ext cx="360" cy="360"/>
            </p14:xfrm>
          </p:contentPart>
        </mc:Choice>
        <mc:Fallback xmlns="">
          <p:pic>
            <p:nvPicPr>
              <p:cNvPr id="4" name="Рукописный ввод 3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582426" y="3113570"/>
                <a:ext cx="24120" cy="24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366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4321791" y="0"/>
            <a:ext cx="3548418" cy="2795432"/>
            <a:chOff x="4321791" y="0"/>
            <a:chExt cx="3548418" cy="2795432"/>
          </a:xfrm>
        </p:grpSpPr>
        <p:pic>
          <p:nvPicPr>
            <p:cNvPr id="4" name="Picture 6" descr="Герб СССР - цвета, история возникновения, что обозначает">
              <a:extLst>
                <a:ext uri="{FF2B5EF4-FFF2-40B4-BE49-F238E27FC236}">
                  <a16:creationId xmlns:a16="http://schemas.microsoft.com/office/drawing/2014/main" id="{120A1DE7-E34B-4E97-ABE3-343528564B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4942" y="0"/>
              <a:ext cx="2262116" cy="23337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4321791" y="2333767"/>
              <a:ext cx="35484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FF0000"/>
                  </a:solidFill>
                  <a:latin typeface="AG Benguiat Cyr-Bold" panose="020BE200000000000000" pitchFamily="34" charset="-52"/>
                </a:rPr>
                <a:t>задачи государства</a:t>
              </a:r>
            </a:p>
          </p:txBody>
        </p:sp>
      </p:grpSp>
      <p:cxnSp>
        <p:nvCxnSpPr>
          <p:cNvPr id="8" name="Прямая со стрелкой 7"/>
          <p:cNvCxnSpPr>
            <a:stCxn id="5" idx="2"/>
          </p:cNvCxnSpPr>
          <p:nvPr/>
        </p:nvCxnSpPr>
        <p:spPr>
          <a:xfrm flipH="1">
            <a:off x="2947916" y="2795432"/>
            <a:ext cx="3148084" cy="114877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7420" y="4175035"/>
            <a:ext cx="5718413" cy="8309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создание гармонично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развитого человека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34835" y="4175034"/>
            <a:ext cx="5718413" cy="83099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подготовка к труду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и защите Отечества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045957" y="2795432"/>
            <a:ext cx="3148084" cy="114877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https://sportishka.com/uploads/posts/2022-03/1648153656_35-sportishka-com-p-sportivnii-marsh-sport-krasivie-foto-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0" y="300251"/>
            <a:ext cx="4013767" cy="2917924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pinimg.com/originals/d8/f4/08/d8f4089c56aeb668f0f80473cdedfa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55320" y="300251"/>
            <a:ext cx="3997285" cy="2917924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992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321791" y="28303"/>
            <a:ext cx="35484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G Benguiat Cyr-Bold" panose="020BE200000000000000" pitchFamily="34" charset="-52"/>
              </a:rPr>
              <a:t>1923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35121" y="788504"/>
            <a:ext cx="10608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AG Benguiat Cyr-Bold" panose="020BE200000000000000" pitchFamily="34" charset="-52"/>
              </a:rPr>
              <a:t>старые спортивные клубы были распущены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3255" y="1578476"/>
            <a:ext cx="3384646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профсоюзы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37991" y="4109480"/>
            <a:ext cx="3384646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армия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50007" y="5773238"/>
            <a:ext cx="3384646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милиция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3258675" y="1864461"/>
            <a:ext cx="1771639" cy="1948908"/>
            <a:chOff x="687556" y="3429000"/>
            <a:chExt cx="1771639" cy="1948908"/>
          </a:xfrm>
        </p:grpSpPr>
        <p:pic>
          <p:nvPicPr>
            <p:cNvPr id="9" name="Рисунок 8" descr="Вырезка экрана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99228" l="0" r="95814">
                          <a14:foregroundMark x1="89767" y1="51351" x2="89767" y2="51351"/>
                          <a14:backgroundMark x1="6512" y1="43243" x2="6512" y2="432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1113" y="3429000"/>
              <a:ext cx="1464526" cy="1764242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687556" y="5008576"/>
              <a:ext cx="177163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latin typeface="AG Benguiat Cyr-Bold" panose="020BE200000000000000" pitchFamily="34" charset="-52"/>
                </a:rPr>
                <a:t>Буревестник</a:t>
              </a:r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678233" y="1171902"/>
            <a:ext cx="1505652" cy="1944519"/>
            <a:chOff x="2138300" y="3433389"/>
            <a:chExt cx="1505652" cy="1944519"/>
          </a:xfrm>
        </p:grpSpPr>
        <p:pic>
          <p:nvPicPr>
            <p:cNvPr id="1026" name="Picture 2" descr="https://xn----7sbqraohhesud.xn--p1acf/00img/avps-3395-2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8300" y="3433389"/>
              <a:ext cx="1505652" cy="17598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2291856" y="5008576"/>
              <a:ext cx="11031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latin typeface="AG Benguiat Cyr-Bold" panose="020BE200000000000000" pitchFamily="34" charset="-52"/>
                </a:rPr>
                <a:t>Водник</a:t>
              </a:r>
              <a:endParaRPr lang="ru-RU" dirty="0"/>
            </a:p>
          </p:txBody>
        </p:sp>
      </p:grpSp>
      <p:pic>
        <p:nvPicPr>
          <p:cNvPr id="1028" name="Picture 4" descr="https://images.vitber.com/product_full_size_v2/product/5db6f6be8e1bb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10133" y="1822546"/>
            <a:ext cx="2101755" cy="1915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xn----7sbqraohhesud.xn--p1acf/00img/avps-3475-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5930" y="1258342"/>
            <a:ext cx="1315250" cy="1775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ages.vitber.com/product_main_v2/product/5a844ac2cc8e9.JPG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D7D0F9"/>
              </a:clrFrom>
              <a:clrTo>
                <a:srgbClr val="D7D0F9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67" b="100000" l="5391" r="964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963184" y="1886006"/>
            <a:ext cx="1919275" cy="193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 descr="Вырезка экрана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463" b="100000" l="0" r="997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999" y="1100915"/>
            <a:ext cx="2867053" cy="1382932"/>
          </a:xfrm>
          <a:prstGeom prst="rect">
            <a:avLst/>
          </a:prstGeom>
        </p:spPr>
      </p:pic>
      <p:pic>
        <p:nvPicPr>
          <p:cNvPr id="16" name="Рисунок 15" descr="Вырезка экрана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61" b="98195" l="1008" r="98741">
                        <a14:backgroundMark x1="53652" y1="59928" x2="53652" y2="59928"/>
                        <a14:backgroundMark x1="76826" y1="56679" x2="76826" y2="56679"/>
                        <a14:backgroundMark x1="89673" y1="45126" x2="49370" y2="68231"/>
                        <a14:backgroundMark x1="31738" y1="34296" x2="31738" y2="34296"/>
                        <a14:backgroundMark x1="32242" y1="38267" x2="32242" y2="38267"/>
                        <a14:backgroundMark x1="31486" y1="40794" x2="31486" y2="407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3168" y="2235679"/>
            <a:ext cx="2590252" cy="1807304"/>
          </a:xfrm>
          <a:prstGeom prst="rect">
            <a:avLst/>
          </a:prstGeom>
        </p:spPr>
      </p:pic>
      <p:pic>
        <p:nvPicPr>
          <p:cNvPr id="17" name="Рисунок 16" descr="Вырезка экрана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8742" l="0" r="95429">
                        <a14:foregroundMark x1="49714" y1="28302" x2="49714" y2="283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79457" y="4383363"/>
            <a:ext cx="1364524" cy="2474637"/>
          </a:xfrm>
          <a:prstGeom prst="rect">
            <a:avLst/>
          </a:prstGeom>
        </p:spPr>
      </p:pic>
      <p:pic>
        <p:nvPicPr>
          <p:cNvPr id="19" name="Рисунок 18" descr="Вырезка экрана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124" b="100000" l="1070" r="98930">
                        <a14:foregroundMark x1="57219" y1="16292" x2="62567" y2="30899"/>
                        <a14:foregroundMark x1="52941" y1="2809" x2="58824" y2="18539"/>
                        <a14:foregroundMark x1="58289" y1="11236" x2="58289" y2="11236"/>
                        <a14:foregroundMark x1="61497" y1="12921" x2="61497" y2="12921"/>
                        <a14:foregroundMark x1="47059" y1="12360" x2="51337" y2="3371"/>
                        <a14:foregroundMark x1="27807" y1="31461" x2="41176" y2="31461"/>
                        <a14:foregroundMark x1="93048" y1="32584" x2="62567" y2="31461"/>
                        <a14:backgroundMark x1="36898" y1="26966" x2="36898" y2="26966"/>
                        <a14:backgroundMark x1="66845" y1="28090" x2="66845" y2="280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152" y="3679538"/>
            <a:ext cx="2085654" cy="1985275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>
            <a:off x="43186" y="2379269"/>
            <a:ext cx="3102909" cy="4521593"/>
            <a:chOff x="43186" y="2379269"/>
            <a:chExt cx="3102909" cy="4521593"/>
          </a:xfrm>
        </p:grpSpPr>
        <p:pic>
          <p:nvPicPr>
            <p:cNvPr id="1036" name="Picture 12" descr="1937 год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646" y="3067950"/>
              <a:ext cx="2573449" cy="342783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Изображение логотипа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6" y="2379269"/>
              <a:ext cx="1731653" cy="1532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Рисунок 19" descr="Вырезка экрана"/>
            <p:cNvPicPr>
              <a:picLocks noChangeAspect="1"/>
            </p:cNvPicPr>
            <p:nvPr/>
          </p:nvPicPr>
          <p:blipFill>
            <a:blip r:embed="rId1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0" b="99425" l="559" r="100000">
                          <a14:foregroundMark x1="7263" y1="12069" x2="7263" y2="12069"/>
                          <a14:foregroundMark x1="24581" y1="13793" x2="24581" y2="13793"/>
                          <a14:foregroundMark x1="36313" y1="7471" x2="36313" y2="7471"/>
                          <a14:foregroundMark x1="54190" y1="3448" x2="54190" y2="3448"/>
                          <a14:foregroundMark x1="65922" y1="4598" x2="65922" y2="4598"/>
                          <a14:foregroundMark x1="76536" y1="7471" x2="76536" y2="7471"/>
                          <a14:foregroundMark x1="88827" y1="12069" x2="88827" y2="120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0750" y="5502532"/>
              <a:ext cx="1019899" cy="991410"/>
            </a:xfrm>
            <a:prstGeom prst="rect">
              <a:avLst/>
            </a:prstGeom>
          </p:spPr>
        </p:pic>
        <p:sp>
          <p:nvSpPr>
            <p:cNvPr id="22" name="Прямоугольник 21"/>
            <p:cNvSpPr/>
            <p:nvPr/>
          </p:nvSpPr>
          <p:spPr>
            <a:xfrm>
              <a:off x="543793" y="6531530"/>
              <a:ext cx="257344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latin typeface="AG Benguiat Cyr-Bold" panose="020BE200000000000000" pitchFamily="34" charset="-52"/>
                </a:rPr>
                <a:t>Александр Косарев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347941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www.kulebaki.ru/media/jw_sigpro/users/0000000747/433/0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086" y="208399"/>
            <a:ext cx="5102529" cy="3257114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45221" y="114758"/>
            <a:ext cx="3120785" cy="1762167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5" name="Matvejj_Blanter_-_utbolnyjj_marsh_6525831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32204" y="192300"/>
            <a:ext cx="609600" cy="609600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</p:spPr>
      </p:pic>
      <p:pic>
        <p:nvPicPr>
          <p:cNvPr id="2052" name="Picture 4" descr="https://i.pinimg.com/originals/5f/e3/94/5fe39480f0785a0ce38603d3b0f1ee6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927" y="1876925"/>
            <a:ext cx="4318432" cy="3126546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yobte.ru/uploads/posts/2019-11/sovetskie-devushki-71-foto-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686" y="2487091"/>
            <a:ext cx="3371457" cy="3757642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ic.pics.livejournal.com/st_kraevoy/27828387/673323/673323_90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9799" y="3642934"/>
            <a:ext cx="3315387" cy="2932276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61616" y="3942420"/>
            <a:ext cx="4470452" cy="2768386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2062" name="Picture 14" descr="https://avatars.dzeninfra.ru/get-zen_doc/1707291/pub_5e25b944ee5a8a00addbc5a3_5e25e57306cc4600ae7f0b96/scale_12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232" y="1930498"/>
            <a:ext cx="3126621" cy="250728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EC2ACF-E35E-4BCA-9603-70B371F8AD41}"/>
              </a:ext>
            </a:extLst>
          </p:cNvPr>
          <p:cNvSpPr txBox="1"/>
          <p:nvPr/>
        </p:nvSpPr>
        <p:spPr>
          <a:xfrm>
            <a:off x="0" y="5712488"/>
            <a:ext cx="11791666" cy="1384995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К сожалению, до 1952 года советские спортсмены не участвовали в международных соревнованиях и Олимпиадах</a:t>
            </a:r>
          </a:p>
        </p:txBody>
      </p:sp>
    </p:spTree>
    <p:extLst>
      <p:ext uri="{BB962C8B-B14F-4D97-AF65-F5344CB8AC3E}">
        <p14:creationId xmlns:p14="http://schemas.microsoft.com/office/powerpoint/2010/main" val="400522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BB8338D-9FD5-4DAA-82D5-969044E68545}"/>
              </a:ext>
            </a:extLst>
          </p:cNvPr>
          <p:cNvSpPr txBox="1"/>
          <p:nvPr/>
        </p:nvSpPr>
        <p:spPr>
          <a:xfrm>
            <a:off x="4321791" y="0"/>
            <a:ext cx="35484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G Benguiat Cyr-Bold" panose="020BE200000000000000" pitchFamily="34" charset="-52"/>
              </a:rPr>
              <a:t>1927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A06E3F-42E7-424E-A956-AE8105E1FC66}"/>
              </a:ext>
            </a:extLst>
          </p:cNvPr>
          <p:cNvSpPr txBox="1"/>
          <p:nvPr/>
        </p:nvSpPr>
        <p:spPr>
          <a:xfrm>
            <a:off x="1" y="816475"/>
            <a:ext cx="12192000" cy="1292662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AG Benguiat Cyr-Bold" panose="020BE200000000000000" pitchFamily="34" charset="-52"/>
              </a:rPr>
              <a:t>Осовиахим</a:t>
            </a:r>
          </a:p>
          <a:p>
            <a:pPr algn="ctr"/>
            <a:r>
              <a:rPr lang="ru-RU" sz="2400" b="1" dirty="0">
                <a:ln>
                  <a:solidFill>
                    <a:schemeClr val="tx1"/>
                  </a:solidFill>
                </a:ln>
                <a:latin typeface="AG Benguiat Cyr-Bold" panose="020BE200000000000000" pitchFamily="34" charset="-52"/>
              </a:rPr>
              <a:t>(общество содействия обороне авиационному и химическому строительству)</a:t>
            </a:r>
          </a:p>
        </p:txBody>
      </p:sp>
      <p:sp>
        <p:nvSpPr>
          <p:cNvPr id="7" name="TextBox 6">
            <a:hlinkClick r:id="rId2" action="ppaction://hlinksldjump"/>
            <a:extLst>
              <a:ext uri="{FF2B5EF4-FFF2-40B4-BE49-F238E27FC236}">
                <a16:creationId xmlns:a16="http://schemas.microsoft.com/office/drawing/2014/main" id="{D1E2F1F2-429F-4F4F-8FA9-2942DFD3C7CB}"/>
              </a:ext>
            </a:extLst>
          </p:cNvPr>
          <p:cNvSpPr txBox="1"/>
          <p:nvPr/>
        </p:nvSpPr>
        <p:spPr>
          <a:xfrm>
            <a:off x="481481" y="3371057"/>
            <a:ext cx="3715617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парашютисты</a:t>
            </a:r>
          </a:p>
        </p:txBody>
      </p:sp>
      <p:sp>
        <p:nvSpPr>
          <p:cNvPr id="8" name="TextBox 7">
            <a:hlinkClick r:id="rId3" action="ppaction://hlinksldjump"/>
            <a:extLst>
              <a:ext uri="{FF2B5EF4-FFF2-40B4-BE49-F238E27FC236}">
                <a16:creationId xmlns:a16="http://schemas.microsoft.com/office/drawing/2014/main" id="{5FD1B3AF-165C-4699-866B-C5C024D45481}"/>
              </a:ext>
            </a:extLst>
          </p:cNvPr>
          <p:cNvSpPr txBox="1"/>
          <p:nvPr/>
        </p:nvSpPr>
        <p:spPr>
          <a:xfrm>
            <a:off x="8325871" y="3371056"/>
            <a:ext cx="3384646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планеристы</a:t>
            </a:r>
          </a:p>
        </p:txBody>
      </p:sp>
      <p:sp>
        <p:nvSpPr>
          <p:cNvPr id="9" name="TextBox 8">
            <a:hlinkClick r:id="rId4" action="ppaction://hlinksldjump"/>
            <a:extLst>
              <a:ext uri="{FF2B5EF4-FFF2-40B4-BE49-F238E27FC236}">
                <a16:creationId xmlns:a16="http://schemas.microsoft.com/office/drawing/2014/main" id="{06CD2F09-F232-4AB9-93C9-C39738267E62}"/>
              </a:ext>
            </a:extLst>
          </p:cNvPr>
          <p:cNvSpPr txBox="1"/>
          <p:nvPr/>
        </p:nvSpPr>
        <p:spPr>
          <a:xfrm>
            <a:off x="4760041" y="2395895"/>
            <a:ext cx="2536091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летчики</a:t>
            </a:r>
          </a:p>
        </p:txBody>
      </p:sp>
      <p:sp>
        <p:nvSpPr>
          <p:cNvPr id="10" name="TextBox 9">
            <a:hlinkClick r:id="rId5" action="ppaction://hlinksldjump"/>
            <a:extLst>
              <a:ext uri="{FF2B5EF4-FFF2-40B4-BE49-F238E27FC236}">
                <a16:creationId xmlns:a16="http://schemas.microsoft.com/office/drawing/2014/main" id="{1D6D4E32-594B-4A4E-A80F-95A4A0C6DDA2}"/>
              </a:ext>
            </a:extLst>
          </p:cNvPr>
          <p:cNvSpPr txBox="1"/>
          <p:nvPr/>
        </p:nvSpPr>
        <p:spPr>
          <a:xfrm>
            <a:off x="1951954" y="4895526"/>
            <a:ext cx="2369836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радисты</a:t>
            </a:r>
          </a:p>
        </p:txBody>
      </p:sp>
      <p:sp>
        <p:nvSpPr>
          <p:cNvPr id="11" name="TextBox 10">
            <a:hlinkClick r:id="rId6" action="ppaction://hlinksldjump"/>
            <a:extLst>
              <a:ext uri="{FF2B5EF4-FFF2-40B4-BE49-F238E27FC236}">
                <a16:creationId xmlns:a16="http://schemas.microsoft.com/office/drawing/2014/main" id="{3289EFFD-413A-4B2F-A5D3-AF87C8D435F3}"/>
              </a:ext>
            </a:extLst>
          </p:cNvPr>
          <p:cNvSpPr txBox="1"/>
          <p:nvPr/>
        </p:nvSpPr>
        <p:spPr>
          <a:xfrm>
            <a:off x="7994900" y="4895526"/>
            <a:ext cx="2369836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AG Benguiat Cyr-Bold" panose="020BE200000000000000" pitchFamily="34" charset="-52"/>
              </a:rPr>
              <a:t>санитары</a:t>
            </a:r>
          </a:p>
        </p:txBody>
      </p:sp>
      <p:pic>
        <p:nvPicPr>
          <p:cNvPr id="13" name="Picture 12" descr="Знак члена Осоавиахима – что такое Осоавиахим расшифровка абревеатуры">
            <a:extLst>
              <a:ext uri="{FF2B5EF4-FFF2-40B4-BE49-F238E27FC236}">
                <a16:creationId xmlns:a16="http://schemas.microsoft.com/office/drawing/2014/main" id="{BD4EADA7-4CCC-47AC-A79F-E048719284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858" b="90795" l="9005" r="93839">
                        <a14:foregroundMark x1="51659" y1="8368" x2="51659" y2="8368"/>
                        <a14:foregroundMark x1="57820" y1="6276" x2="57820" y2="6276"/>
                        <a14:foregroundMark x1="90521" y1="32636" x2="90521" y2="32636"/>
                        <a14:foregroundMark x1="93839" y1="47699" x2="93839" y2="47699"/>
                        <a14:foregroundMark x1="73460" y1="85774" x2="73460" y2="85774"/>
                        <a14:foregroundMark x1="52607" y1="90795" x2="52607" y2="90795"/>
                        <a14:foregroundMark x1="9005" y1="56904" x2="9005" y2="56904"/>
                        <a14:foregroundMark x1="9005" y1="67364" x2="9005" y2="67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064" y="3139209"/>
            <a:ext cx="3081871" cy="3490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98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День парашютиста в 2019: какого числа будет, история праздника в 2021 году">
            <a:extLst>
              <a:ext uri="{FF2B5EF4-FFF2-40B4-BE49-F238E27FC236}">
                <a16:creationId xmlns:a16="http://schemas.microsoft.com/office/drawing/2014/main" id="{A7D962A9-3D2A-4618-95EC-2EE0B76060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6364" y="548407"/>
            <a:ext cx="7495915" cy="5312065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8BE8CB-F55B-4EDA-A02A-F54659A1E0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20545" y="215898"/>
            <a:ext cx="2673928" cy="3757161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2050" name="Picture 2" descr="Парашютисты - История России в фотографиях">
            <a:extLst>
              <a:ext uri="{FF2B5EF4-FFF2-40B4-BE49-F238E27FC236}">
                <a16:creationId xmlns:a16="http://schemas.microsoft.com/office/drawing/2014/main" id="{CAF63633-AC62-4D87-A787-79F97C5FF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928" y="4156943"/>
            <a:ext cx="3976254" cy="2485159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возврат 5">
            <a:hlinkClick r:id="rId5" action="ppaction://hlinksldjump" highlightClick="1"/>
            <a:extLst>
              <a:ext uri="{FF2B5EF4-FFF2-40B4-BE49-F238E27FC236}">
                <a16:creationId xmlns:a16="http://schemas.microsoft.com/office/drawing/2014/main" id="{8C44F96A-D96D-47E1-8911-D7C07ADBA2DF}"/>
              </a:ext>
            </a:extLst>
          </p:cNvPr>
          <p:cNvSpPr/>
          <p:nvPr/>
        </p:nvSpPr>
        <p:spPr>
          <a:xfrm>
            <a:off x="11457709" y="215898"/>
            <a:ext cx="623454" cy="787267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6" descr="Знак Инструктор Парашютного Спорта для Лётного Состава, Знак Инструктор  Парашютного Спорта, Инструктор Парашютного Спорта для Лётного Состава 1  категории - купить в интернет каталоге фалеристики СССР Westwal">
            <a:extLst>
              <a:ext uri="{FF2B5EF4-FFF2-40B4-BE49-F238E27FC236}">
                <a16:creationId xmlns:a16="http://schemas.microsoft.com/office/drawing/2014/main" id="{C1C32DFD-DBE6-46A3-8AB3-F65B69213F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0872" y="1858344"/>
            <a:ext cx="2219230" cy="459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009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38DF2E3-E263-423F-BDF0-E8DD2B781A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29" y="319985"/>
            <a:ext cx="11699529" cy="6287767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3074" name="Picture 2" descr="Город Ленина (планёр) — Википедия">
            <a:extLst>
              <a:ext uri="{FF2B5EF4-FFF2-40B4-BE49-F238E27FC236}">
                <a16:creationId xmlns:a16="http://schemas.microsoft.com/office/drawing/2014/main" id="{BA0449A4-8F42-4D2A-85B5-45F3D2C99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0248"/>
            <a:ext cx="3609109" cy="256246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40F5CB37-D043-45DF-A56F-CBE4904A7706}"/>
              </a:ext>
            </a:extLst>
          </p:cNvPr>
          <p:cNvGrpSpPr/>
          <p:nvPr/>
        </p:nvGrpSpPr>
        <p:grpSpPr>
          <a:xfrm>
            <a:off x="6885711" y="250248"/>
            <a:ext cx="4819402" cy="3712152"/>
            <a:chOff x="7076209" y="250248"/>
            <a:chExt cx="4490357" cy="3562350"/>
          </a:xfrm>
        </p:grpSpPr>
        <p:pic>
          <p:nvPicPr>
            <p:cNvPr id="3076" name="Picture 4" descr="Сергей Королев и его великие космические проекты - РИА Новости, 03.03.2020">
              <a:extLst>
                <a:ext uri="{FF2B5EF4-FFF2-40B4-BE49-F238E27FC236}">
                  <a16:creationId xmlns:a16="http://schemas.microsoft.com/office/drawing/2014/main" id="{317E6D41-D1ED-4744-B8D3-04B642D72B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6209" y="250248"/>
              <a:ext cx="4490357" cy="356235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8" name="Picture 6" descr="Королев, Сергей Павлович - ПЕРСОНА ТАСС">
              <a:extLst>
                <a:ext uri="{FF2B5EF4-FFF2-40B4-BE49-F238E27FC236}">
                  <a16:creationId xmlns:a16="http://schemas.microsoft.com/office/drawing/2014/main" id="{2103DBCB-6A19-4D17-860B-74BCF83897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16054" y="374939"/>
              <a:ext cx="1124384" cy="1501111"/>
            </a:xfrm>
            <a:prstGeom prst="ellipse">
              <a:avLst/>
            </a:prstGeom>
            <a:ln w="28575" cap="rnd">
              <a:solidFill>
                <a:srgbClr val="0000CC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BD027EC0-EB9E-4D49-AE50-C2CFEF14FD74}"/>
              </a:ext>
            </a:extLst>
          </p:cNvPr>
          <p:cNvGrpSpPr/>
          <p:nvPr/>
        </p:nvGrpSpPr>
        <p:grpSpPr>
          <a:xfrm>
            <a:off x="2122699" y="2970050"/>
            <a:ext cx="6485258" cy="3475759"/>
            <a:chOff x="5219855" y="3131993"/>
            <a:chExt cx="6485258" cy="3475759"/>
          </a:xfrm>
        </p:grpSpPr>
        <p:pic>
          <p:nvPicPr>
            <p:cNvPr id="3082" name="Picture 10" descr="МВТУ-Коктебель Биография С.П.Королёва">
              <a:extLst>
                <a:ext uri="{FF2B5EF4-FFF2-40B4-BE49-F238E27FC236}">
                  <a16:creationId xmlns:a16="http://schemas.microsoft.com/office/drawing/2014/main" id="{617B2D99-4D21-483D-A1EB-C0D8C78544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19855" y="3131993"/>
              <a:ext cx="6485258" cy="3475759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1CA4D0CA-3481-472A-AD5D-2904881EF796}"/>
                </a:ext>
              </a:extLst>
            </p:cNvPr>
            <p:cNvSpPr/>
            <p:nvPr/>
          </p:nvSpPr>
          <p:spPr>
            <a:xfrm>
              <a:off x="6063834" y="3244334"/>
              <a:ext cx="50081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0000CC"/>
                  </a:solidFill>
                  <a:latin typeface="Arial Black" panose="020B0A04020102020204" pitchFamily="34" charset="0"/>
                </a:rPr>
                <a:t>гора Клементьева в Коктебеле/Крым</a:t>
              </a:r>
            </a:p>
          </p:txBody>
        </p:sp>
      </p:grpSp>
      <p:sp>
        <p:nvSpPr>
          <p:cNvPr id="9" name="Овал 8">
            <a:extLst>
              <a:ext uri="{FF2B5EF4-FFF2-40B4-BE49-F238E27FC236}">
                <a16:creationId xmlns:a16="http://schemas.microsoft.com/office/drawing/2014/main" id="{5FF458DA-F6AB-4CB0-9D88-7116C4D52715}"/>
              </a:ext>
            </a:extLst>
          </p:cNvPr>
          <p:cNvSpPr/>
          <p:nvPr/>
        </p:nvSpPr>
        <p:spPr>
          <a:xfrm rot="1637894">
            <a:off x="4045344" y="1448164"/>
            <a:ext cx="4651603" cy="1720788"/>
          </a:xfrm>
          <a:custGeom>
            <a:avLst/>
            <a:gdLst>
              <a:gd name="connsiteX0" fmla="*/ 0 w 4775642"/>
              <a:gd name="connsiteY0" fmla="*/ 578266 h 1156532"/>
              <a:gd name="connsiteX1" fmla="*/ 2387821 w 4775642"/>
              <a:gd name="connsiteY1" fmla="*/ 0 h 1156532"/>
              <a:gd name="connsiteX2" fmla="*/ 4775642 w 4775642"/>
              <a:gd name="connsiteY2" fmla="*/ 578266 h 1156532"/>
              <a:gd name="connsiteX3" fmla="*/ 2387821 w 4775642"/>
              <a:gd name="connsiteY3" fmla="*/ 1156532 h 1156532"/>
              <a:gd name="connsiteX4" fmla="*/ 0 w 4775642"/>
              <a:gd name="connsiteY4" fmla="*/ 578266 h 1156532"/>
              <a:gd name="connsiteX0" fmla="*/ 0 w 4937278"/>
              <a:gd name="connsiteY0" fmla="*/ 537114 h 1156816"/>
              <a:gd name="connsiteX1" fmla="*/ 2549457 w 4937278"/>
              <a:gd name="connsiteY1" fmla="*/ 154 h 1156816"/>
              <a:gd name="connsiteX2" fmla="*/ 4937278 w 4937278"/>
              <a:gd name="connsiteY2" fmla="*/ 578420 h 1156816"/>
              <a:gd name="connsiteX3" fmla="*/ 2549457 w 4937278"/>
              <a:gd name="connsiteY3" fmla="*/ 1156686 h 1156816"/>
              <a:gd name="connsiteX4" fmla="*/ 0 w 4937278"/>
              <a:gd name="connsiteY4" fmla="*/ 537114 h 1156816"/>
              <a:gd name="connsiteX0" fmla="*/ 0 w 4937278"/>
              <a:gd name="connsiteY0" fmla="*/ 815815 h 1435517"/>
              <a:gd name="connsiteX1" fmla="*/ 2545890 w 4937278"/>
              <a:gd name="connsiteY1" fmla="*/ 60 h 1435517"/>
              <a:gd name="connsiteX2" fmla="*/ 4937278 w 4937278"/>
              <a:gd name="connsiteY2" fmla="*/ 857121 h 1435517"/>
              <a:gd name="connsiteX3" fmla="*/ 2549457 w 4937278"/>
              <a:gd name="connsiteY3" fmla="*/ 1435387 h 1435517"/>
              <a:gd name="connsiteX4" fmla="*/ 0 w 4937278"/>
              <a:gd name="connsiteY4" fmla="*/ 815815 h 1435517"/>
              <a:gd name="connsiteX0" fmla="*/ 123 w 4937401"/>
              <a:gd name="connsiteY0" fmla="*/ 815819 h 1659845"/>
              <a:gd name="connsiteX1" fmla="*/ 2546013 w 4937401"/>
              <a:gd name="connsiteY1" fmla="*/ 64 h 1659845"/>
              <a:gd name="connsiteX2" fmla="*/ 4937401 w 4937401"/>
              <a:gd name="connsiteY2" fmla="*/ 857125 h 1659845"/>
              <a:gd name="connsiteX3" fmla="*/ 2447113 w 4937401"/>
              <a:gd name="connsiteY3" fmla="*/ 1659774 h 1659845"/>
              <a:gd name="connsiteX4" fmla="*/ 123 w 4937401"/>
              <a:gd name="connsiteY4" fmla="*/ 815819 h 1659845"/>
              <a:gd name="connsiteX0" fmla="*/ 123 w 4938987"/>
              <a:gd name="connsiteY0" fmla="*/ 816723 h 1662068"/>
              <a:gd name="connsiteX1" fmla="*/ 2546013 w 4938987"/>
              <a:gd name="connsiteY1" fmla="*/ 968 h 1662068"/>
              <a:gd name="connsiteX2" fmla="*/ 4938987 w 4938987"/>
              <a:gd name="connsiteY2" fmla="*/ 981938 h 1662068"/>
              <a:gd name="connsiteX3" fmla="*/ 2447113 w 4938987"/>
              <a:gd name="connsiteY3" fmla="*/ 1660678 h 1662068"/>
              <a:gd name="connsiteX4" fmla="*/ 123 w 4938987"/>
              <a:gd name="connsiteY4" fmla="*/ 816723 h 1662068"/>
              <a:gd name="connsiteX0" fmla="*/ 110 w 4959058"/>
              <a:gd name="connsiteY0" fmla="*/ 816723 h 1856721"/>
              <a:gd name="connsiteX1" fmla="*/ 2546000 w 4959058"/>
              <a:gd name="connsiteY1" fmla="*/ 968 h 1856721"/>
              <a:gd name="connsiteX2" fmla="*/ 4938974 w 4959058"/>
              <a:gd name="connsiteY2" fmla="*/ 981938 h 1856721"/>
              <a:gd name="connsiteX3" fmla="*/ 3681215 w 4959058"/>
              <a:gd name="connsiteY3" fmla="*/ 1807298 h 1856721"/>
              <a:gd name="connsiteX4" fmla="*/ 2447100 w 4959058"/>
              <a:gd name="connsiteY4" fmla="*/ 1660678 h 1856721"/>
              <a:gd name="connsiteX5" fmla="*/ 110 w 4959058"/>
              <a:gd name="connsiteY5" fmla="*/ 816723 h 1856721"/>
              <a:gd name="connsiteX0" fmla="*/ 110 w 4938998"/>
              <a:gd name="connsiteY0" fmla="*/ 823875 h 1863873"/>
              <a:gd name="connsiteX1" fmla="*/ 2546000 w 4938998"/>
              <a:gd name="connsiteY1" fmla="*/ 8120 h 1863873"/>
              <a:gd name="connsiteX2" fmla="*/ 3657417 w 4938998"/>
              <a:gd name="connsiteY2" fmla="*/ 439144 h 1863873"/>
              <a:gd name="connsiteX3" fmla="*/ 4938974 w 4938998"/>
              <a:gd name="connsiteY3" fmla="*/ 989090 h 1863873"/>
              <a:gd name="connsiteX4" fmla="*/ 3681215 w 4938998"/>
              <a:gd name="connsiteY4" fmla="*/ 1814450 h 1863873"/>
              <a:gd name="connsiteX5" fmla="*/ 2447100 w 4938998"/>
              <a:gd name="connsiteY5" fmla="*/ 1667830 h 1863873"/>
              <a:gd name="connsiteX6" fmla="*/ 110 w 4938998"/>
              <a:gd name="connsiteY6" fmla="*/ 823875 h 1863873"/>
              <a:gd name="connsiteX0" fmla="*/ 13 w 4938901"/>
              <a:gd name="connsiteY0" fmla="*/ 656072 h 1696070"/>
              <a:gd name="connsiteX1" fmla="*/ 2479974 w 4938901"/>
              <a:gd name="connsiteY1" fmla="*/ 14661 h 1696070"/>
              <a:gd name="connsiteX2" fmla="*/ 3657320 w 4938901"/>
              <a:gd name="connsiteY2" fmla="*/ 271341 h 1696070"/>
              <a:gd name="connsiteX3" fmla="*/ 4938877 w 4938901"/>
              <a:gd name="connsiteY3" fmla="*/ 821287 h 1696070"/>
              <a:gd name="connsiteX4" fmla="*/ 3681118 w 4938901"/>
              <a:gd name="connsiteY4" fmla="*/ 1646647 h 1696070"/>
              <a:gd name="connsiteX5" fmla="*/ 2447003 w 4938901"/>
              <a:gd name="connsiteY5" fmla="*/ 1500027 h 1696070"/>
              <a:gd name="connsiteX6" fmla="*/ 13 w 4938901"/>
              <a:gd name="connsiteY6" fmla="*/ 656072 h 1696070"/>
              <a:gd name="connsiteX0" fmla="*/ 13 w 4938901"/>
              <a:gd name="connsiteY0" fmla="*/ 665733 h 1705731"/>
              <a:gd name="connsiteX1" fmla="*/ 2479974 w 4938901"/>
              <a:gd name="connsiteY1" fmla="*/ 24322 h 1705731"/>
              <a:gd name="connsiteX2" fmla="*/ 2887264 w 4938901"/>
              <a:gd name="connsiteY2" fmla="*/ 148337 h 1705731"/>
              <a:gd name="connsiteX3" fmla="*/ 3657320 w 4938901"/>
              <a:gd name="connsiteY3" fmla="*/ 281002 h 1705731"/>
              <a:gd name="connsiteX4" fmla="*/ 4938877 w 4938901"/>
              <a:gd name="connsiteY4" fmla="*/ 830948 h 1705731"/>
              <a:gd name="connsiteX5" fmla="*/ 3681118 w 4938901"/>
              <a:gd name="connsiteY5" fmla="*/ 1656308 h 1705731"/>
              <a:gd name="connsiteX6" fmla="*/ 2447003 w 4938901"/>
              <a:gd name="connsiteY6" fmla="*/ 1509688 h 1705731"/>
              <a:gd name="connsiteX7" fmla="*/ 13 w 4938901"/>
              <a:gd name="connsiteY7" fmla="*/ 665733 h 1705731"/>
              <a:gd name="connsiteX0" fmla="*/ 16092 w 4954980"/>
              <a:gd name="connsiteY0" fmla="*/ 578888 h 1618886"/>
              <a:gd name="connsiteX1" fmla="*/ 1474996 w 4954980"/>
              <a:gd name="connsiteY1" fmla="*/ 43491 h 1618886"/>
              <a:gd name="connsiteX2" fmla="*/ 2903343 w 4954980"/>
              <a:gd name="connsiteY2" fmla="*/ 61492 h 1618886"/>
              <a:gd name="connsiteX3" fmla="*/ 3673399 w 4954980"/>
              <a:gd name="connsiteY3" fmla="*/ 194157 h 1618886"/>
              <a:gd name="connsiteX4" fmla="*/ 4954956 w 4954980"/>
              <a:gd name="connsiteY4" fmla="*/ 744103 h 1618886"/>
              <a:gd name="connsiteX5" fmla="*/ 3697197 w 4954980"/>
              <a:gd name="connsiteY5" fmla="*/ 1569463 h 1618886"/>
              <a:gd name="connsiteX6" fmla="*/ 2463082 w 4954980"/>
              <a:gd name="connsiteY6" fmla="*/ 1422843 h 1618886"/>
              <a:gd name="connsiteX7" fmla="*/ 16092 w 4954980"/>
              <a:gd name="connsiteY7" fmla="*/ 578888 h 1618886"/>
              <a:gd name="connsiteX0" fmla="*/ 32698 w 4971586"/>
              <a:gd name="connsiteY0" fmla="*/ 684078 h 1724076"/>
              <a:gd name="connsiteX1" fmla="*/ 1192557 w 4971586"/>
              <a:gd name="connsiteY1" fmla="*/ 22382 h 1724076"/>
              <a:gd name="connsiteX2" fmla="*/ 2919949 w 4971586"/>
              <a:gd name="connsiteY2" fmla="*/ 166682 h 1724076"/>
              <a:gd name="connsiteX3" fmla="*/ 3690005 w 4971586"/>
              <a:gd name="connsiteY3" fmla="*/ 299347 h 1724076"/>
              <a:gd name="connsiteX4" fmla="*/ 4971562 w 4971586"/>
              <a:gd name="connsiteY4" fmla="*/ 849293 h 1724076"/>
              <a:gd name="connsiteX5" fmla="*/ 3713803 w 4971586"/>
              <a:gd name="connsiteY5" fmla="*/ 1674653 h 1724076"/>
              <a:gd name="connsiteX6" fmla="*/ 2479688 w 4971586"/>
              <a:gd name="connsiteY6" fmla="*/ 1528033 h 1724076"/>
              <a:gd name="connsiteX7" fmla="*/ 32698 w 4971586"/>
              <a:gd name="connsiteY7" fmla="*/ 684078 h 1724076"/>
              <a:gd name="connsiteX0" fmla="*/ 42097 w 4693457"/>
              <a:gd name="connsiteY0" fmla="*/ 891015 h 1730700"/>
              <a:gd name="connsiteX1" fmla="*/ 914428 w 4693457"/>
              <a:gd name="connsiteY1" fmla="*/ 34713 h 1730700"/>
              <a:gd name="connsiteX2" fmla="*/ 2641820 w 4693457"/>
              <a:gd name="connsiteY2" fmla="*/ 179013 h 1730700"/>
              <a:gd name="connsiteX3" fmla="*/ 3411876 w 4693457"/>
              <a:gd name="connsiteY3" fmla="*/ 311678 h 1730700"/>
              <a:gd name="connsiteX4" fmla="*/ 4693433 w 4693457"/>
              <a:gd name="connsiteY4" fmla="*/ 861624 h 1730700"/>
              <a:gd name="connsiteX5" fmla="*/ 3435674 w 4693457"/>
              <a:gd name="connsiteY5" fmla="*/ 1686984 h 1730700"/>
              <a:gd name="connsiteX6" fmla="*/ 2201559 w 4693457"/>
              <a:gd name="connsiteY6" fmla="*/ 1540364 h 1730700"/>
              <a:gd name="connsiteX7" fmla="*/ 42097 w 4693457"/>
              <a:gd name="connsiteY7" fmla="*/ 891015 h 1730700"/>
              <a:gd name="connsiteX0" fmla="*/ 243 w 4651603"/>
              <a:gd name="connsiteY0" fmla="*/ 891015 h 1720788"/>
              <a:gd name="connsiteX1" fmla="*/ 872574 w 4651603"/>
              <a:gd name="connsiteY1" fmla="*/ 34713 h 1720788"/>
              <a:gd name="connsiteX2" fmla="*/ 2599966 w 4651603"/>
              <a:gd name="connsiteY2" fmla="*/ 179013 h 1720788"/>
              <a:gd name="connsiteX3" fmla="*/ 3370022 w 4651603"/>
              <a:gd name="connsiteY3" fmla="*/ 311678 h 1720788"/>
              <a:gd name="connsiteX4" fmla="*/ 4651579 w 4651603"/>
              <a:gd name="connsiteY4" fmla="*/ 861624 h 1720788"/>
              <a:gd name="connsiteX5" fmla="*/ 3393820 w 4651603"/>
              <a:gd name="connsiteY5" fmla="*/ 1686984 h 1720788"/>
              <a:gd name="connsiteX6" fmla="*/ 2159705 w 4651603"/>
              <a:gd name="connsiteY6" fmla="*/ 1540364 h 1720788"/>
              <a:gd name="connsiteX7" fmla="*/ 799292 w 4651603"/>
              <a:gd name="connsiteY7" fmla="*/ 1342204 h 1720788"/>
              <a:gd name="connsiteX8" fmla="*/ 243 w 4651603"/>
              <a:gd name="connsiteY8" fmla="*/ 891015 h 1720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51603" h="1720788">
                <a:moveTo>
                  <a:pt x="243" y="891015"/>
                </a:moveTo>
                <a:cubicBezTo>
                  <a:pt x="12457" y="673100"/>
                  <a:pt x="439287" y="153380"/>
                  <a:pt x="872574" y="34713"/>
                </a:cubicBezTo>
                <a:cubicBezTo>
                  <a:pt x="1305861" y="-83954"/>
                  <a:pt x="2403742" y="136233"/>
                  <a:pt x="2599966" y="179013"/>
                </a:cubicBezTo>
                <a:cubicBezTo>
                  <a:pt x="2796190" y="221793"/>
                  <a:pt x="3029940" y="181362"/>
                  <a:pt x="3370022" y="311678"/>
                </a:cubicBezTo>
                <a:cubicBezTo>
                  <a:pt x="3710104" y="441994"/>
                  <a:pt x="4646290" y="609703"/>
                  <a:pt x="4651579" y="861624"/>
                </a:cubicBezTo>
                <a:cubicBezTo>
                  <a:pt x="4656868" y="1113545"/>
                  <a:pt x="3809132" y="1573861"/>
                  <a:pt x="3393820" y="1686984"/>
                </a:cubicBezTo>
                <a:cubicBezTo>
                  <a:pt x="2978508" y="1800107"/>
                  <a:pt x="2592126" y="1597827"/>
                  <a:pt x="2159705" y="1540364"/>
                </a:cubicBezTo>
                <a:cubicBezTo>
                  <a:pt x="1727284" y="1482901"/>
                  <a:pt x="1159202" y="1450429"/>
                  <a:pt x="799292" y="1342204"/>
                </a:cubicBezTo>
                <a:cubicBezTo>
                  <a:pt x="439382" y="1233979"/>
                  <a:pt x="-11971" y="1108930"/>
                  <a:pt x="243" y="891015"/>
                </a:cubicBezTo>
                <a:close/>
              </a:path>
            </a:pathLst>
          </a:cu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1823B71-AEDE-4FA6-8FB4-E42EF29B45E5}"/>
              </a:ext>
            </a:extLst>
          </p:cNvPr>
          <p:cNvSpPr/>
          <p:nvPr/>
        </p:nvSpPr>
        <p:spPr>
          <a:xfrm>
            <a:off x="2571120" y="869911"/>
            <a:ext cx="44646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Гора Клементьева</a:t>
            </a:r>
            <a:endParaRPr lang="ru-RU" sz="32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" name="Управляющая кнопка: возврат 16">
            <a:hlinkClick r:id="rId7" action="ppaction://hlinksldjump" highlightClick="1"/>
            <a:extLst>
              <a:ext uri="{FF2B5EF4-FFF2-40B4-BE49-F238E27FC236}">
                <a16:creationId xmlns:a16="http://schemas.microsoft.com/office/drawing/2014/main" id="{68484ACF-B2EB-4A1C-B967-0ADDCE218FD3}"/>
              </a:ext>
            </a:extLst>
          </p:cNvPr>
          <p:cNvSpPr/>
          <p:nvPr/>
        </p:nvSpPr>
        <p:spPr>
          <a:xfrm>
            <a:off x="9579888" y="5658542"/>
            <a:ext cx="623454" cy="787267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90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6E1005A4-4963-4309-BC15-4530CD9C8881}"/>
              </a:ext>
            </a:extLst>
          </p:cNvPr>
          <p:cNvGrpSpPr/>
          <p:nvPr/>
        </p:nvGrpSpPr>
        <p:grpSpPr>
          <a:xfrm>
            <a:off x="401782" y="2354534"/>
            <a:ext cx="3139524" cy="4057180"/>
            <a:chOff x="387927" y="234789"/>
            <a:chExt cx="3139524" cy="4057180"/>
          </a:xfrm>
        </p:grpSpPr>
        <p:pic>
          <p:nvPicPr>
            <p:cNvPr id="4098" name="Picture 2" descr="Пилот советских ВВС.">
              <a:extLst>
                <a:ext uri="{FF2B5EF4-FFF2-40B4-BE49-F238E27FC236}">
                  <a16:creationId xmlns:a16="http://schemas.microsoft.com/office/drawing/2014/main" id="{2E691632-BA8D-4DE8-ADD1-61C944A2CD5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 flipH="1">
              <a:off x="1287870" y="335647"/>
              <a:ext cx="2239581" cy="38112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Униформа комсостава ВВС РККА 1936г.">
              <a:extLst>
                <a:ext uri="{FF2B5EF4-FFF2-40B4-BE49-F238E27FC236}">
                  <a16:creationId xmlns:a16="http://schemas.microsoft.com/office/drawing/2014/main" id="{E334B9AE-C624-458B-BBF2-5E08E7EF43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927" y="234789"/>
              <a:ext cx="1539237" cy="4057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04" name="Picture 8" descr="Форменная одежда личного состава Осоавиахима">
            <a:extLst>
              <a:ext uri="{FF2B5EF4-FFF2-40B4-BE49-F238E27FC236}">
                <a16:creationId xmlns:a16="http://schemas.microsoft.com/office/drawing/2014/main" id="{EEE486D8-0CB8-4DEA-A672-3E00D1758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3736" y="335647"/>
            <a:ext cx="5356109" cy="381129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Форменная одежда личного состава Осоавиахима">
            <a:extLst>
              <a:ext uri="{FF2B5EF4-FFF2-40B4-BE49-F238E27FC236}">
                <a16:creationId xmlns:a16="http://schemas.microsoft.com/office/drawing/2014/main" id="{9728D494-48C9-4940-B5F1-02219CC14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2792" y="725200"/>
            <a:ext cx="2091171" cy="3046814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Членский знак Авиахим">
            <a:extLst>
              <a:ext uri="{FF2B5EF4-FFF2-40B4-BE49-F238E27FC236}">
                <a16:creationId xmlns:a16="http://schemas.microsoft.com/office/drawing/2014/main" id="{29DAF3B9-27A7-4B4D-A47E-391A7E13BD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82" y="-64873"/>
            <a:ext cx="2618457" cy="252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У-2 — Википедия">
            <a:extLst>
              <a:ext uri="{FF2B5EF4-FFF2-40B4-BE49-F238E27FC236}">
                <a16:creationId xmlns:a16="http://schemas.microsoft.com/office/drawing/2014/main" id="{406AA198-0489-4683-A642-7ED10A0E7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731" y="3429000"/>
            <a:ext cx="4845587" cy="3210201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Управляющая кнопка: возврат 13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0BBACB1A-B3AC-43BF-8AB0-8C9715EE507F}"/>
              </a:ext>
            </a:extLst>
          </p:cNvPr>
          <p:cNvSpPr/>
          <p:nvPr/>
        </p:nvSpPr>
        <p:spPr>
          <a:xfrm>
            <a:off x="11166764" y="5739166"/>
            <a:ext cx="623454" cy="787267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93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Радиодело">
            <a:extLst>
              <a:ext uri="{FF2B5EF4-FFF2-40B4-BE49-F238E27FC236}">
                <a16:creationId xmlns:a16="http://schemas.microsoft.com/office/drawing/2014/main" id="{BDE8080D-7859-4009-8E16-F363A0A707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3"/>
          <a:stretch/>
        </p:blipFill>
        <p:spPr bwMode="auto">
          <a:xfrm>
            <a:off x="515679" y="2157845"/>
            <a:ext cx="3157182" cy="4521564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Полный комплект. Конструктивистские обложки] Радио всем. Журнал Общества  ... | Аукционы | Аукционный дом «Литфонд»">
            <a:extLst>
              <a:ext uri="{FF2B5EF4-FFF2-40B4-BE49-F238E27FC236}">
                <a16:creationId xmlns:a16="http://schemas.microsoft.com/office/drawing/2014/main" id="{41A4F0A6-3A6E-4B0B-840B-30BE94D27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5709">
            <a:off x="1528977" y="63473"/>
            <a:ext cx="2571460" cy="2505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Когда радио в СССР было под запретом / Назад в СССР / Back in USSR">
            <a:extLst>
              <a:ext uri="{FF2B5EF4-FFF2-40B4-BE49-F238E27FC236}">
                <a16:creationId xmlns:a16="http://schemas.microsoft.com/office/drawing/2014/main" id="{5BFD1461-31D4-40C0-9521-BA93D680C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201" y="2908354"/>
            <a:ext cx="5918489" cy="357342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Старинные вещи. Громкоговоритель Тарелка (Вадим Прохоркин) / Проза.ру">
            <a:extLst>
              <a:ext uri="{FF2B5EF4-FFF2-40B4-BE49-F238E27FC236}">
                <a16:creationId xmlns:a16="http://schemas.microsoft.com/office/drawing/2014/main" id="{4D9B53AA-02A3-44BE-864F-2CED8C4C0B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126" b="94040" l="4832" r="92857">
                        <a14:foregroundMark x1="60714" y1="6291" x2="60714" y2="6291"/>
                        <a14:foregroundMark x1="7773" y1="45033" x2="7773" y2="45033"/>
                        <a14:foregroundMark x1="4832" y1="45861" x2="4832" y2="45861"/>
                        <a14:foregroundMark x1="6933" y1="48510" x2="6933" y2="48510"/>
                        <a14:foregroundMark x1="9034" y1="58775" x2="9034" y2="58775"/>
                        <a14:foregroundMark x1="54622" y1="94205" x2="54622" y2="94205"/>
                        <a14:foregroundMark x1="24580" y1="76159" x2="24580" y2="76159"/>
                        <a14:foregroundMark x1="92857" y1="44040" x2="92857" y2="440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3483" y="49383"/>
            <a:ext cx="2253096" cy="2858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Аукцион 135. Монеты и Медали.">
            <a:extLst>
              <a:ext uri="{FF2B5EF4-FFF2-40B4-BE49-F238E27FC236}">
                <a16:creationId xmlns:a16="http://schemas.microsoft.com/office/drawing/2014/main" id="{F0E0F139-7084-4725-A992-2DE8316EE2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994" y="63538"/>
            <a:ext cx="1892012" cy="345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возврат 9">
            <a:hlinkClick r:id="rId8" action="ppaction://hlinksldjump" highlightClick="1"/>
            <a:extLst>
              <a:ext uri="{FF2B5EF4-FFF2-40B4-BE49-F238E27FC236}">
                <a16:creationId xmlns:a16="http://schemas.microsoft.com/office/drawing/2014/main" id="{356B87DD-FC42-49C1-8038-6C14A936AAEF}"/>
              </a:ext>
            </a:extLst>
          </p:cNvPr>
          <p:cNvSpPr/>
          <p:nvPr/>
        </p:nvSpPr>
        <p:spPr>
          <a:xfrm>
            <a:off x="11166764" y="5739166"/>
            <a:ext cx="623454" cy="787267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88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104</Words>
  <Application>Microsoft Office PowerPoint</Application>
  <PresentationFormat>Широкоэкранный</PresentationFormat>
  <Paragraphs>34</Paragraphs>
  <Slides>14</Slides>
  <Notes>0</Notes>
  <HiddenSlides>5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AG Benguiat Cyr-Bold</vt:lpstr>
      <vt:lpstr>Arial</vt:lpstr>
      <vt:lpstr>Arial Black</vt:lpstr>
      <vt:lpstr>Calibri</vt:lpstr>
      <vt:lpstr>Calibri Light</vt:lpstr>
      <vt:lpstr>Тема Office</vt:lpstr>
      <vt:lpstr>Культура СССР  в 1930-е гг. часть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СССР  в 1930-е гг. часть 2</dc:title>
  <dc:creator>Константин</dc:creator>
  <cp:lastModifiedBy>Константин</cp:lastModifiedBy>
  <cp:revision>44</cp:revision>
  <dcterms:created xsi:type="dcterms:W3CDTF">2023-03-20T21:32:01Z</dcterms:created>
  <dcterms:modified xsi:type="dcterms:W3CDTF">2023-11-11T19:47:51Z</dcterms:modified>
</cp:coreProperties>
</file>