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9" r:id="rId4"/>
    <p:sldId id="276" r:id="rId5"/>
    <p:sldId id="272" r:id="rId6"/>
    <p:sldId id="277" r:id="rId7"/>
    <p:sldId id="278" r:id="rId8"/>
    <p:sldId id="279" r:id="rId9"/>
    <p:sldId id="280" r:id="rId10"/>
    <p:sldId id="281" r:id="rId11"/>
    <p:sldId id="273" r:id="rId12"/>
    <p:sldId id="275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8" autoAdjust="0"/>
  </p:normalViewPr>
  <p:slideViewPr>
    <p:cSldViewPr>
      <p:cViewPr varScale="1">
        <p:scale>
          <a:sx n="63" d="100"/>
          <a:sy n="63" d="100"/>
        </p:scale>
        <p:origin x="58" y="49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28083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4.3.Требование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оформлению накладной на отпуск материалов на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сторону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861048"/>
            <a:ext cx="6400800" cy="1512168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МДК 01.02 Документационное обеспечение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логистических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процессов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 Прокопенко Максим Александрович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04865"/>
            <a:ext cx="8229600" cy="2160240"/>
          </a:xfrm>
        </p:spPr>
        <p:txBody>
          <a:bodyPr/>
          <a:lstStyle/>
          <a:p>
            <a:r>
              <a:rPr lang="ru-RU" dirty="0"/>
              <a:t>После заполнения таблицы, ниже, нужно словами обозначить данные о количестве материалов, отпущенных со склада, а также их полную стоимость и НДС.</a:t>
            </a:r>
          </a:p>
        </p:txBody>
      </p:sp>
    </p:spTree>
    <p:extLst>
      <p:ext uri="{BB962C8B-B14F-4D97-AF65-F5344CB8AC3E}">
        <p14:creationId xmlns:p14="http://schemas.microsoft.com/office/powerpoint/2010/main" val="1866446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Подписи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6993"/>
            <a:ext cx="8229600" cy="2592288"/>
          </a:xfrm>
        </p:spPr>
        <p:txBody>
          <a:bodyPr>
            <a:normAutofit fontScale="925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завершении накладная должна быть подписана бухгалтером, ответственными за отпуск материалов со склада сотрудниками и получателем. Проштамповывать документ необязательно, но если получатель требует это сделать, то печать лучше поставить (при ее наличии).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28800"/>
            <a:ext cx="10197632" cy="1272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Закрывающие документы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1656183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Накладная сама по себе является закрывающим документом. При этом важно знать, что юридической силой обладают только оригиналы документов </a:t>
            </a:r>
          </a:p>
          <a:p>
            <a:endParaRPr lang="ru-RU" dirty="0"/>
          </a:p>
        </p:txBody>
      </p:sp>
      <p:pic>
        <p:nvPicPr>
          <p:cNvPr id="20482" name="Picture 2" descr="C:\Users\Тимон\Desktop\многое\2020-2021 лекции\ОЛ-94\ПМ 01\ДОЛП\складская документация\завершающ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780928"/>
            <a:ext cx="4968552" cy="303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Тест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5688632"/>
          </a:xfrm>
        </p:spPr>
        <p:txBody>
          <a:bodyPr>
            <a:normAutofit fontScale="47500" lnSpcReduction="20000"/>
          </a:bodyPr>
          <a:lstStyle/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1.Для чего используется форма М-15?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А) Для внутреннего перемещения ТМЦ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Б) Для отправки ТМЦ сторонней организации</a:t>
            </a:r>
          </a:p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2. Сколько экземпляров накладной М-15 должно быть?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а) 1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Б) 2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В)4</a:t>
            </a:r>
          </a:p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3. Кто подписывает накладную М-15?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А) Главный бухгалтер, ответственный работник, лицо, отпустившее материалы, получатель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Б) Главный бухгалтер, директор, ответственный работник, лицо, отпустившее материалы, получатель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В) Главный бухгалтер, директор</a:t>
            </a:r>
          </a:p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4. В каких случаях выписывается накладная М-15?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А) Передача ценностей структурным подразделениям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Б)Передача товаров или материалов на ответственное хранение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В)Отпуск давальческого сырья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Г) Все перечисленные случаи</a:t>
            </a:r>
          </a:p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5. Является ли накладная М-15 закрывающим документом?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А)да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Б)нет</a:t>
            </a:r>
          </a:p>
          <a:p>
            <a:pPr fontAlgn="t"/>
            <a:endParaRPr lang="ru-RU" dirty="0" smtClean="0"/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Внутреннее перемещение заказа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424936" cy="1872208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этот документ востребован внутри предприятий, например, при передаче материалов из головной компании в филиалы и структурные подразделения, находящиеся в территориальном отдалении. Также накладная используется при отпуске материалов другим организациям, но только при наличии между ними специального соглашения.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Тимон\Desktop\многое\2020-2021 лекции\ОЛ-94\ПМ 01\ДОЛП\складская документация\инвентаризация-Водос-2019-m.jpg"/>
          <p:cNvPicPr>
            <a:picLocks noChangeAspect="1" noChangeArrowheads="1"/>
          </p:cNvPicPr>
          <p:nvPr/>
        </p:nvPicPr>
        <p:blipFill>
          <a:blip r:embed="rId2" cstate="print"/>
          <a:srcRect t="14563"/>
          <a:stretch>
            <a:fillRect/>
          </a:stretch>
        </p:blipFill>
        <p:spPr bwMode="auto">
          <a:xfrm>
            <a:off x="251520" y="2924944"/>
            <a:ext cx="8640960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каких случаях выписывается М-15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000838"/>
          <a:ext cx="8219256" cy="5308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8736"/>
                <a:gridCol w="4680520"/>
              </a:tblGrid>
              <a:tr h="4721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КУДА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ДЛЯ ЧЕГО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737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Передача ценностей структурным подразделениям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использования их в производственной деятельности, в случае удаленности филиалов от основного производства</a:t>
                      </a:r>
                    </a:p>
                    <a:p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406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Передача товаров или материалов на ответственное хранение</a:t>
                      </a:r>
                    </a:p>
                    <a:p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подразделения либо сторонние организации без перехода права собственности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218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Отпуск давальческого сырья</a:t>
                      </a:r>
                    </a:p>
                    <a:p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переработку другим</a:t>
                      </a:r>
                      <a:r>
                        <a:rPr lang="ru-RU" sz="24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организациям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правила оформления формы М-15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Заполняется документ бухгалтером предприятия и частично кладовщиком. Кроме того, накладная должна быть подписана ответственными работниками организации и получателем. Оттиск печати с реквизитами компании на документе ставить не нужно – с 2016 года юридические лица обрели право не пользоваться в своей работе штампами и печатями.</a:t>
            </a:r>
          </a:p>
        </p:txBody>
      </p:sp>
    </p:spTree>
    <p:extLst>
      <p:ext uri="{BB962C8B-B14F-4D97-AF65-F5344CB8AC3E}">
        <p14:creationId xmlns:p14="http://schemas.microsoft.com/office/powerpoint/2010/main" val="2270316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экземпляров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Накладную нужно выписывать в двух экземплярах, один из которых следует передавать на склад предприятия, отпускающего материалы, а вторую отдавать получателю.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6246330"/>
              </p:ext>
            </p:extLst>
          </p:nvPr>
        </p:nvGraphicFramePr>
        <p:xfrm>
          <a:off x="457200" y="1772816"/>
          <a:ext cx="8229600" cy="468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350506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 экземпляр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 экземпляр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30014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Получатель</a:t>
                      </a:r>
                    </a:p>
                    <a:p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Оприходование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полученных объектов в своем учете</a:t>
                      </a:r>
                      <a:endParaRPr lang="ru-RU" sz="2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Отпускающее подразделение</a:t>
                      </a:r>
                    </a:p>
                    <a:p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Списание объектов учета</a:t>
                      </a:r>
                      <a:endParaRPr lang="ru-RU" sz="2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Инструкция по заполнению накладной на отпуск материалов на сторону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608512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•	В первой части документа необходимо проставить номер накладной в соответствии с внутренним документооборотом.</a:t>
            </a:r>
          </a:p>
          <a:p>
            <a:r>
              <a:rPr lang="ru-RU" dirty="0"/>
              <a:t>•	Затем здесь же указывается полное наименование компании, а также ОКПО (расшифровывается как Общероссийский классификатор предприятий и организаций, содержится в учредительной документации фирмы).</a:t>
            </a:r>
          </a:p>
          <a:p>
            <a:r>
              <a:rPr lang="ru-RU" dirty="0"/>
              <a:t>•	Далее, в первую таблицу вписывается дата составления накладной, код вида операции, (если такая система используется), а также структурное подразделение и область деятельности компании, выписывающей документ.</a:t>
            </a:r>
          </a:p>
          <a:p>
            <a:r>
              <a:rPr lang="ru-RU" dirty="0"/>
              <a:t>•	Потом аналогичным образом указывается получатель и лицо, несущее ответственность за поставку (но без указания конкретных имен и фамилий).</a:t>
            </a:r>
          </a:p>
          <a:p>
            <a:r>
              <a:rPr lang="ru-RU" dirty="0"/>
              <a:t>•	После этого вносится ссылка на документ, на основании которого выписывается данная накладная (приказ, распоряжение, договор и т.п.), с указанием его номера и даты составления.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9331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5296" y="476672"/>
            <a:ext cx="8068965" cy="250460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5296" y="3212976"/>
            <a:ext cx="76711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Строка «Кому» включает сведения о получателе материалов, фамилию, имя, отчество уполномоченного лица, которое непосредственно их получает (здесь же вписываются реквизиты доверенности, если получатель действует на ее основании).</a:t>
            </a:r>
          </a:p>
        </p:txBody>
      </p:sp>
    </p:spTree>
    <p:extLst>
      <p:ext uri="{BB962C8B-B14F-4D97-AF65-F5344CB8AC3E}">
        <p14:creationId xmlns:p14="http://schemas.microsoft.com/office/powerpoint/2010/main" val="2253383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Заполнение основной таблицы формы М-15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668906"/>
            <a:ext cx="8229600" cy="245725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•Столбцы </a:t>
            </a:r>
            <a:r>
              <a:rPr lang="ru-RU" dirty="0"/>
              <a:t>1 и 2 содержат информацию о бухгалтерском </a:t>
            </a:r>
            <a:r>
              <a:rPr lang="ru-RU" dirty="0" err="1"/>
              <a:t>субсчёте</a:t>
            </a:r>
            <a:r>
              <a:rPr lang="ru-RU" dirty="0"/>
              <a:t> и коде аналитического учета материалов, которые списываются.</a:t>
            </a:r>
          </a:p>
          <a:p>
            <a:pPr marL="0" indent="0">
              <a:buNone/>
            </a:pPr>
            <a:r>
              <a:rPr lang="ru-RU" dirty="0" smtClean="0"/>
              <a:t>•Столбец </a:t>
            </a:r>
            <a:r>
              <a:rPr lang="ru-RU" dirty="0"/>
              <a:t>3 указывает на наименование материалов с некоторыми подробностями: характеристикой, маркой, сортом и размером.</a:t>
            </a:r>
          </a:p>
          <a:p>
            <a:pPr marL="0" indent="0">
              <a:buNone/>
            </a:pPr>
            <a:r>
              <a:rPr lang="ru-RU" dirty="0" smtClean="0"/>
              <a:t>•В </a:t>
            </a:r>
            <a:r>
              <a:rPr lang="ru-RU" dirty="0"/>
              <a:t>столбец 4 вносится номенклатурный номер, который дается тому или иному виду материалов на предприятии. При отсутствии таковых номеров, нужно оставить ячейку пустой.</a:t>
            </a:r>
          </a:p>
          <a:p>
            <a:pPr marL="0" indent="0">
              <a:buNone/>
            </a:pPr>
            <a:r>
              <a:rPr lang="ru-RU" dirty="0" smtClean="0"/>
              <a:t>•Столбец </a:t>
            </a:r>
            <a:r>
              <a:rPr lang="ru-RU" dirty="0"/>
              <a:t>5 содержит код единицы измерения материалов по ОКЕИ (общероссийский классификатор единиц измерения).</a:t>
            </a:r>
          </a:p>
          <a:p>
            <a:pPr marL="0" indent="0">
              <a:buNone/>
            </a:pPr>
            <a:r>
              <a:rPr lang="ru-RU" dirty="0" smtClean="0"/>
              <a:t>•Столбец </a:t>
            </a:r>
            <a:r>
              <a:rPr lang="ru-RU" dirty="0"/>
              <a:t>6 – это конкретное наименование единицы измерения в отношении данных материалов.</a:t>
            </a:r>
          </a:p>
          <a:p>
            <a:pPr marL="0" indent="0">
              <a:buNone/>
            </a:pPr>
            <a:r>
              <a:rPr lang="ru-RU" dirty="0" smtClean="0"/>
              <a:t>•Столбец </a:t>
            </a:r>
            <a:r>
              <a:rPr lang="ru-RU" dirty="0"/>
              <a:t>7 заключает в себе точное количество отпускаемых по накладной материалов.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976" y="1441520"/>
            <a:ext cx="8475014" cy="220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01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435280" cy="593752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•	Столбец 8 заполняется кладовщиком и включает в себя сведения о материалах, фактически отпущенных со склада.</a:t>
            </a:r>
          </a:p>
          <a:p>
            <a:r>
              <a:rPr lang="ru-RU" dirty="0"/>
              <a:t>•	Столбец 9 касается стоимости отпущенных товаров. Здесь содержится их общая цена.</a:t>
            </a:r>
          </a:p>
          <a:p>
            <a:r>
              <a:rPr lang="ru-RU" dirty="0"/>
              <a:t>•	В столбец 10 вписывается цена без НДС.</a:t>
            </a:r>
          </a:p>
          <a:p>
            <a:r>
              <a:rPr lang="ru-RU" dirty="0"/>
              <a:t>•	В столбец 11 вносятся данные о выделенном НДС.</a:t>
            </a:r>
          </a:p>
          <a:p>
            <a:r>
              <a:rPr lang="ru-RU" dirty="0"/>
              <a:t>•	Столбец 12 — общая стоимость материалов с учетом НДС (т.е. сумма из предыдущих столбиков).</a:t>
            </a:r>
          </a:p>
          <a:p>
            <a:r>
              <a:rPr lang="ru-RU" dirty="0"/>
              <a:t>•	Столбец 13 включает инвентарный номер материалов.</a:t>
            </a:r>
          </a:p>
          <a:p>
            <a:r>
              <a:rPr lang="ru-RU" dirty="0"/>
              <a:t>•	Столбец 14 указывает на номер паспорта материалов (при наличии такового).</a:t>
            </a:r>
          </a:p>
          <a:p>
            <a:r>
              <a:rPr lang="ru-RU" dirty="0"/>
              <a:t>•	В столбец 15 вносится номер записи по учетной карточке склада.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48682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</TotalTime>
  <Words>555</Words>
  <Application>Microsoft Office PowerPoint</Application>
  <PresentationFormat>Экран (4:3)</PresentationFormat>
  <Paragraphs>73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Тема 4.3.Требование к оформлению накладной на отпуск материалов на сторону</vt:lpstr>
      <vt:lpstr>Внутреннее перемещение заказа</vt:lpstr>
      <vt:lpstr>В каких случаях выписывается М-15</vt:lpstr>
      <vt:lpstr>Основные правила оформления формы М-15</vt:lpstr>
      <vt:lpstr>Количество экземпляров Накладную нужно выписывать в двух экземплярах, один из которых следует передавать на склад предприятия, отпускающего материалы, а вторую отдавать получателю.</vt:lpstr>
      <vt:lpstr>Инструкция по заполнению накладной на отпуск материалов на сторону</vt:lpstr>
      <vt:lpstr>Презентация PowerPoint</vt:lpstr>
      <vt:lpstr>Заполнение основной таблицы формы М-15</vt:lpstr>
      <vt:lpstr>Презентация PowerPoint</vt:lpstr>
      <vt:lpstr>Презентация PowerPoint</vt:lpstr>
      <vt:lpstr>Подписи</vt:lpstr>
      <vt:lpstr>Закрывающие документы</vt:lpstr>
      <vt:lpstr>Тест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запасами и дебиторской задолженностью</dc:title>
  <dc:creator>Тимон</dc:creator>
  <cp:lastModifiedBy>Учетная запись Майкрософт</cp:lastModifiedBy>
  <cp:revision>132</cp:revision>
  <dcterms:created xsi:type="dcterms:W3CDTF">2020-11-29T10:09:52Z</dcterms:created>
  <dcterms:modified xsi:type="dcterms:W3CDTF">2022-03-22T10:44:08Z</dcterms:modified>
</cp:coreProperties>
</file>