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48" d="100"/>
          <a:sy n="48" d="100"/>
        </p:scale>
        <p:origin x="29" y="82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78228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151095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57488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433257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54715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53856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20845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04387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42474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35221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05462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CE52A8-12D3-4D66-B7AC-67E31004AD58}" type="datetimeFigureOut">
              <a:rPr lang="ru-RU" smtClean="0"/>
              <a:t>29.03.2022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7A1DC9-8D15-45BC-806C-92DB4A0944D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16792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Приходная и расходная Накладная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7173309" y="5927834"/>
            <a:ext cx="4629807" cy="480848"/>
          </a:xfrm>
        </p:spPr>
        <p:txBody>
          <a:bodyPr/>
          <a:lstStyle/>
          <a:p>
            <a:r>
              <a:rPr lang="ru-RU" dirty="0" smtClean="0"/>
              <a:t>Прокопенко М.А.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0819256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34431" y="1627626"/>
            <a:ext cx="11364662" cy="326346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338197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Заполнение оборотной стороны формы М-4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На обратной стороне документа подводится итог по приходу: общее количество принятого товара, его общая стоимость без НДС, размер НДС и стоимость с НДС. Письменно расшифровывать суммы не нужно.</a:t>
            </a:r>
          </a:p>
          <a:p>
            <a:r>
              <a:rPr lang="ru-RU" dirty="0" smtClean="0"/>
              <a:t>В завершение на приходном ордере должны быть поставлены подписи непосредственного приемщика товара (в данном случае, кладовщика) и представителя поставщика (в данном случае, экспедитора) с обязательной расшифровкой. Заверять ордер печатью нет необходимости, т.к. с 2016 года юридические лица могут не проштамповывать свои документы.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4980675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Рисунок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3954" y="365125"/>
            <a:ext cx="11964092" cy="583324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1181044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Расходная накладная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Формирование расходной накладной происходит тогда, когда идет движение товарно-материальных средств. Наиболее широкое распространение она имеет на заводах, фабриках и производствах с собственными отгрузочными складами, а также на предприятиях, работающих в сфере торговли, причем их область деятельности роли не играет: это может быть продажа инструментов и оборудования, бытовых товаров, продуктов питания и т.д.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5367193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Для чего используют бланк расходной накладной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49569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Приходный ордер по форме М-4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Этот документ относится к документам первичного учета и выписывается тогда, когда на склад предприятия поступает какая-либо продукция от поставщиков, которую необходимо приходовать.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49841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Кто оформляет приходный ордер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Поскольку непосредственный прием поступающих товаров происходит на складе, то и заполнением документа занимается работник склада – кладовщик или его начальник, т.е. лицо материально-ответственное. Приходный ордер является документальным подтверждением факта передачи товарно-материальных ценностей от одной стороны договора к другой.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91887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Основные правила по заполнению формы М-4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/>
              <a:t>С 2013 года данная форма не является строго обязательной к применению, тем не менее, она по-прежнему широко используется на предприятиях и в организациях.</a:t>
            </a:r>
          </a:p>
          <a:p>
            <a:r>
              <a:rPr lang="ru-RU" dirty="0" smtClean="0"/>
              <a:t>Приходный ордер имеет две стороны и содержит все необходимые сведения, касаемо поставщика, потребителя и самой продукции: ее наименование, сорт, размер, количество, стоимость и т. д. (при этом следует отметить, что часть ячеек можно оставлять пустыми). Если в составе товарно-материальных ценностей имеются драгоценные металлы или камни, то в данном документе необходимо указать сведения из сопроводительного техпаспорта.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110857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67103" y="961698"/>
            <a:ext cx="10518227" cy="4490052"/>
          </a:xfrm>
        </p:spPr>
        <p:txBody>
          <a:bodyPr>
            <a:normAutofit/>
          </a:bodyPr>
          <a:lstStyle/>
          <a:p>
            <a:r>
              <a:rPr lang="ru-RU" dirty="0" smtClean="0"/>
              <a:t>При оформлении ордера следует избегать ошибок и помарок, а в случае допущения неточностей лучше заполнить новый бланк.</a:t>
            </a:r>
          </a:p>
          <a:p>
            <a:r>
              <a:rPr lang="ru-RU" dirty="0" smtClean="0"/>
              <a:t>По правилам бланк можно заполнять как от руки, так и на компьютере, но в любом случае, документ должен обязательно содержать «живые» подписи представителя поставщика и потребителя.</a:t>
            </a:r>
          </a:p>
          <a:p>
            <a:r>
              <a:rPr lang="ru-RU" dirty="0" smtClean="0"/>
              <a:t>После оформления, номер приходного ордера необходимо зарегистрировать в карточке учета материалов и передать на хранение в бухгалтерию предприятия, где он, как и другие первичные документы должен храниться не менее пяти лет.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625559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75138" y="958522"/>
            <a:ext cx="10515600" cy="4351338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Выписывается документ точно в день поступления товаров и отражает фактический приход. Оформляется приходный ордер в одном экземпляре, а если от одного и того же поставщика в течение одного дня бывает несколько поставок, их все можно вносить в один документ.</a:t>
            </a:r>
          </a:p>
          <a:p>
            <a:r>
              <a:rPr lang="ru-RU" dirty="0" smtClean="0"/>
              <a:t>Инструкция по заполнению приходного ордера</a:t>
            </a:r>
          </a:p>
          <a:p>
            <a:r>
              <a:rPr lang="ru-RU" dirty="0" smtClean="0"/>
              <a:t>Сказать, что данный вид документа может вызвать какие-то сложности при заполнении, нельзя, поскольку он имеет вполне простую и понятную форму. Стандартный бланк приходного ордера условно можно разделить на несколько частей, в которых содержится три таблицы.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582339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Первая таблица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 smtClean="0"/>
              <a:t>это «шапка» документа. Сначала в ней указывается номер ордера по внутреннему документообороту компании. Затем вписывается наименование организации, принимающей товар, с указанием ее организационно-правовой формы (ИП, ООО, ОАО, ЗАО), код ОКПО (Общероссийский классификатор предприятий им организаций – код содержится в учредительных бумагах фирмы), а также (по необходимости) структурное подразделение, которое выписывает ордер.</a:t>
            </a:r>
          </a:p>
          <a:p>
            <a:r>
              <a:rPr lang="ru-RU" dirty="0" smtClean="0"/>
              <a:t>Далее в таблицу вносится дата составления документа, код вида операции (при использовании такого кодирования), номер склада поставщика, его полное наименование, код (при наличии) и страховщик (если товарно-материальные ценности застрахованы). Затем здесь же указываются номера бухгалтерского счета, кода аналитического учета (если таковая система применяется), номера сопроводительного и платежного документов.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6394351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6029" y="1027906"/>
            <a:ext cx="10939942" cy="46167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0839928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Заполнение второй таблицы формы М-4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Вторая таблица приходного ордера относится непосредственно к </a:t>
            </a:r>
            <a:r>
              <a:rPr lang="ru-RU" b="1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приходуемой продукции</a:t>
            </a:r>
            <a:r>
              <a:rPr lang="ru-RU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 Сначала указывается наименование товара и его номенклатурный номер, затем единица измерения: ее код — в соответствии с Единым классификатором единиц измерения, и наименование (штуки, килограммы, кубы, метры и т.п.). Далее вносятся сведения о количестве принятых товарно-материальных ценностей (по документам и фактически) – они должны совпадать.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После этого идет информация о стоимости: в седьмой столбик вносится цена за штуку, потом — общая стоимость без учета НДС, затем — выделенный НДС, а потом общая цена уже с учетом НДС. Номер паспорта указывается, если товарно-материальные ценности имеют данный сопроводительный документ (например, ювелирные изделия). В последнюю очередь в таблицу вписывается номер карточки по складской картотеке.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Оставшиеся незаполненными строки необходимо перечеркнуть (в виде буквы Z или крест накрест).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329279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199</TotalTime>
  <Words>663</Words>
  <Application>Microsoft Office PowerPoint</Application>
  <PresentationFormat>Широкоэкранный</PresentationFormat>
  <Paragraphs>28</Paragraphs>
  <Slides>14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9" baseType="lpstr">
      <vt:lpstr>Arial</vt:lpstr>
      <vt:lpstr>Calibri</vt:lpstr>
      <vt:lpstr>Calibri Light</vt:lpstr>
      <vt:lpstr>Times New Roman</vt:lpstr>
      <vt:lpstr>Тема Office</vt:lpstr>
      <vt:lpstr>Приходная и расходная Накладная</vt:lpstr>
      <vt:lpstr>Приходный ордер по форме М-4</vt:lpstr>
      <vt:lpstr>Кто оформляет приходный ордер</vt:lpstr>
      <vt:lpstr>Основные правила по заполнению формы М-4</vt:lpstr>
      <vt:lpstr>Презентация PowerPoint</vt:lpstr>
      <vt:lpstr>Презентация PowerPoint</vt:lpstr>
      <vt:lpstr>Первая таблица</vt:lpstr>
      <vt:lpstr>Презентация PowerPoint</vt:lpstr>
      <vt:lpstr>Заполнение второй таблицы формы М-4</vt:lpstr>
      <vt:lpstr>Презентация PowerPoint</vt:lpstr>
      <vt:lpstr>Заполнение оборотной стороны формы М-4</vt:lpstr>
      <vt:lpstr>Презентация PowerPoint</vt:lpstr>
      <vt:lpstr>Расходная накладная</vt:lpstr>
      <vt:lpstr>Для чего используют бланк расходной накладной</vt:lpstr>
    </vt:vector>
  </TitlesOfParts>
  <Company>SPecialiST RePack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Приходная и расходная Накладная</dc:title>
  <dc:creator>Учетная запись Майкрософт</dc:creator>
  <cp:lastModifiedBy>Учетная запись Майкрософт</cp:lastModifiedBy>
  <cp:revision>4</cp:revision>
  <dcterms:created xsi:type="dcterms:W3CDTF">2022-03-29T09:56:18Z</dcterms:created>
  <dcterms:modified xsi:type="dcterms:W3CDTF">2022-03-29T13:16:12Z</dcterms:modified>
</cp:coreProperties>
</file>

<file path=docProps/thumbnail.jpeg>
</file>