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71" r:id="rId2"/>
    <p:sldId id="276" r:id="rId3"/>
    <p:sldId id="289" r:id="rId4"/>
    <p:sldId id="272" r:id="rId5"/>
    <p:sldId id="273" r:id="rId6"/>
    <p:sldId id="264" r:id="rId7"/>
    <p:sldId id="265" r:id="rId8"/>
    <p:sldId id="277" r:id="rId9"/>
    <p:sldId id="297" r:id="rId10"/>
    <p:sldId id="296" r:id="rId11"/>
    <p:sldId id="258" r:id="rId12"/>
    <p:sldId id="261" r:id="rId13"/>
    <p:sldId id="280" r:id="rId14"/>
    <p:sldId id="281" r:id="rId15"/>
    <p:sldId id="283" r:id="rId16"/>
    <p:sldId id="284" r:id="rId17"/>
    <p:sldId id="285" r:id="rId18"/>
    <p:sldId id="286" r:id="rId19"/>
    <p:sldId id="287" r:id="rId20"/>
    <p:sldId id="288" r:id="rId21"/>
    <p:sldId id="270" r:id="rId22"/>
    <p:sldId id="292" r:id="rId23"/>
    <p:sldId id="267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C5DBF-75B1-4EC9-ACA2-7829CFBF2984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B4BA38-7D18-4CD5-BF6B-85BAFD9A6F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C5DBF-75B1-4EC9-ACA2-7829CFBF2984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4BA38-7D18-4CD5-BF6B-85BAFD9A6F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C5DBF-75B1-4EC9-ACA2-7829CFBF2984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4BA38-7D18-4CD5-BF6B-85BAFD9A6F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0CC5DBF-75B1-4EC9-ACA2-7829CFBF2984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C2B4BA38-7D18-4CD5-BF6B-85BAFD9A6F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C5DBF-75B1-4EC9-ACA2-7829CFBF2984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4BA38-7D18-4CD5-BF6B-85BAFD9A6F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C5DBF-75B1-4EC9-ACA2-7829CFBF2984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4BA38-7D18-4CD5-BF6B-85BAFD9A6F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4BA38-7D18-4CD5-BF6B-85BAFD9A6F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C5DBF-75B1-4EC9-ACA2-7829CFBF2984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C5DBF-75B1-4EC9-ACA2-7829CFBF2984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4BA38-7D18-4CD5-BF6B-85BAFD9A6F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C5DBF-75B1-4EC9-ACA2-7829CFBF2984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4BA38-7D18-4CD5-BF6B-85BAFD9A6F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0CC5DBF-75B1-4EC9-ACA2-7829CFBF2984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2B4BA38-7D18-4CD5-BF6B-85BAFD9A6F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C5DBF-75B1-4EC9-ACA2-7829CFBF2984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B4BA38-7D18-4CD5-BF6B-85BAFD9A6F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0CC5DBF-75B1-4EC9-ACA2-7829CFBF2984}" type="datetimeFigureOut">
              <a:rPr lang="ru-RU" smtClean="0"/>
              <a:pPr/>
              <a:t>21.04.2019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C2B4BA38-7D18-4CD5-BF6B-85BAFD9A6FD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3.png"/><Relationship Id="rId4" Type="http://schemas.microsoft.com/office/2007/relationships/media" Target="../media/media1.mp3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 «Святые </a:t>
            </a:r>
            <a:r>
              <a:rPr lang="ru-RU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новомученники</a:t>
            </a:r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 исповедники ХХ века Тамбовского края»</a:t>
            </a:r>
          </a:p>
          <a:p>
            <a:pPr algn="ctr"/>
            <a:r>
              <a:rPr lang="ru-RU" sz="2800" b="1" i="1" dirty="0">
                <a:solidFill>
                  <a:schemeClr val="bg1"/>
                </a:solidFill>
              </a:rPr>
              <a:t>Мы молитвенно чтим память </a:t>
            </a:r>
            <a:r>
              <a:rPr lang="ru-RU" sz="2800" b="1" i="1" dirty="0" err="1">
                <a:solidFill>
                  <a:schemeClr val="bg1"/>
                </a:solidFill>
              </a:rPr>
              <a:t>новомучеников</a:t>
            </a:r>
            <a:r>
              <a:rPr lang="ru-RU" sz="2800" b="1" i="1" dirty="0">
                <a:solidFill>
                  <a:schemeClr val="bg1"/>
                </a:solidFill>
              </a:rPr>
              <a:t> и исповедников Российских, чья святость просияла в годы гонений.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99248"/>
          </a:xfrm>
        </p:spPr>
        <p:txBody>
          <a:bodyPr>
            <a:noAutofit/>
          </a:bodyPr>
          <a:lstStyle/>
          <a:p>
            <a:pPr lvl="0" algn="just">
              <a:buClr>
                <a:srgbClr val="F3A447"/>
              </a:buClr>
            </a:pP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Крестьяне с.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Перкино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были ведомственными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помещика они не знали. Здание, в котором сейчас располагается школа, по преданиям принадлежала приказчику. Село было богатым. Население нужды не знало.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До революции в селе проживало свыше 3600 человек (в настоящее время – около 800). Тихую размеренную жизнь села прервала Октябрьская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революция.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Clr>
                <a:srgbClr val="F3A447"/>
              </a:buClr>
            </a:pP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Тамбовская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губерния была «хлебной» и поэтому испытала на себе всю тяжесть продовольственной диктатуры и «крестового похода» за хлебом. Уже к октябрю 1918 г. в губернии действовали 50 продотрядов из Петрограда, Москвы, Череповца и других городов общей численностью до 5 тыс. человек – такого размаха конфискаций не знала ни одна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губерния.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4435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ПЕРКИНО ДО РЕВОЛЮЦИИ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8605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1800" dirty="0">
                <a:latin typeface="Times New Roman"/>
                <a:ea typeface="Calibri"/>
              </a:rPr>
              <a:t>Одной из причин восстания сами большевики называли религиозные притеснения, а духовенство обвинили в подстрекательстве. </a:t>
            </a:r>
            <a:r>
              <a:rPr lang="ru-RU" sz="1800" b="1" dirty="0">
                <a:latin typeface="Times New Roman"/>
                <a:ea typeface="Calibri"/>
              </a:rPr>
              <a:t>В результате было </a:t>
            </a:r>
            <a:r>
              <a:rPr lang="ru-RU" sz="1800" b="1" dirty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/>
                <a:ea typeface="Calibri"/>
              </a:rPr>
              <a:t>расстреляно</a:t>
            </a:r>
            <a:r>
              <a:rPr lang="ru-RU" sz="1800" b="1" dirty="0">
                <a:latin typeface="Times New Roman"/>
                <a:ea typeface="Calibri"/>
              </a:rPr>
              <a:t> и убито более </a:t>
            </a:r>
            <a:r>
              <a:rPr lang="ru-RU" sz="1800" b="1" dirty="0" smtClean="0">
                <a:latin typeface="Times New Roman"/>
                <a:ea typeface="Calibri"/>
              </a:rPr>
              <a:t>500 священников в Тамбовской области.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Начало репрессий против духовенства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852936"/>
            <a:ext cx="5937250" cy="320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52867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7768"/>
            <a:ext cx="8136904" cy="4014192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В  селе </a:t>
            </a:r>
            <a:r>
              <a:rPr lang="ru-RU" sz="2800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П</a:t>
            </a:r>
            <a:r>
              <a:rPr lang="ru-RU" sz="2800" dirty="0" err="1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еркино</a:t>
            </a:r>
            <a:r>
              <a:rPr lang="ru-RU" sz="28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до революции в церкви служили три священника: отец Николай Жуков, диакон Григорий </a:t>
            </a:r>
            <a:r>
              <a:rPr lang="ru-RU" sz="2800" dirty="0" err="1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Шеметов</a:t>
            </a:r>
            <a:r>
              <a:rPr lang="ru-RU" sz="28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и псаломщик Димитрий Корнилов.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276872"/>
            <a:ext cx="4608512" cy="3042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59565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635896" y="188640"/>
            <a:ext cx="5040560" cy="599880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Последний настоятель нашего храма Иоанн Жуков с 26 января 1911 года по 3 сентября 1912 года занимал должность регента в Успенском храме с.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Перкино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 Здесь же состоялось его знакомство с будущей женой, дочерью настоятеля, протоиерея Иоанна Жданова., Марией Ивановной. После рождения дочери Ларисы проходил регентские курсы в Москве (1912-1914гг.) С 1914 по 1918 г мобилизован в действительную армию, на должность церковника при госпитале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Ираида\Pictures\2016-02-05\Scan100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222582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Ираида\Pictures\2016-02-05\Scan100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3933056"/>
            <a:ext cx="3995936" cy="27363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42972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Ираида\Pictures\2016-02-05\Scan100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16832"/>
            <a:ext cx="3816424" cy="44181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52426" y="188640"/>
            <a:ext cx="5371702" cy="59988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 июня 1918 года по 16 августа 1918 года проходил пастырские богословские курсы при Тамбовской Духовной Семинарии. С 25 сентября 1918 года преосвященным епископом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иновием был рукоположен  в сан священника к Успенскому храму села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Перкино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 этого времени его тесть, предыдущий настоятель, отец Иоанн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данов, зачисляется за штат и живет в их доме. Всего детей у супругов Жуковых было семеро.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47964" y="5589240"/>
            <a:ext cx="1944216" cy="9144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Мария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вановна с дочерью Ларисой (1912 г.)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georg_fridrih_gendel_sarabanda_(NaitiMP3.ru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612560" y="2636912"/>
            <a:ext cx="609600" cy="609600"/>
          </a:xfrm>
          <a:prstGeom prst="rect">
            <a:avLst/>
          </a:prstGeom>
        </p:spPr>
      </p:pic>
      <p:pic>
        <p:nvPicPr>
          <p:cNvPr id="5" name="georg_fridrih_gendel_sarabanda_(NaitiMP3.ru)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756592" y="35163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53260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1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419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video>
              <p:cMediaNode vol="80000"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95936" y="404664"/>
            <a:ext cx="4608512" cy="5782776"/>
          </a:xfrm>
        </p:spPr>
        <p:txBody>
          <a:bodyPr>
            <a:normAutofit fontScale="92500" lnSpcReduction="10000"/>
          </a:bodyPr>
          <a:lstStyle/>
          <a:p>
            <a:pPr lvl="0">
              <a:buClr>
                <a:srgbClr val="FF8021"/>
              </a:buClr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 конца октября –начала ноября со стороны Моршанска по направлению к Тамбову двигался карательный отряд . 3 </a:t>
            </a: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</a:t>
            </a: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оября </a:t>
            </a: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были расстреляны священники с. </a:t>
            </a:r>
            <a:r>
              <a:rPr lang="ru-RU" sz="2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Отъяссы,а</a:t>
            </a: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…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Clr>
                <a:srgbClr val="FF8021"/>
              </a:buClr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 ноября 1918 года диакон с. </a:t>
            </a:r>
            <a:r>
              <a:rPr lang="ru-RU" sz="2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Перкино</a:t>
            </a: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Григорий </a:t>
            </a:r>
            <a:r>
              <a:rPr lang="ru-RU" sz="2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Шеметов</a:t>
            </a: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и псаломщик Дмитрий Корнилов. Доносивший об этом происшествии епископу Зиновию священник Иван </a:t>
            </a:r>
            <a:r>
              <a:rPr lang="ru-RU" sz="2600" dirty="0" err="1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Меняков</a:t>
            </a: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писал, что они расстреляны «как восставшие против Советской власти». </a:t>
            </a:r>
          </a:p>
          <a:p>
            <a:endParaRPr lang="ru-RU" dirty="0"/>
          </a:p>
        </p:txBody>
      </p:sp>
      <p:pic>
        <p:nvPicPr>
          <p:cNvPr id="4098" name="Picture 2" descr="C:\Users\Ираида\Pictures\2016-02-05\Scan100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599102"/>
            <a:ext cx="3096344" cy="5245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3076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980728"/>
            <a:ext cx="7680960" cy="472440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Отец Николай чудом избежал расстрела. Но неоднократно подвергался арестам и допросам,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 представитель духовенства . Его облагали непосильными налогами, церковная земля была отобрана,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время коллективизации был отобран сад, огородная земля. Были попытки со стороны  местных властей склонить отца Николая к доносительству. По воспоминаниям его супруги ,Марии Ивановны, во время арестов над ним издевались, подвергали пыткам, вырывали волосы и бороду, избивали.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Последний арест последовал в 1930 году. После трех месяцев заключения отца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иколая отпустили домой. Он был в тяжелом, болезненном состоянии, но несмотря на это он продолжал служить в церкви.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9439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16632"/>
            <a:ext cx="7680960" cy="472440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Последний престольный праздник прошел в 1930 году 14 (28) августа. Сохранилась фотография, сделанная в этот день. На венчание прихожан, молодых «</a:t>
            </a:r>
            <a:r>
              <a:rPr lang="ru-RU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Кыковых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(Ждановых), был приглашен фотограф, который сделал снимок в  храме, а затем снимок семьи отца Николая возле дома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5122" name="Picture 2" descr="C:\Users\Ираида\Pictures\2016-02-05\Scan100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492896"/>
            <a:ext cx="5863347" cy="316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5952734"/>
            <a:ext cx="7416824" cy="9144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Лариса, Надежда,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о.Николай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етр, Мария Ивановна, Вера, Валентина,. Сзади стоят: Николай, Борис.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9289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0" y="476672"/>
            <a:ext cx="4104456" cy="5710768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середине сентября храм был подожжен. Активисты села, «заядлые комсомольцы», закатив в храм бочки с горючим, подожгли здание, и Успенская церковь сгорела дотла.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Трагическая судьба сгоревшей церкви, аресты и истязания окончательно подорвали здоровье иерея Николая. 5 (18) октября 1930 года он скончался. 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270" y="1194777"/>
            <a:ext cx="3859213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2270" y="4869160"/>
            <a:ext cx="3797682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захоронения отца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иколая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9941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283968" y="332656"/>
            <a:ext cx="4464496" cy="5854784"/>
          </a:xfrm>
        </p:spPr>
        <p:txBody>
          <a:bodyPr>
            <a:normAutofit/>
          </a:bodyPr>
          <a:lstStyle/>
          <a:p>
            <a:pPr lvl="0" algn="just">
              <a:buClr>
                <a:srgbClr val="FF8021"/>
              </a:buClr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Позже на месте храма и близлежащих захоронений был устроен колхозный двор для скота, потом работало торфяное предприятие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buClr>
                <a:srgbClr val="FF8021"/>
              </a:buClr>
            </a:pP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Clr>
                <a:srgbClr val="FF8021"/>
              </a:buClr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настоящий момент 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этом месте установлен поклонный крест.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69" y="260648"/>
            <a:ext cx="3096344" cy="4860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2976" y="5517232"/>
            <a:ext cx="3282769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25601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060848"/>
            <a:ext cx="8424936" cy="1512168"/>
          </a:xfrm>
        </p:spPr>
        <p:txBody>
          <a:bodyPr>
            <a:noAutofit/>
          </a:bodyPr>
          <a:lstStyle/>
          <a:p>
            <a:pPr algn="just"/>
            <a:r>
              <a:rPr lang="ru-RU" sz="2800" b="1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(посвящается памяти священнослужителей с. </a:t>
            </a:r>
            <a:r>
              <a:rPr lang="ru-RU" sz="2800" b="1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Перкино</a:t>
            </a:r>
            <a:r>
              <a:rPr lang="ru-RU" sz="2800" b="1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Иоанна Жукова, Григория </a:t>
            </a:r>
            <a:r>
              <a:rPr lang="ru-RU" sz="2800" b="1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Шеметова</a:t>
            </a:r>
            <a:r>
              <a:rPr lang="ru-RU" sz="2800" b="1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и Димитрия Корнилова) </a:t>
            </a:r>
          </a:p>
          <a:p>
            <a:pPr algn="just"/>
            <a:endParaRPr lang="ru-RU" sz="2800" b="1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just"/>
            <a:endParaRPr lang="ru-RU" sz="2800" b="1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just"/>
            <a:endParaRPr lang="ru-RU" sz="2800" b="1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r>
              <a:rPr lang="ru-RU" sz="2800" b="1" spc="0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</a:t>
            </a:r>
            <a:r>
              <a:rPr lang="ru-RU" sz="2800" b="1" spc="0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абота учителя МБОУ Сосновская СОШ №1 </a:t>
            </a:r>
            <a:r>
              <a:rPr lang="ru-RU" sz="2800" b="1" spc="0" dirty="0" err="1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Пилягиной</a:t>
            </a:r>
            <a:r>
              <a:rPr lang="ru-RU" sz="2800" b="1" spc="0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Ираиды Николаевны</a:t>
            </a:r>
            <a:endParaRPr lang="ru-RU" sz="2800" b="1" spc="0" dirty="0">
              <a:ln w="18000">
                <a:solidFill>
                  <a:schemeClr val="bg1"/>
                </a:solidFill>
                <a:prstDash val="solid"/>
                <a:miter lim="800000"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476672"/>
            <a:ext cx="6696744" cy="1512168"/>
          </a:xfrm>
        </p:spPr>
        <p:txBody>
          <a:bodyPr>
            <a:normAutofit fontScale="90000"/>
          </a:bodyPr>
          <a:lstStyle/>
          <a:p>
            <a:r>
              <a:rPr lang="ru-RU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Пострадавшие за Христа</a:t>
            </a:r>
            <a:endParaRPr lang="ru-RU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3450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211960" y="260648"/>
            <a:ext cx="4464496" cy="5926792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1937 год не прошел мимо семьи почившего иерея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иколая Жукова. Его супруга Мария Ивановна была арестована и отправлена на Соловецкие острова. Имущество было конфисковано, а дом ,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 проживала семья, разделен на части и перевезен в соседние села. Большая часть перевезена в деревню </a:t>
            </a:r>
            <a:r>
              <a:rPr lang="ru-RU" sz="2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Семикино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стала местной школой(что и стоит поныне).</a:t>
            </a:r>
          </a:p>
          <a:p>
            <a:pPr algn="just"/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Мария Ивановна была освобождена в 1943 году и жила при дочери в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амбове. Скончалась после продолжительной болезни в 1946 году.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5" name="Picture 3" descr="C:\Users\Ираида\Pictures\2016-02-05\Scan100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40654"/>
            <a:ext cx="3649781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5877272"/>
            <a:ext cx="4032448" cy="9144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М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ария Ивановна в годы учебы в Женском Епархиальном училище.1900 г.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9441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9512" y="188640"/>
            <a:ext cx="7680960" cy="5156448"/>
          </a:xfrm>
        </p:spPr>
        <p:txBody>
          <a:bodyPr/>
          <a:lstStyle/>
          <a:p>
            <a:pPr lvl="0" algn="ctr">
              <a:buClr>
                <a:srgbClr val="F3A447"/>
              </a:buClr>
            </a:pPr>
            <a:r>
              <a:rPr lang="ru-RU" sz="4200" b="1" spc="-100" dirty="0">
                <a:ln w="18000">
                  <a:solidFill>
                    <a:srgbClr val="F3A447">
                      <a:satMod val="140000"/>
                    </a:srgb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Новая церковь</a:t>
            </a:r>
            <a:endParaRPr lang="ru-RU" sz="2000" dirty="0" smtClean="0"/>
          </a:p>
          <a:p>
            <a:pPr lvl="0" algn="just">
              <a:buClr>
                <a:srgbClr val="F3A447"/>
              </a:buClr>
            </a:pP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Наша новая церковь была построена в 2003 году. На протяжении 2-х лет всем миром собирали средства на будущий храм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в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честь Успения Пресвятой Богородицы. Маленькая уютная церквушка с невысокой двухъярусной колокольней и небольшим луковичным куполом в окружении рослых сосен смотрится, словно игрушечное строение.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122" name="Picture 2" descr="https://im0-tub-ru.yandex.net/i?id=8dbf720f9b25635be66a07a4a5a388a1&amp;n=33&amp;h=190&amp;w=2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4413" y="2852936"/>
            <a:ext cx="4355194" cy="3309949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01008"/>
            <a:ext cx="4157683" cy="3121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475312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В ХХ веке России и Русской Церкви довелось пережить испытания, доселе невиданные на земле. Огромные массы народа подвергались гонениям , пыткам, изощренным мучениям, предавались смерти за исповедание православной веры. На всем пространстве Русской земли нельзя найти уголок, где не была бы пролита кровь </a:t>
            </a:r>
            <a:r>
              <a:rPr lang="ru-RU" dirty="0" err="1" smtClean="0">
                <a:solidFill>
                  <a:schemeClr val="bg1"/>
                </a:solidFill>
              </a:rPr>
              <a:t>христиан,но</a:t>
            </a:r>
            <a:r>
              <a:rPr lang="ru-RU" dirty="0" smtClean="0">
                <a:solidFill>
                  <a:schemeClr val="bg1"/>
                </a:solidFill>
              </a:rPr>
              <a:t> везде горели сердца исповедников, страдавших за веру Христову. Скорбная летопись страданий в те годы бесконечна. И эта история только частица ее.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3415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Упокой, Господи, души </a:t>
            </a:r>
            <a:r>
              <a:rPr lang="ru-RU" sz="3600" b="1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усопшихъ</a:t>
            </a:r>
            <a:r>
              <a:rPr lang="ru-RU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рабъ</a:t>
            </a:r>
            <a:r>
              <a:rPr lang="ru-RU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Твоихъ</a:t>
            </a:r>
            <a:r>
              <a:rPr lang="ru-RU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за Тебя </a:t>
            </a:r>
            <a:r>
              <a:rPr lang="ru-RU" sz="3600" b="1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пострадавшихъ</a:t>
            </a:r>
            <a:r>
              <a:rPr lang="ru-RU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 сотвори </a:t>
            </a:r>
            <a:r>
              <a:rPr lang="ru-RU" sz="3600" b="1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имъ</a:t>
            </a:r>
            <a:r>
              <a:rPr lang="ru-RU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вечную память.</a:t>
            </a:r>
            <a:endParaRPr lang="ru-RU" sz="36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6735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-Писцовая книга старых сел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Верхоценской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волости Тамбовского уезда.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Тамбовъ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Губернская Земская Типография.1888 г.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-Справочная книга по Тамбовской епархии на 1876 год.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Тамбовъ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Губернская Земская типография. 1876 г.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Тамбовский мартиролог. Тамбов.2007 г. Тамбовская епархия. ООО «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Юлис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-Таких рождает наша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вера.Москва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Никея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2013г</a:t>
            </a:r>
          </a:p>
          <a:p>
            <a:pPr marL="285750" indent="-28575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-воспоминания старожилов села</a:t>
            </a:r>
          </a:p>
          <a:p>
            <a:pPr marL="285750" indent="-285750">
              <a:buFontTx/>
              <a:buChar char="-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ln>
            <a:solidFill>
              <a:schemeClr val="bg2">
                <a:lumMod val="20000"/>
                <a:lumOff val="80000"/>
              </a:schemeClr>
            </a:solidFill>
          </a:ln>
        </p:spPr>
        <p:txBody>
          <a:bodyPr/>
          <a:lstStyle/>
          <a:p>
            <a:pPr algn="ctr"/>
            <a:r>
              <a:rPr lang="ru-RU" b="1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</a:t>
            </a:r>
            <a:endParaRPr lang="ru-RU" b="1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508518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http://www.eparhia-tmb.ru/wp-content/uploads/2010/09/martirolog.pdf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6021288"/>
            <a:ext cx="36827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http://providenie.narod.ru/0310.html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88940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691336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1992 году Архиерейский Собор РПЦ официально объявил следующее:</a:t>
            </a:r>
          </a:p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Попущением Божиим в наш век было воздвигнуто на Руси гонение на Церковь Христову. И вновь, как в древние века, свидетельствуя о победе Христовой, пролилась кровь мучеников. Святой Патриарх Всероссийский Тихон, взирая на испытания, постигшие его паству, мужественно призвал ее разделить с ним чашу страданий: "Если нужно будет и пострадать за дело Христово, зовем вас, возлюбленные чада Церкви, зовем вас на эти страдания вместе с собою. Если нужна искупительная жертва, нужна смерть невинных овец стада Христова, - благословляю верных рабов Господа Иисуса Христа на муки и смерть за Него"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58899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-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исследовать историю прихода с. 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Перкино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Сосновского района  Тамбовской области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-изучить биографии последних священнослужителей церкви Успения Пресвятой Богородицы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b="1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цели</a:t>
            </a:r>
            <a:endParaRPr lang="ru-RU" sz="6000" b="1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-ознакомление подрастающего поколения с историей православия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-изучение биографии священнослужителей</a:t>
            </a:r>
          </a:p>
          <a:p>
            <a:r>
              <a:rPr lang="ru-RU" sz="3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увековечивание памяти священнослужителей, пострадавших в годы гонений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b="1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chemeClr val="bg1"/>
                </a:solidFill>
                <a:latin typeface="Times New Roman"/>
                <a:ea typeface="Calibri"/>
              </a:rPr>
              <a:t>Крупное самобытное старинное село </a:t>
            </a:r>
            <a:r>
              <a:rPr lang="ru-RU" sz="1800" dirty="0" err="1">
                <a:solidFill>
                  <a:schemeClr val="bg1"/>
                </a:solidFill>
                <a:latin typeface="Times New Roman"/>
                <a:ea typeface="Calibri"/>
              </a:rPr>
              <a:t>Перкино</a:t>
            </a:r>
            <a:r>
              <a:rPr lang="ru-RU" sz="1800" dirty="0">
                <a:solidFill>
                  <a:schemeClr val="bg1"/>
                </a:solidFill>
                <a:latin typeface="Times New Roman"/>
                <a:ea typeface="Calibri"/>
              </a:rPr>
              <a:t> основано дворцовыми крестьянами на рубеже XVI–XVII вв. Первоначально жители </a:t>
            </a:r>
            <a:r>
              <a:rPr lang="ru-RU" sz="1800" dirty="0" err="1">
                <a:solidFill>
                  <a:schemeClr val="bg1"/>
                </a:solidFill>
                <a:latin typeface="Times New Roman"/>
                <a:ea typeface="Calibri"/>
              </a:rPr>
              <a:t>Перкино</a:t>
            </a:r>
            <a:r>
              <a:rPr lang="ru-RU" sz="1800" dirty="0">
                <a:solidFill>
                  <a:schemeClr val="bg1"/>
                </a:solidFill>
                <a:latin typeface="Times New Roman"/>
                <a:ea typeface="Calibri"/>
              </a:rPr>
              <a:t> создали свое поселение за рекой </a:t>
            </a:r>
            <a:r>
              <a:rPr lang="ru-RU" sz="1800" dirty="0" err="1">
                <a:solidFill>
                  <a:schemeClr val="bg1"/>
                </a:solidFill>
                <a:latin typeface="Times New Roman"/>
                <a:ea typeface="Calibri"/>
              </a:rPr>
              <a:t>Цной</a:t>
            </a:r>
            <a:r>
              <a:rPr lang="ru-RU" sz="1800" dirty="0">
                <a:solidFill>
                  <a:schemeClr val="bg1"/>
                </a:solidFill>
                <a:latin typeface="Times New Roman"/>
                <a:ea typeface="Calibri"/>
              </a:rPr>
              <a:t>, в лесной местности. Лишь какое-то время спустя они стали заселять и левый берег реки. </a:t>
            </a:r>
            <a:r>
              <a:rPr lang="ru-RU" sz="18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dirty="0">
                <a:latin typeface="Times New Roman"/>
                <a:ea typeface="Calibri"/>
                <a:cs typeface="Times New Roman"/>
              </a:rPr>
              <a:t>    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44352"/>
          </a:xfrm>
        </p:spPr>
        <p:txBody>
          <a:bodyPr/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История </a:t>
            </a:r>
            <a:r>
              <a:rPr lang="ru-RU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с.Перкино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1266" name="Picture 2" descr="https://im1-tub-ru.yandex.net/i?id=3bd07bba43117fdccca3fd4eadf3fe34&amp;n=33&amp;h=190&amp;w=3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996952"/>
            <a:ext cx="4786346" cy="289619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411760" y="5943600"/>
            <a:ext cx="3600400" cy="6537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дание школы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3740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2426" y="836712"/>
            <a:ext cx="7680960" cy="5350728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chemeClr val="bg1"/>
                </a:solidFill>
                <a:latin typeface="Times New Roman"/>
                <a:ea typeface="Calibri"/>
              </a:rPr>
              <a:t>Приход в селе появился в 1749 г. О первой церкви в </a:t>
            </a:r>
            <a:r>
              <a:rPr lang="ru-RU" sz="2000" dirty="0" err="1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Перкино</a:t>
            </a:r>
            <a:r>
              <a:rPr lang="ru-RU" sz="20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, построенной на западной окраине села, до сих пор ходит интересное предание. По словам местных жителей, эта церковь была построена на берегу озера</a:t>
            </a:r>
            <a:r>
              <a:rPr lang="ru-RU" sz="20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, которое сохранилось до наших дней. Оно расположено примерно в 200 м от дороги, соединяющей с. </a:t>
            </a:r>
            <a:r>
              <a:rPr lang="ru-RU" sz="2000" dirty="0" err="1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Перкино</a:t>
            </a:r>
            <a:r>
              <a:rPr lang="ru-RU" sz="20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 с автотрассой А-143 «Тамбов - Шацк». По одной версии, церковь, словно легендарный Китеж-град, ушла на дно озера, а по </a:t>
            </a:r>
            <a:r>
              <a:rPr lang="ru-RU" sz="20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другой </a:t>
            </a:r>
            <a:r>
              <a:rPr lang="ru-RU" sz="20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- обрушилась прямо в водоем. Правда это или нет – доподлинно </a:t>
            </a:r>
            <a:r>
              <a:rPr lang="ru-RU" sz="2000" dirty="0" smtClean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неизвестно</a:t>
            </a:r>
            <a:r>
              <a:rPr lang="ru-RU" sz="2000" dirty="0">
                <a:solidFill>
                  <a:schemeClr val="bg1"/>
                </a:solidFill>
                <a:latin typeface="Times New Roman"/>
                <a:ea typeface="Calibri"/>
                <a:cs typeface="Times New Roman"/>
              </a:rPr>
              <a:t>. Однако озеро с давних пор местные жители называют «Святым».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974" y="0"/>
            <a:ext cx="7680960" cy="11967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Озеро Святое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42" name="Picture 2" descr="https://im2-tub-ru.yandex.net/i?id=982e4c04bacd6a43829ff1952d75fb72&amp;n=33&amp;h=190&amp;w=2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8024" y="3866006"/>
            <a:ext cx="3247043" cy="2428892"/>
          </a:xfrm>
          <a:prstGeom prst="rect">
            <a:avLst/>
          </a:prstGeom>
          <a:noFill/>
        </p:spPr>
      </p:pic>
      <p:pic>
        <p:nvPicPr>
          <p:cNvPr id="10244" name="Picture 4" descr="https://im3-tub-ru.yandex.net/i?id=ad7db6643a6f3a57b496ee477666c53e&amp;n=33&amp;h=190&amp;w=25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52" y="3899293"/>
            <a:ext cx="2992358" cy="22383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76394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260648"/>
            <a:ext cx="86067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храма берет свое начало с 1749 года, когда на погосте была построена деревянная </a:t>
            </a:r>
            <a:r>
              <a:rPr lang="ru-RU" sz="2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однопрестольная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церковь во имя Успения пресвятой Богородицы. Была перестроена в 1896 году, старанием настоятеля, протоиерея Иоанна Жданова и прихожан. В процессе перестройки к главному приделу прибавились два боковых, но освящение так и не состоялось. По воспоминаниям старожилов села, по внешнему виду Успенская церковь была наподобие церкви в с. Горелое. Приход храма составляли три села: </a:t>
            </a:r>
            <a:r>
              <a:rPr lang="ru-RU" sz="2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Перкино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Семикино</a:t>
            </a:r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Заречье.</a:t>
            </a:r>
            <a:endParaRPr lang="ru-RU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8698" y="3068960"/>
            <a:ext cx="5212403" cy="3479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74154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28800"/>
            <a:ext cx="4104456" cy="4680520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1800" dirty="0">
                <a:solidFill>
                  <a:schemeClr val="bg1"/>
                </a:solidFill>
                <a:latin typeface="Times New Roman"/>
                <a:ea typeface="Calibri"/>
              </a:rPr>
              <a:t>1918 году продовольственный кризис в стране достиг невероятных размеров. Центральное правительство принимает решение об изъятии хлеба у крестьян в принудительном порядке. В села направляются вооруженные продотряды. Эта мера переполнила чашу терпения крестьян. Во многих районах страны </a:t>
            </a:r>
            <a:r>
              <a:rPr lang="ru-RU" sz="1800" dirty="0" err="1">
                <a:solidFill>
                  <a:schemeClr val="bg1"/>
                </a:solidFill>
                <a:latin typeface="Times New Roman"/>
                <a:ea typeface="Calibri"/>
              </a:rPr>
              <a:t>протодряды</a:t>
            </a:r>
            <a:r>
              <a:rPr lang="ru-RU" sz="1800" dirty="0">
                <a:solidFill>
                  <a:schemeClr val="bg1"/>
                </a:solidFill>
                <a:latin typeface="Times New Roman"/>
                <a:ea typeface="Calibri"/>
              </a:rPr>
              <a:t> встречают вооруженное сопротивление, которые тут же жестоко подавляются. Не избежала этой участи и Тамбовская губерния. Восстанием был охвачены </a:t>
            </a:r>
            <a:r>
              <a:rPr lang="ru-RU" sz="1800" dirty="0" err="1">
                <a:solidFill>
                  <a:schemeClr val="bg1"/>
                </a:solidFill>
                <a:latin typeface="Times New Roman"/>
                <a:ea typeface="Calibri"/>
              </a:rPr>
              <a:t>Моршанский</a:t>
            </a:r>
            <a:r>
              <a:rPr lang="ru-RU" sz="1800" dirty="0">
                <a:solidFill>
                  <a:schemeClr val="bg1"/>
                </a:solidFill>
                <a:latin typeface="Times New Roman"/>
                <a:ea typeface="Calibri"/>
              </a:rPr>
              <a:t>, </a:t>
            </a:r>
            <a:r>
              <a:rPr lang="ru-RU" sz="1800" dirty="0" err="1">
                <a:solidFill>
                  <a:schemeClr val="bg1"/>
                </a:solidFill>
                <a:latin typeface="Times New Roman"/>
                <a:ea typeface="Calibri"/>
              </a:rPr>
              <a:t>Шацкий</a:t>
            </a:r>
            <a:r>
              <a:rPr lang="ru-RU" sz="1800" dirty="0">
                <a:solidFill>
                  <a:schemeClr val="bg1"/>
                </a:solidFill>
                <a:latin typeface="Times New Roman"/>
                <a:ea typeface="Calibri"/>
              </a:rPr>
              <a:t>, Спасский, </a:t>
            </a:r>
            <a:r>
              <a:rPr lang="ru-RU" sz="1800" dirty="0" err="1">
                <a:solidFill>
                  <a:schemeClr val="bg1"/>
                </a:solidFill>
                <a:latin typeface="Times New Roman"/>
                <a:ea typeface="Calibri"/>
              </a:rPr>
              <a:t>Темниковский</a:t>
            </a:r>
            <a:r>
              <a:rPr lang="ru-RU" sz="1800" dirty="0">
                <a:solidFill>
                  <a:schemeClr val="bg1"/>
                </a:solidFill>
                <a:latin typeface="Times New Roman"/>
                <a:ea typeface="Calibri"/>
              </a:rPr>
              <a:t>, часть </a:t>
            </a:r>
            <a:r>
              <a:rPr lang="ru-RU" sz="1800" dirty="0" smtClean="0">
                <a:solidFill>
                  <a:schemeClr val="bg1"/>
                </a:solidFill>
                <a:latin typeface="Times New Roman"/>
                <a:ea typeface="Calibri"/>
              </a:rPr>
              <a:t>тамбовских </a:t>
            </a:r>
            <a:r>
              <a:rPr lang="ru-RU" sz="1800" dirty="0">
                <a:solidFill>
                  <a:schemeClr val="bg1"/>
                </a:solidFill>
                <a:latin typeface="Times New Roman"/>
                <a:ea typeface="Calibri"/>
              </a:rPr>
              <a:t>уездов, локальные выступления были в </a:t>
            </a:r>
            <a:r>
              <a:rPr lang="ru-RU" sz="1800" dirty="0" err="1">
                <a:solidFill>
                  <a:schemeClr val="bg1"/>
                </a:solidFill>
                <a:latin typeface="Times New Roman"/>
                <a:ea typeface="Calibri"/>
              </a:rPr>
              <a:t>Кирсановском</a:t>
            </a:r>
            <a:r>
              <a:rPr lang="ru-RU" sz="1800" dirty="0">
                <a:solidFill>
                  <a:schemeClr val="bg1"/>
                </a:solidFill>
                <a:latin typeface="Times New Roman"/>
                <a:ea typeface="Calibri"/>
              </a:rPr>
              <a:t> уезде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32656"/>
            <a:ext cx="4610472" cy="14401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Восстание в Тамбовской области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Рисунок 3" descr="http://www.taday.ru/data/2012/12/20/1233900512/555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692696"/>
            <a:ext cx="3392056" cy="53410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245647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448</TotalTime>
  <Words>1503</Words>
  <Application>Microsoft Office PowerPoint</Application>
  <PresentationFormat>Экран (4:3)</PresentationFormat>
  <Paragraphs>64</Paragraphs>
  <Slides>24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Бумажная</vt:lpstr>
      <vt:lpstr>Слайд 1</vt:lpstr>
      <vt:lpstr>Пострадавшие за Христа</vt:lpstr>
      <vt:lpstr>Слайд 3</vt:lpstr>
      <vt:lpstr>цели</vt:lpstr>
      <vt:lpstr>ЗАДАЧИ</vt:lpstr>
      <vt:lpstr>История с.Перкино</vt:lpstr>
      <vt:lpstr>Озеро Святое </vt:lpstr>
      <vt:lpstr>Слайд 8</vt:lpstr>
      <vt:lpstr>Восстание в Тамбовской области</vt:lpstr>
      <vt:lpstr>ПЕРКИНО ДО РЕВОЛЮЦИИ</vt:lpstr>
      <vt:lpstr>Начало репрессий против духовенства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источники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Пострадавшие за Христа</dc:title>
  <dc:creator>Ираида</dc:creator>
  <cp:lastModifiedBy>User</cp:lastModifiedBy>
  <cp:revision>44</cp:revision>
  <dcterms:created xsi:type="dcterms:W3CDTF">2016-01-23T11:15:35Z</dcterms:created>
  <dcterms:modified xsi:type="dcterms:W3CDTF">2019-04-21T14:01:48Z</dcterms:modified>
</cp:coreProperties>
</file>