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600" y="11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76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3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8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296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49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0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43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48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74B9B-3040-49EE-94AB-08C42B3CAB4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D10F-DD6A-492A-AD17-EA2BA3047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6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5 Документооборот при транспортировке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Тема 5.1 Товарно-транспортная накладная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pPr algn="r"/>
            <a:r>
              <a:rPr lang="ru-RU" sz="2800" dirty="0" smtClean="0"/>
              <a:t>Преподаватель: Прокопенко М,А.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920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9680" y="865730"/>
            <a:ext cx="1016508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Затем туда же вносится количество мест, масса (в тоннах) и общая стоимость по каждому виду товара в отдельности. Если есть наценка за объем или складские, транспортные расходы, это также надо указать в таблице. Следующим шагом вписываем общую стоимость товара по всем наименованиям и в последний столбик вносится номер товара по складской картотеке грузоотправителя.</a:t>
            </a:r>
          </a:p>
          <a:p>
            <a:r>
              <a:rPr lang="ru-RU" dirty="0"/>
              <a:t>Если товарно-транспортная накладная имеет продолжение, то нужно отметить количество дополнительных листов в соответствующей ячейке (прописью) и также общее количество видов товара и мест (значения дублируются из первой таблицы).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2400" y="3917134"/>
            <a:ext cx="1337311" cy="95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96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365760"/>
            <a:ext cx="11109960" cy="581120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Далее прописью и цифрами вписывается масса груза, а после этого необходимо указать все имеющиеся приложения (количество листов) и ниже – прописью общую стоимость отпущенного со склада товара.</a:t>
            </a:r>
          </a:p>
          <a:p>
            <a:r>
              <a:rPr lang="ru-RU" dirty="0" smtClean="0"/>
              <a:t>Внизу товарного раздела слева должны стоять подписи с расшифровками представителей грузоотправителя: лица, уполномоченного на отпуск товара (с указанием его должности), главного бухгалтера, а также кладовщика, непосредственно осуществившего отгрузку.</a:t>
            </a:r>
          </a:p>
          <a:p>
            <a:r>
              <a:rPr lang="ru-RU" dirty="0" smtClean="0"/>
              <a:t>С правой стороны вносятся данные водителя, в том числе вписываются сведения о доверенности, которую компания-перевозчик на него оформила.</a:t>
            </a:r>
          </a:p>
          <a:p>
            <a:r>
              <a:rPr lang="ru-RU" dirty="0" smtClean="0"/>
              <a:t>Позже здесь же ниже ставится подпись представителя грузополучателя (обычно это тоже кладовщик), который своим автографом в этой части документа удостоверяет факт приема товара после транспортировки в целости и сохранности.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101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908"/>
            <a:ext cx="12103100" cy="660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8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второго раздела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Второй раздел товарно-транспортной накладной включает сведения о транспортировке. Сначала здесь указывается</a:t>
            </a:r>
          </a:p>
          <a:p>
            <a:r>
              <a:rPr lang="ru-RU" dirty="0" smtClean="0"/>
              <a:t>•	срок доставки груза,</a:t>
            </a:r>
          </a:p>
          <a:p>
            <a:r>
              <a:rPr lang="ru-RU" dirty="0" smtClean="0"/>
              <a:t>•	приводится информация о фирме-перевозчике, в том числе ее полное наименование, контактные данные (адрес и телефон),</a:t>
            </a:r>
          </a:p>
          <a:p>
            <a:r>
              <a:rPr lang="ru-RU" dirty="0" smtClean="0"/>
              <a:t>•	вписываются сведения о машине (марка и </a:t>
            </a:r>
            <a:r>
              <a:rPr lang="ru-RU" dirty="0" err="1" smtClean="0"/>
              <a:t>гос.номер</a:t>
            </a:r>
            <a:r>
              <a:rPr lang="ru-RU" dirty="0" smtClean="0"/>
              <a:t>),</a:t>
            </a:r>
          </a:p>
          <a:p>
            <a:r>
              <a:rPr lang="ru-RU" dirty="0" smtClean="0"/>
              <a:t>•	в крайнем правом столбике пишутся номера накладной и путевого листа.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026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82880"/>
            <a:ext cx="11170920" cy="65074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строку «Плательщик» включается информация о предприятии – заказчике перевозки (ее название, адрес-телефон и банковские реквизиты), фамилия, имя, отчество водителя и номер его удостоверения.</a:t>
            </a:r>
          </a:p>
          <a:p>
            <a:r>
              <a:rPr lang="ru-RU" dirty="0" smtClean="0"/>
              <a:t>Строки «Лицензионная карточка», а также ее «Регистрационный номер» и серию можно пропустить, поскольку лицензирование ныне не производится, а вот окошко о виде перевозки надо заполнить (коммерческий).</a:t>
            </a:r>
          </a:p>
          <a:p>
            <a:r>
              <a:rPr lang="ru-RU" dirty="0" smtClean="0"/>
              <a:t>Далее вносятся сведения о погрузке-отгрузке (фактические адреса доставки товара) и прочая дополнительная информация (переадресовка, маршрут, прицепы – по необходимости).</a:t>
            </a:r>
          </a:p>
          <a:p>
            <a:r>
              <a:rPr lang="ru-RU" dirty="0" smtClean="0"/>
              <a:t>Ниже снова стоит таблица. Все данные в нее вносятся аналогично товарному разделу. В столбце «Способ определения массы» указываются весы – автоматические, ручные или товарные (если взвешивание производится на весах), если же взвешивание не делается, то надо указать либо «нормативный», либо «согласно маркировке».</a:t>
            </a:r>
          </a:p>
          <a:p>
            <a:r>
              <a:rPr lang="ru-RU" dirty="0" smtClean="0"/>
              <a:t>Справа под таблицей надо вписать документы, сопровождающие груз (сертификат качества, паспорта, акты и т. д.), а слева внести подписи непосредственных участников процесса погрузки-доставки-отгрузки.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247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24840"/>
            <a:ext cx="12192000" cy="551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40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Погрузо-разгрузочные операции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Следующая часть документа под названием «Погрузочно-разгрузочные операции» включает таблицу, в которую вносится информация о погрузке-разгрузке (наименование отправителя и получателя груза, способ действия, дата убытия, прибытия товара и подпись ответственного сотрудника).</a:t>
            </a:r>
          </a:p>
          <a:p>
            <a:r>
              <a:rPr lang="ru-RU" dirty="0" smtClean="0"/>
              <a:t>Далее, в предпоследнюю табличку водителем вносятся все прочие ведения (километраж, стоимость поездки, штрафы за неверно оформленные документы, время простоя и т.д.) и наконец последние данные в «Расчет стоимости» и «Таксировку» вписывает бухгалтер перевозчика.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367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7906"/>
            <a:ext cx="12234779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98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573902"/>
            <a:ext cx="6187440" cy="16112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выполнении перевозок в России такими документами являются путевой лист и товарно-транспортная накладная (ТТН) при перевозке грузов товарного характера (имеющих стоимость).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413" y="3185160"/>
            <a:ext cx="4759654" cy="336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279" y="354909"/>
            <a:ext cx="4326255" cy="619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9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Путевой лист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Путевой лист является основным первичным документом внутреннего характера, определяющим совместно с ТТН показатели для учета работы АТС и водителя, начисления заработной платы водителю и расчета за перевозки.</a:t>
            </a:r>
          </a:p>
          <a:p>
            <a:pPr marL="0" indent="0">
              <a:buNone/>
            </a:pPr>
            <a:r>
              <a:rPr lang="ru-RU" dirty="0" smtClean="0"/>
              <a:t>Заполнение путевого листа производится должностными лицами автотранспортной организации:</a:t>
            </a:r>
          </a:p>
          <a:p>
            <a:r>
              <a:rPr lang="ru-RU" dirty="0" smtClean="0"/>
              <a:t>•	до выезда АТС на линию (сведения о водителе, сопровождающих лицах, АТС, времени начала и окончания работы, заказчике перевозок, планируемом пробеге АТС и движении горючего);</a:t>
            </a:r>
          </a:p>
          <a:p>
            <a:r>
              <a:rPr lang="ru-RU" dirty="0" smtClean="0"/>
              <a:t>•	на линии (сведения о работе АТС и результаты проверки контролирующими лицами);</a:t>
            </a:r>
          </a:p>
          <a:p>
            <a:r>
              <a:rPr lang="ru-RU" dirty="0" smtClean="0"/>
              <a:t>•	после возвращения в автотранспортную организацию (сведения о фактически выполненной работе водителем и АТС, движении горючего).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929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Товарно-транспортная накладная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40970" marR="143510" algn="just">
              <a:lnSpc>
                <a:spcPct val="107000"/>
              </a:lnSpc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Товарно-транспортная</a:t>
            </a:r>
            <a:r>
              <a:rPr lang="ru-RU" b="1" i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накладная</a:t>
            </a:r>
            <a:r>
              <a:rPr lang="ru-RU" b="1" i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передается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грузоотправителем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перевозчику</a:t>
            </a:r>
            <a:r>
              <a:rPr lang="ru-RU" spc="30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груза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грузоотправителем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грузополучателем.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Грузоотправитель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оформляет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отдельную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ТТН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грузополучателя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четырех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экземплярах: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остается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грузоотправителя,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сдается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грузополучателю,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четвертый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поступают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автотранспортную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организацию.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расчетов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pc="30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выполненным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перевозкам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экземпляр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возвращается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грузоотправителю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счетом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перевозку.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091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" y="518160"/>
            <a:ext cx="10698480" cy="5658803"/>
          </a:xfrm>
        </p:spPr>
        <p:txBody>
          <a:bodyPr>
            <a:normAutofit/>
          </a:bodyPr>
          <a:lstStyle/>
          <a:p>
            <a:r>
              <a:rPr lang="ru-RU" dirty="0" smtClean="0"/>
              <a:t>В случае несоответствия доставленных товаров по качеству или количеству должен составляться акт, который является юридическим документом для предъявления претензий поставщику. Сведения о составленном акте (номер, дата и краткая причина со- </a:t>
            </a:r>
            <a:r>
              <a:rPr lang="ru-RU" dirty="0" err="1" smtClean="0"/>
              <a:t>ставления</a:t>
            </a:r>
            <a:r>
              <a:rPr lang="ru-RU" dirty="0" smtClean="0"/>
              <a:t> акта) записываются в соответствующей графе ТТН.</a:t>
            </a:r>
          </a:p>
          <a:p>
            <a:r>
              <a:rPr lang="ru-RU" dirty="0" smtClean="0"/>
              <a:t>В случае перегрузки груза в пути следования на другой ПС сведения об организации, водителе и АТС зачеркиваются и записываются новые данные. Исправление заверяется подписью работника, руководящего перегрузкой, и о факте передачи составляется акт с выполнением соответствующей отметки в ТТН.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391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440" y="411480"/>
            <a:ext cx="10500360" cy="1279208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Структура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60" y="1690688"/>
            <a:ext cx="6522720" cy="50453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Накладную условно можно поделить на две части.</a:t>
            </a:r>
          </a:p>
          <a:p>
            <a:pPr marL="0" indent="0">
              <a:buNone/>
            </a:pPr>
            <a:r>
              <a:rPr lang="ru-RU" dirty="0" smtClean="0"/>
              <a:t>1.	Первая – товарная, — включает сведения</a:t>
            </a:r>
          </a:p>
          <a:p>
            <a:r>
              <a:rPr lang="ru-RU" dirty="0" smtClean="0"/>
              <a:t>об отправителе и получателе товара,</a:t>
            </a:r>
          </a:p>
          <a:p>
            <a:r>
              <a:rPr lang="ru-RU" dirty="0" smtClean="0"/>
              <a:t>объеме,</a:t>
            </a:r>
          </a:p>
          <a:p>
            <a:r>
              <a:rPr lang="ru-RU" dirty="0" smtClean="0"/>
              <a:t>наименовании и т.п. параметры.</a:t>
            </a:r>
          </a:p>
          <a:p>
            <a:pPr marL="0" indent="0">
              <a:buNone/>
            </a:pPr>
            <a:r>
              <a:rPr lang="ru-RU" dirty="0" smtClean="0"/>
              <a:t>Эта часть документа является основанием для списания груза со склада отправителя и одновременно для </a:t>
            </a:r>
            <a:r>
              <a:rPr lang="ru-RU" dirty="0" err="1" smtClean="0"/>
              <a:t>приходования</a:t>
            </a:r>
            <a:r>
              <a:rPr lang="ru-RU" dirty="0" smtClean="0"/>
              <a:t> его получателем.</a:t>
            </a:r>
          </a:p>
          <a:p>
            <a:pPr marL="0" indent="0">
              <a:buNone/>
            </a:pPr>
            <a:r>
              <a:rPr lang="ru-RU" dirty="0" smtClean="0"/>
              <a:t>2.	Вторая часть – транспортная. В ней содержатся сведения</a:t>
            </a:r>
          </a:p>
          <a:p>
            <a:r>
              <a:rPr lang="ru-RU" dirty="0" smtClean="0"/>
              <a:t>непосредственно о перевозке,</a:t>
            </a:r>
          </a:p>
          <a:p>
            <a:r>
              <a:rPr lang="ru-RU" dirty="0" smtClean="0"/>
              <a:t>информация о компании-перевозчике и конкретном водителе,</a:t>
            </a:r>
          </a:p>
          <a:p>
            <a:r>
              <a:rPr lang="ru-RU" dirty="0" smtClean="0"/>
              <a:t>марке автомобиля,</a:t>
            </a:r>
          </a:p>
          <a:p>
            <a:r>
              <a:rPr lang="ru-RU" dirty="0" smtClean="0"/>
              <a:t>времени в пути и километраже,</a:t>
            </a:r>
          </a:p>
          <a:p>
            <a:r>
              <a:rPr lang="ru-RU" dirty="0" smtClean="0"/>
              <a:t>товаре и т.д.</a:t>
            </a:r>
          </a:p>
          <a:p>
            <a:pPr marL="0" indent="0">
              <a:buNone/>
            </a:pPr>
            <a:r>
              <a:rPr lang="ru-RU" dirty="0" smtClean="0"/>
              <a:t>Здесь же указывается стоимость транспортировки.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265" y="411480"/>
            <a:ext cx="4328535" cy="619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22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оформления и порядок работы с бланком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Данный документ относится к первичной документации, поэтому при его заполнении следует придерживаться определенных стандартов. В частности, нельзя оставлять ячейки пустыми (где нужно ставятся прочерки), допускать неточности и ошибки, а также вносить в бланк неверные сведения.</a:t>
            </a:r>
          </a:p>
          <a:p>
            <a:pPr fontAlgn="t"/>
            <a:r>
              <a:rPr lang="ru-RU" dirty="0" smtClean="0"/>
              <a:t>К ТТН </a:t>
            </a:r>
            <a:r>
              <a:rPr lang="ru-RU" dirty="0"/>
              <a:t>могут прилагаться дополнительные документы:</a:t>
            </a:r>
          </a:p>
          <a:p>
            <a:pPr lvl="0" fontAlgn="t"/>
            <a:r>
              <a:rPr lang="ru-RU" dirty="0"/>
              <a:t>сертификаты,</a:t>
            </a:r>
          </a:p>
          <a:p>
            <a:pPr lvl="0" fontAlgn="t"/>
            <a:r>
              <a:rPr lang="ru-RU" dirty="0" smtClean="0"/>
              <a:t>паспорта,</a:t>
            </a:r>
            <a:endParaRPr lang="ru-RU" dirty="0"/>
          </a:p>
          <a:p>
            <a:pPr lvl="0" fontAlgn="t"/>
            <a:r>
              <a:rPr lang="ru-RU" dirty="0"/>
              <a:t>свидетельства,</a:t>
            </a:r>
          </a:p>
          <a:p>
            <a:pPr lvl="0" fontAlgn="t"/>
            <a:r>
              <a:rPr lang="ru-RU" dirty="0"/>
              <a:t>договоры и пр.</a:t>
            </a:r>
          </a:p>
          <a:p>
            <a:pPr fontAlgn="t"/>
            <a:r>
              <a:rPr lang="ru-RU" dirty="0"/>
              <a:t>Все они должны обязательно быть указаны в строке «Приложение» товарно-транспортной накладной.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75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заполнения бланка товарно-транспортной накладной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7683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•	Сначала в документе нужно указать его номер (по внутреннему документообороту компании, выписывающей накладную), поставить дату заполнения, затем в строку «Грузоотправитель» вписать информацию о предприятии, отправляющем товар – здесь нужно указать его полное название, фактический адрес и телефон.</a:t>
            </a:r>
          </a:p>
          <a:p>
            <a:r>
              <a:rPr lang="ru-RU" dirty="0" smtClean="0"/>
              <a:t>•	После этого точно таким же образом следует внести сведения об адресате в строку «Грузополучатель».</a:t>
            </a:r>
          </a:p>
          <a:p>
            <a:r>
              <a:rPr lang="ru-RU" dirty="0" smtClean="0"/>
              <a:t>•	Напротив обозначения «Плательщик» надо указать ту фирму, которая оплачивает услуги перевозчика.</a:t>
            </a:r>
          </a:p>
          <a:p>
            <a:r>
              <a:rPr lang="ru-RU" dirty="0" smtClean="0"/>
              <a:t>•	Напротив каждой компании в соответствующем окошке нужно указать ее код ОКПО (Общероссийский классификатор предприятий и организаций).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2459"/>
            <a:ext cx="12192000" cy="235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5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первого раздела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Первый раздел накладной практически полностью должен заполнить грузоотправитель. Сначала вписываются подробные данные о товаре в таблицу.</a:t>
            </a:r>
          </a:p>
          <a:p>
            <a:r>
              <a:rPr lang="ru-RU" dirty="0" smtClean="0"/>
              <a:t>В первый столбец вносится номенклатурный номер товара (но только, если такая система учета используется на предприятия),</a:t>
            </a:r>
          </a:p>
          <a:p>
            <a:r>
              <a:rPr lang="ru-RU" dirty="0" smtClean="0"/>
              <a:t>во второй и третий — номер прейскуранта и артикул (также только при их наличии).</a:t>
            </a:r>
          </a:p>
          <a:p>
            <a:r>
              <a:rPr lang="ru-RU" dirty="0" smtClean="0"/>
              <a:t>Четвертый столбец «Количество» заполнить нужно обязательно – сюда ставится цифра, соответствующая числу перевозимых товаров по каждому наименованию отдельно.</a:t>
            </a:r>
          </a:p>
          <a:p>
            <a:r>
              <a:rPr lang="ru-RU" dirty="0" smtClean="0"/>
              <a:t>Столбики, которые идут дальше, пропускать тоже нельзя: в них вносятся —</a:t>
            </a:r>
          </a:p>
          <a:p>
            <a:r>
              <a:rPr lang="ru-RU" dirty="0" smtClean="0"/>
              <a:t>•	цена за одну единицу товара,</a:t>
            </a:r>
          </a:p>
          <a:p>
            <a:r>
              <a:rPr lang="ru-RU" dirty="0" smtClean="0"/>
              <a:t>•	его название,</a:t>
            </a:r>
          </a:p>
          <a:p>
            <a:r>
              <a:rPr lang="ru-RU" dirty="0" smtClean="0"/>
              <a:t>•	единица измерения (килограммы, метры, кубы и т.п.),</a:t>
            </a:r>
          </a:p>
          <a:p>
            <a:r>
              <a:rPr lang="ru-RU" dirty="0" smtClean="0"/>
              <a:t>•	вид упаковки (коробки, ящики, бочки, мешки 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791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916</Words>
  <Application>Microsoft Office PowerPoint</Application>
  <PresentationFormat>Широкоэкранный</PresentationFormat>
  <Paragraphs>76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Тема 5 Документооборот при транспортировке</vt:lpstr>
      <vt:lpstr>Введение</vt:lpstr>
      <vt:lpstr>Путевой лист</vt:lpstr>
      <vt:lpstr>Товарно-транспортная накладная</vt:lpstr>
      <vt:lpstr>Презентация PowerPoint</vt:lpstr>
      <vt:lpstr>Структура документа</vt:lpstr>
      <vt:lpstr>Правила оформления и порядок работы с бланком</vt:lpstr>
      <vt:lpstr>Инструкция заполнения бланка товарно-транспортной накладной</vt:lpstr>
      <vt:lpstr>Заполнение первого раздела</vt:lpstr>
      <vt:lpstr>Презентация PowerPoint</vt:lpstr>
      <vt:lpstr>Презентация PowerPoint</vt:lpstr>
      <vt:lpstr>Презентация PowerPoint</vt:lpstr>
      <vt:lpstr>Заполнение второго раздела </vt:lpstr>
      <vt:lpstr>Презентация PowerPoint</vt:lpstr>
      <vt:lpstr>Презентация PowerPoint</vt:lpstr>
      <vt:lpstr>Погрузо-разгрузочные операции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 Документооборот при транспортировке</dc:title>
  <dc:creator>Учетная запись Майкрософт</dc:creator>
  <cp:lastModifiedBy>Учетная запись Майкрософт</cp:lastModifiedBy>
  <cp:revision>3</cp:revision>
  <dcterms:created xsi:type="dcterms:W3CDTF">2022-04-17T17:28:42Z</dcterms:created>
  <dcterms:modified xsi:type="dcterms:W3CDTF">2022-04-18T04:46:52Z</dcterms:modified>
</cp:coreProperties>
</file>