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72" r:id="rId4"/>
    <p:sldId id="259" r:id="rId5"/>
    <p:sldId id="264" r:id="rId6"/>
    <p:sldId id="301" r:id="rId7"/>
    <p:sldId id="270" r:id="rId8"/>
    <p:sldId id="263" r:id="rId9"/>
    <p:sldId id="269" r:id="rId10"/>
    <p:sldId id="262" r:id="rId11"/>
    <p:sldId id="267" r:id="rId12"/>
    <p:sldId id="277" r:id="rId13"/>
    <p:sldId id="27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0"/>
    <p:restoredTop sz="94697"/>
  </p:normalViewPr>
  <p:slideViewPr>
    <p:cSldViewPr>
      <p:cViewPr>
        <p:scale>
          <a:sx n="49" d="100"/>
          <a:sy n="49" d="100"/>
        </p:scale>
        <p:origin x="-82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385C11CA-4706-48B1-9C60-20264CDAA9FE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3C263F0E-2124-4D4A-8EBF-D609BD38920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635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11CA-4706-48B1-9C60-20264CDAA9FE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63F0E-2124-4D4A-8EBF-D609BD3892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625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11CA-4706-48B1-9C60-20264CDAA9FE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63F0E-2124-4D4A-8EBF-D609BD38920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045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11CA-4706-48B1-9C60-20264CDAA9FE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63F0E-2124-4D4A-8EBF-D609BD3892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55358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11CA-4706-48B1-9C60-20264CDAA9FE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63F0E-2124-4D4A-8EBF-D609BD3892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478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11CA-4706-48B1-9C60-20264CDAA9FE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63F0E-2124-4D4A-8EBF-D609BD3892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60015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11CA-4706-48B1-9C60-20264CDAA9FE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63F0E-2124-4D4A-8EBF-D609BD38920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87014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11CA-4706-48B1-9C60-20264CDAA9FE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63F0E-2124-4D4A-8EBF-D609BD38920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87057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11CA-4706-48B1-9C60-20264CDAA9FE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63F0E-2124-4D4A-8EBF-D609BD38920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4924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11CA-4706-48B1-9C60-20264CDAA9FE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63F0E-2124-4D4A-8EBF-D609BD3892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010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11CA-4706-48B1-9C60-20264CDAA9FE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63F0E-2124-4D4A-8EBF-D609BD38920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194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11CA-4706-48B1-9C60-20264CDAA9FE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63F0E-2124-4D4A-8EBF-D609BD3892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908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11CA-4706-48B1-9C60-20264CDAA9FE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63F0E-2124-4D4A-8EBF-D609BD38920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2976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11CA-4706-48B1-9C60-20264CDAA9FE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63F0E-2124-4D4A-8EBF-D609BD38920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5224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11CA-4706-48B1-9C60-20264CDAA9FE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63F0E-2124-4D4A-8EBF-D609BD3892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243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11CA-4706-48B1-9C60-20264CDAA9FE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63F0E-2124-4D4A-8EBF-D609BD38920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9107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11CA-4706-48B1-9C60-20264CDAA9FE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63F0E-2124-4D4A-8EBF-D609BD3892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45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85C11CA-4706-48B1-9C60-20264CDAA9FE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C263F0E-2124-4D4A-8EBF-D609BD3892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908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785794"/>
            <a:ext cx="8243918" cy="1470025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ЗАДАНИЯ ДЛЯ ФОРМИРОВАНИЕ ФУНКЦИОНАЛЬНОЙ ГРАМОТНОСТИ ОБУЧАЮЩИХСЯ НА УРОКАХ НЕМЕЦКОГО ЯЗЫКА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xmlns="" id="{807B335A-5654-AF4C-AB53-5D50C23774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/>
              <a:t>Дамбаева</a:t>
            </a:r>
            <a:r>
              <a:rPr lang="ru-RU" dirty="0"/>
              <a:t> Светлана </a:t>
            </a:r>
            <a:r>
              <a:rPr lang="ru-RU" dirty="0" err="1"/>
              <a:t>Батомункуевна</a:t>
            </a:r>
            <a:r>
              <a:rPr lang="ru-RU" dirty="0"/>
              <a:t>, учитель немецкого языка, </a:t>
            </a:r>
            <a:r>
              <a:rPr lang="ru-RU" dirty="0" smtClean="0"/>
              <a:t>МБОУ «</a:t>
            </a:r>
            <a:r>
              <a:rPr lang="ru-RU" dirty="0" err="1" smtClean="0"/>
              <a:t>Ташеланской</a:t>
            </a:r>
            <a:r>
              <a:rPr lang="ru-RU" dirty="0" smtClean="0"/>
              <a:t> </a:t>
            </a:r>
            <a:r>
              <a:rPr lang="ru-RU" dirty="0" err="1" smtClean="0"/>
              <a:t>соши</a:t>
            </a:r>
            <a:r>
              <a:rPr lang="ru-RU" dirty="0" smtClean="0"/>
              <a:t> «</a:t>
            </a:r>
            <a:r>
              <a:rPr lang="ru-RU" dirty="0" smtClean="0"/>
              <a:t> </a:t>
            </a:r>
            <a:r>
              <a:rPr lang="ru-RU" dirty="0" err="1" smtClean="0"/>
              <a:t>Заиграевского</a:t>
            </a:r>
            <a:r>
              <a:rPr lang="ru-RU" dirty="0" smtClean="0"/>
              <a:t> </a:t>
            </a:r>
            <a:r>
              <a:rPr lang="ru-RU" dirty="0"/>
              <a:t>района РБ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35342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Читательская грамотность</a:t>
            </a:r>
            <a:r>
              <a:rPr lang="ru-RU" dirty="0"/>
              <a:t> </a:t>
            </a: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755576" y="1643050"/>
            <a:ext cx="7704856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ПОСЛЕТЕКСТОВЫЕ ЗАДАНИЯ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ответь на вопросы по содержанию текста;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выбери правильный ответ (тест по содержанию текста);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заполни таблицу по содержанию текста;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дополни предложения словами из текста;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выскажи свое отношение к прочитанному;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составь вопросы к тексту;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подготовь пересказ текста.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>
            <a:extLst>
              <a:ext uri="{FF2B5EF4-FFF2-40B4-BE49-F238E27FC236}">
                <a16:creationId xmlns:a16="http://schemas.microsoft.com/office/drawing/2014/main" xmlns="" id="{3F70EA81-D390-334B-80BF-A92107B267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6748" y="1295401"/>
            <a:ext cx="7368602" cy="4194572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000" b="1" dirty="0" err="1">
                <a:solidFill>
                  <a:srgbClr val="0070C0"/>
                </a:solidFill>
                <a:latin typeface="Calibri" panose="020F0502020204030204" pitchFamily="34" charset="0"/>
              </a:rPr>
              <a:t>Einen</a:t>
            </a:r>
            <a:r>
              <a:rPr lang="en-US" sz="3000" b="1" dirty="0">
                <a:solidFill>
                  <a:srgbClr val="0070C0"/>
                </a:solidFill>
                <a:latin typeface="Calibri" panose="020F0502020204030204" pitchFamily="34" charset="0"/>
              </a:rPr>
              <a:t> Comic </a:t>
            </a:r>
            <a:r>
              <a:rPr lang="en-US" sz="3000" b="1" dirty="0" err="1">
                <a:solidFill>
                  <a:srgbClr val="0070C0"/>
                </a:solidFill>
                <a:latin typeface="Calibri" panose="020F0502020204030204" pitchFamily="34" charset="0"/>
              </a:rPr>
              <a:t>malen</a:t>
            </a:r>
            <a:endParaRPr lang="en-US" sz="30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000" b="1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US" sz="3000" b="1" dirty="0" err="1">
                <a:solidFill>
                  <a:srgbClr val="0070C0"/>
                </a:solidFill>
                <a:latin typeface="Calibri" panose="020F0502020204030204" pitchFamily="34" charset="0"/>
              </a:rPr>
              <a:t>Tabellen</a:t>
            </a:r>
            <a:r>
              <a:rPr lang="en-US" sz="3000" b="1" dirty="0">
                <a:solidFill>
                  <a:srgbClr val="0070C0"/>
                </a:solidFill>
                <a:latin typeface="Calibri" panose="020F0502020204030204" pitchFamily="34" charset="0"/>
              </a:rPr>
              <a:t>, </a:t>
            </a:r>
            <a:r>
              <a:rPr lang="en-US" sz="3000" b="1" dirty="0" err="1">
                <a:solidFill>
                  <a:srgbClr val="0070C0"/>
                </a:solidFill>
                <a:latin typeface="Calibri" panose="020F0502020204030204" pitchFamily="34" charset="0"/>
              </a:rPr>
              <a:t>Verlaufsdiagramme</a:t>
            </a:r>
            <a:r>
              <a:rPr lang="en-US" sz="3000" b="1" dirty="0">
                <a:solidFill>
                  <a:srgbClr val="0070C0"/>
                </a:solidFill>
                <a:latin typeface="Calibri" panose="020F0502020204030204" pitchFamily="34" charset="0"/>
              </a:rPr>
              <a:t>  </a:t>
            </a:r>
            <a:r>
              <a:rPr lang="en-US" sz="3000" b="1" dirty="0" err="1">
                <a:solidFill>
                  <a:srgbClr val="0070C0"/>
                </a:solidFill>
                <a:latin typeface="Calibri" panose="020F0502020204030204" pitchFamily="34" charset="0"/>
              </a:rPr>
              <a:t>erstellen</a:t>
            </a:r>
            <a:r>
              <a:rPr lang="en-US" sz="3000" b="1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000" b="1" dirty="0" err="1">
                <a:solidFill>
                  <a:srgbClr val="0070C0"/>
                </a:solidFill>
                <a:latin typeface="Calibri" panose="020F0502020204030204" pitchFamily="34" charset="0"/>
              </a:rPr>
              <a:t>Individuelle</a:t>
            </a:r>
            <a:r>
              <a:rPr lang="en-US" sz="3000" b="1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US" sz="3000" b="1" dirty="0" err="1">
                <a:solidFill>
                  <a:srgbClr val="0070C0"/>
                </a:solidFill>
                <a:latin typeface="Calibri" panose="020F0502020204030204" pitchFamily="34" charset="0"/>
              </a:rPr>
              <a:t>Lesezeit</a:t>
            </a:r>
            <a:r>
              <a:rPr lang="en-US" sz="3000" b="1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endParaRPr lang="en-US" sz="3000" b="1" dirty="0">
              <a:solidFill>
                <a:srgbClr val="0070C0"/>
              </a:solidFill>
              <a:latin typeface="Symbol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000" b="1" dirty="0" err="1">
                <a:solidFill>
                  <a:srgbClr val="0070C0"/>
                </a:solidFill>
                <a:latin typeface="Calibri" panose="020F0502020204030204" pitchFamily="34" charset="0"/>
              </a:rPr>
              <a:t>Merksprüche</a:t>
            </a:r>
            <a:r>
              <a:rPr lang="en-US" sz="3000" b="1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US" sz="3000" b="1" dirty="0" err="1">
                <a:solidFill>
                  <a:srgbClr val="0070C0"/>
                </a:solidFill>
                <a:latin typeface="Calibri" panose="020F0502020204030204" pitchFamily="34" charset="0"/>
              </a:rPr>
              <a:t>zum</a:t>
            </a:r>
            <a:r>
              <a:rPr lang="en-US" sz="3000" b="1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US" sz="3000" b="1" dirty="0" err="1">
                <a:solidFill>
                  <a:srgbClr val="0070C0"/>
                </a:solidFill>
                <a:latin typeface="Calibri" panose="020F0502020204030204" pitchFamily="34" charset="0"/>
              </a:rPr>
              <a:t>Sachthema</a:t>
            </a:r>
            <a:r>
              <a:rPr lang="en-US" sz="3000" b="1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endParaRPr lang="en-US" sz="3000" b="1" dirty="0">
              <a:solidFill>
                <a:srgbClr val="0070C0"/>
              </a:solidFill>
              <a:latin typeface="Symbol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000" b="1" dirty="0" err="1">
                <a:solidFill>
                  <a:srgbClr val="0070C0"/>
                </a:solidFill>
                <a:latin typeface="Calibri" panose="020F0502020204030204" pitchFamily="34" charset="0"/>
              </a:rPr>
              <a:t>Lesekonferenzen</a:t>
            </a:r>
            <a:endParaRPr lang="en-US" sz="3000" b="1" dirty="0">
              <a:solidFill>
                <a:srgbClr val="0070C0"/>
              </a:solidFill>
              <a:latin typeface="Symbol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000" b="1" dirty="0" err="1">
                <a:solidFill>
                  <a:srgbClr val="0070C0"/>
                </a:solidFill>
                <a:latin typeface="Calibri" panose="020F0502020204030204" pitchFamily="34" charset="0"/>
              </a:rPr>
              <a:t>Murmelgespräche</a:t>
            </a:r>
            <a:r>
              <a:rPr lang="en-US" sz="3000" b="1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US" sz="3000" b="1" dirty="0" err="1">
                <a:solidFill>
                  <a:srgbClr val="0070C0"/>
                </a:solidFill>
                <a:latin typeface="Calibri" panose="020F0502020204030204" pitchFamily="34" charset="0"/>
              </a:rPr>
              <a:t>mit</a:t>
            </a:r>
            <a:r>
              <a:rPr lang="en-US" sz="3000" b="1" dirty="0">
                <a:solidFill>
                  <a:srgbClr val="0070C0"/>
                </a:solidFill>
                <a:latin typeface="Calibri" panose="020F0502020204030204" pitchFamily="34" charset="0"/>
              </a:rPr>
              <a:t> dem </a:t>
            </a:r>
            <a:r>
              <a:rPr lang="en-US" sz="3000" b="1" dirty="0" err="1">
                <a:solidFill>
                  <a:srgbClr val="0070C0"/>
                </a:solidFill>
                <a:latin typeface="Calibri" panose="020F0502020204030204" pitchFamily="34" charset="0"/>
              </a:rPr>
              <a:t>Nachbarn</a:t>
            </a:r>
            <a:r>
              <a:rPr lang="en-US" sz="3000" b="1" dirty="0">
                <a:solidFill>
                  <a:srgbClr val="0070C0"/>
                </a:solidFill>
                <a:latin typeface="Calibri" panose="020F0502020204030204" pitchFamily="34" charset="0"/>
              </a:rPr>
              <a:t>/der </a:t>
            </a:r>
            <a:r>
              <a:rPr lang="en-US" sz="3000" b="1" dirty="0" err="1">
                <a:solidFill>
                  <a:srgbClr val="0070C0"/>
                </a:solidFill>
                <a:latin typeface="Calibri" panose="020F0502020204030204" pitchFamily="34" charset="0"/>
              </a:rPr>
              <a:t>Nachbarin</a:t>
            </a:r>
            <a:r>
              <a:rPr lang="en-US" sz="3000" b="1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US" sz="3000" b="1" dirty="0" err="1">
                <a:solidFill>
                  <a:srgbClr val="0070C0"/>
                </a:solidFill>
                <a:latin typeface="Calibri" panose="020F0502020204030204" pitchFamily="34" charset="0"/>
              </a:rPr>
              <a:t>über</a:t>
            </a:r>
            <a:r>
              <a:rPr lang="en-US" sz="3000" b="1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US" sz="3000" b="1" dirty="0" err="1">
                <a:solidFill>
                  <a:srgbClr val="0070C0"/>
                </a:solidFill>
                <a:latin typeface="Calibri" panose="020F0502020204030204" pitchFamily="34" charset="0"/>
              </a:rPr>
              <a:t>einen</a:t>
            </a:r>
            <a:r>
              <a:rPr lang="en-US" sz="3000" b="1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US" sz="3000" b="1" dirty="0" err="1">
                <a:solidFill>
                  <a:srgbClr val="0070C0"/>
                </a:solidFill>
                <a:latin typeface="Calibri" panose="020F0502020204030204" pitchFamily="34" charset="0"/>
              </a:rPr>
              <a:t>Abschnitt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12133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9916E59-714F-F142-A16D-935F80B76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1585" y="976812"/>
            <a:ext cx="6683765" cy="7011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75" b="1" dirty="0" err="1">
                <a:solidFill>
                  <a:srgbClr val="303099"/>
                </a:solidFill>
                <a:latin typeface="Calibri,Bold"/>
              </a:rPr>
              <a:t>Schreiben</a:t>
            </a:r>
            <a:r>
              <a:rPr lang="en-US" sz="3675" b="1" dirty="0">
                <a:solidFill>
                  <a:srgbClr val="303099"/>
                </a:solidFill>
                <a:latin typeface="Calibri,Bold"/>
              </a:rPr>
              <a:t>, </a:t>
            </a:r>
            <a:r>
              <a:rPr lang="en-US" sz="3675" b="1" dirty="0" err="1">
                <a:solidFill>
                  <a:srgbClr val="303099"/>
                </a:solidFill>
                <a:latin typeface="Calibri,Bold"/>
              </a:rPr>
              <a:t>produzieren</a:t>
            </a:r>
            <a:r>
              <a:rPr lang="en-US" sz="3675" b="1" dirty="0">
                <a:solidFill>
                  <a:srgbClr val="303099"/>
                </a:solidFill>
                <a:latin typeface="Calibri,Bold"/>
              </a:rPr>
              <a:t> </a:t>
            </a:r>
            <a:r>
              <a:rPr lang="en-US" sz="4950" dirty="0"/>
              <a:t/>
            </a:r>
            <a:br>
              <a:rPr lang="en-US" sz="4950" dirty="0"/>
            </a:br>
            <a:endParaRPr lang="ru-RU" sz="495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B6A88B1-4FD9-C84B-A01A-D9805B03BE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77962"/>
            <a:ext cx="8410419" cy="4322789"/>
          </a:xfrm>
        </p:spPr>
        <p:txBody>
          <a:bodyPr>
            <a:normAutofit fontScale="70000" lnSpcReduction="20000"/>
          </a:bodyPr>
          <a:lstStyle/>
          <a:p>
            <a:r>
              <a:rPr lang="en-US" sz="2100" b="1" dirty="0">
                <a:latin typeface="Calibri" panose="020F0502020204030204" pitchFamily="34" charset="0"/>
              </a:rPr>
              <a:t>Kinder </a:t>
            </a:r>
            <a:r>
              <a:rPr lang="en-US" sz="2100" b="1" dirty="0" err="1">
                <a:latin typeface="Calibri" panose="020F0502020204030204" pitchFamily="34" charset="0"/>
              </a:rPr>
              <a:t>erarbeiten</a:t>
            </a:r>
            <a:r>
              <a:rPr lang="en-US" sz="2100" b="1" dirty="0">
                <a:latin typeface="Calibri" panose="020F0502020204030204" pitchFamily="34" charset="0"/>
              </a:rPr>
              <a:t> (Quiz‐) </a:t>
            </a:r>
            <a:r>
              <a:rPr lang="en-US" sz="2100" b="1" dirty="0" err="1">
                <a:latin typeface="Calibri" panose="020F0502020204030204" pitchFamily="34" charset="0"/>
              </a:rPr>
              <a:t>Fragen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für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Spiele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endParaRPr lang="en-US" sz="2100" b="1" dirty="0">
              <a:latin typeface="Symbol" pitchFamily="2" charset="2"/>
            </a:endParaRPr>
          </a:p>
          <a:p>
            <a:r>
              <a:rPr lang="en-US" sz="2100" b="1" dirty="0">
                <a:latin typeface="Calibri" panose="020F0502020204030204" pitchFamily="34" charset="0"/>
              </a:rPr>
              <a:t>Kinder </a:t>
            </a:r>
            <a:r>
              <a:rPr lang="en-US" sz="2100" b="1" dirty="0" err="1">
                <a:latin typeface="Calibri" panose="020F0502020204030204" pitchFamily="34" charset="0"/>
              </a:rPr>
              <a:t>schreiben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ihre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Lieblings</a:t>
            </a:r>
            <a:r>
              <a:rPr lang="en-US" sz="2100" b="1" dirty="0">
                <a:latin typeface="Calibri" panose="020F0502020204030204" pitchFamily="34" charset="0"/>
              </a:rPr>
              <a:t>‐ </a:t>
            </a:r>
            <a:r>
              <a:rPr lang="en-US" sz="2100" b="1" dirty="0" err="1">
                <a:latin typeface="Calibri" panose="020F0502020204030204" pitchFamily="34" charset="0"/>
              </a:rPr>
              <a:t>stelle</a:t>
            </a:r>
            <a:r>
              <a:rPr lang="en-US" sz="2100" b="1" dirty="0">
                <a:latin typeface="Calibri" panose="020F0502020204030204" pitchFamily="34" charset="0"/>
              </a:rPr>
              <a:t>/ die </a:t>
            </a:r>
            <a:r>
              <a:rPr lang="en-US" sz="2100" b="1" dirty="0" err="1">
                <a:latin typeface="Calibri" panose="020F0502020204030204" pitchFamily="34" charset="0"/>
              </a:rPr>
              <a:t>wichtigste</a:t>
            </a:r>
            <a:r>
              <a:rPr lang="en-US" sz="2100" b="1" dirty="0">
                <a:latin typeface="Calibri" panose="020F0502020204030204" pitchFamily="34" charset="0"/>
              </a:rPr>
              <a:t>, span‐ </a:t>
            </a:r>
            <a:r>
              <a:rPr lang="en-US" sz="2100" b="1" dirty="0" err="1">
                <a:latin typeface="Calibri" panose="020F0502020204030204" pitchFamily="34" charset="0"/>
              </a:rPr>
              <a:t>nendste</a:t>
            </a:r>
            <a:r>
              <a:rPr lang="en-US" sz="2100" b="1" dirty="0">
                <a:latin typeface="Calibri" panose="020F0502020204030204" pitchFamily="34" charset="0"/>
              </a:rPr>
              <a:t>, </a:t>
            </a:r>
            <a:r>
              <a:rPr lang="en-US" sz="2100" b="1" dirty="0" err="1">
                <a:latin typeface="Calibri" panose="020F0502020204030204" pitchFamily="34" charset="0"/>
              </a:rPr>
              <a:t>schönste</a:t>
            </a:r>
            <a:r>
              <a:rPr lang="en-US" sz="2100" b="1" dirty="0">
                <a:latin typeface="Calibri" panose="020F0502020204030204" pitchFamily="34" charset="0"/>
              </a:rPr>
              <a:t>, </a:t>
            </a:r>
            <a:r>
              <a:rPr lang="en-US" sz="2100" b="1" dirty="0" err="1">
                <a:latin typeface="Calibri" panose="020F0502020204030204" pitchFamily="34" charset="0"/>
              </a:rPr>
              <a:t>traurigste</a:t>
            </a:r>
            <a:r>
              <a:rPr lang="en-US" sz="2100" b="1" dirty="0">
                <a:latin typeface="Calibri" panose="020F0502020204030204" pitchFamily="34" charset="0"/>
              </a:rPr>
              <a:t> Stelle auf </a:t>
            </a:r>
            <a:endParaRPr lang="en-US" sz="2100" b="1" dirty="0">
              <a:latin typeface="Symbol" pitchFamily="2" charset="2"/>
            </a:endParaRPr>
          </a:p>
          <a:p>
            <a:r>
              <a:rPr lang="en-US" sz="2100" b="1" dirty="0">
                <a:latin typeface="Calibri" panose="020F0502020204030204" pitchFamily="34" charset="0"/>
              </a:rPr>
              <a:t>Kinder </a:t>
            </a:r>
            <a:r>
              <a:rPr lang="en-US" sz="2100" b="1" dirty="0" err="1">
                <a:latin typeface="Calibri" panose="020F0502020204030204" pitchFamily="34" charset="0"/>
              </a:rPr>
              <a:t>schreiben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eine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Buchemp</a:t>
            </a:r>
            <a:r>
              <a:rPr lang="en-US" sz="2100" b="1" dirty="0">
                <a:latin typeface="Calibri" panose="020F0502020204030204" pitchFamily="34" charset="0"/>
              </a:rPr>
              <a:t>‐ </a:t>
            </a:r>
            <a:r>
              <a:rPr lang="en-US" sz="2100" b="1" dirty="0" err="1">
                <a:latin typeface="Calibri" panose="020F0502020204030204" pitchFamily="34" charset="0"/>
              </a:rPr>
              <a:t>fehlung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oder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Buchbesprechung</a:t>
            </a:r>
            <a:r>
              <a:rPr lang="en-US" sz="2100" b="1" dirty="0">
                <a:latin typeface="Calibri" panose="020F0502020204030204" pitchFamily="34" charset="0"/>
              </a:rPr>
              <a:t>/ </a:t>
            </a:r>
            <a:r>
              <a:rPr lang="en-US" sz="2100" b="1" dirty="0" err="1">
                <a:latin typeface="Calibri" panose="020F0502020204030204" pitchFamily="34" charset="0"/>
              </a:rPr>
              <a:t>Textempfehlung</a:t>
            </a:r>
            <a:r>
              <a:rPr lang="en-US" sz="2100" b="1" dirty="0">
                <a:latin typeface="Calibri" panose="020F0502020204030204" pitchFamily="34" charset="0"/>
              </a:rPr>
              <a:t> – </a:t>
            </a:r>
            <a:r>
              <a:rPr lang="en-US" sz="2100" b="1" dirty="0" err="1">
                <a:latin typeface="Calibri" panose="020F0502020204030204" pitchFamily="34" charset="0"/>
              </a:rPr>
              <a:t>z.B.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für</a:t>
            </a:r>
            <a:r>
              <a:rPr lang="en-US" sz="2100" b="1" dirty="0">
                <a:latin typeface="Calibri" panose="020F0502020204030204" pitchFamily="34" charset="0"/>
              </a:rPr>
              <a:t> die </a:t>
            </a:r>
            <a:r>
              <a:rPr lang="en-US" sz="2100" b="1" dirty="0" err="1">
                <a:latin typeface="Calibri" panose="020F0502020204030204" pitchFamily="34" charset="0"/>
              </a:rPr>
              <a:t>Schülerzeitung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endParaRPr lang="en-US" sz="2100" b="1" dirty="0">
              <a:latin typeface="Symbol" pitchFamily="2" charset="2"/>
            </a:endParaRPr>
          </a:p>
          <a:p>
            <a:r>
              <a:rPr lang="en-US" sz="2100" b="1" dirty="0">
                <a:latin typeface="Calibri" panose="020F0502020204030204" pitchFamily="34" charset="0"/>
              </a:rPr>
              <a:t>Kinder </a:t>
            </a:r>
            <a:r>
              <a:rPr lang="en-US" sz="2100" b="1" dirty="0" err="1">
                <a:latin typeface="Calibri" panose="020F0502020204030204" pitchFamily="34" charset="0"/>
              </a:rPr>
              <a:t>schreiben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einen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eigenen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Lexikoneintrag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endParaRPr lang="en-US" sz="2100" b="1" dirty="0">
              <a:latin typeface="Symbol" pitchFamily="2" charset="2"/>
            </a:endParaRPr>
          </a:p>
          <a:p>
            <a:r>
              <a:rPr lang="en-US" sz="2100" b="1" dirty="0">
                <a:latin typeface="Calibri" panose="020F0502020204030204" pitchFamily="34" charset="0"/>
              </a:rPr>
              <a:t>Kinder </a:t>
            </a:r>
            <a:r>
              <a:rPr lang="en-US" sz="2100" b="1" dirty="0" err="1">
                <a:latin typeface="Calibri" panose="020F0502020204030204" pitchFamily="34" charset="0"/>
              </a:rPr>
              <a:t>schreiben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einen</a:t>
            </a:r>
            <a:r>
              <a:rPr lang="en-US" sz="2100" b="1" dirty="0">
                <a:latin typeface="Calibri" panose="020F0502020204030204" pitchFamily="34" charset="0"/>
              </a:rPr>
              <a:t> Brief an die </a:t>
            </a:r>
            <a:r>
              <a:rPr lang="en-US" sz="2100" b="1" dirty="0" err="1">
                <a:latin typeface="Calibri" panose="020F0502020204030204" pitchFamily="34" charset="0"/>
              </a:rPr>
              <a:t>Autorin</a:t>
            </a:r>
            <a:r>
              <a:rPr lang="en-US" sz="2100" b="1" dirty="0">
                <a:latin typeface="Calibri" panose="020F0502020204030204" pitchFamily="34" charset="0"/>
              </a:rPr>
              <a:t>/ den Autor </a:t>
            </a:r>
            <a:endParaRPr lang="en-US" sz="2100" b="1" dirty="0">
              <a:latin typeface="Symbol" pitchFamily="2" charset="2"/>
            </a:endParaRPr>
          </a:p>
          <a:p>
            <a:r>
              <a:rPr lang="en-US" sz="2100" b="1" dirty="0" err="1">
                <a:latin typeface="Calibri" panose="020F0502020204030204" pitchFamily="34" charset="0"/>
              </a:rPr>
              <a:t>Textsortenwechsel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bzw</a:t>
            </a:r>
            <a:r>
              <a:rPr lang="en-US" sz="2100" b="1" dirty="0">
                <a:latin typeface="Calibri" panose="020F0502020204030204" pitchFamily="34" charset="0"/>
              </a:rPr>
              <a:t>. ‐ transfer: Kinder </a:t>
            </a:r>
            <a:r>
              <a:rPr lang="en-US" sz="2100" b="1" dirty="0" err="1">
                <a:latin typeface="Calibri" panose="020F0502020204030204" pitchFamily="34" charset="0"/>
              </a:rPr>
              <a:t>wandeln</a:t>
            </a:r>
            <a:r>
              <a:rPr lang="en-US" sz="2100" b="1" dirty="0">
                <a:latin typeface="Calibri" panose="020F0502020204030204" pitchFamily="34" charset="0"/>
              </a:rPr>
              <a:t> den Text um in </a:t>
            </a:r>
            <a:r>
              <a:rPr lang="en-US" sz="2100" b="1" dirty="0" err="1">
                <a:latin typeface="Calibri" panose="020F0502020204030204" pitchFamily="34" charset="0"/>
              </a:rPr>
              <a:t>ein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Drehbuch</a:t>
            </a:r>
            <a:r>
              <a:rPr lang="en-US" sz="2100" b="1" dirty="0">
                <a:latin typeface="Calibri" panose="020F0502020204030204" pitchFamily="34" charset="0"/>
              </a:rPr>
              <a:t>, </a:t>
            </a:r>
            <a:r>
              <a:rPr lang="en-US" sz="2100" b="1" dirty="0" err="1">
                <a:latin typeface="Calibri" panose="020F0502020204030204" pitchFamily="34" charset="0"/>
              </a:rPr>
              <a:t>Dialo</a:t>
            </a:r>
            <a:r>
              <a:rPr lang="en-US" sz="2100" b="1" dirty="0">
                <a:latin typeface="Calibri" panose="020F0502020204030204" pitchFamily="34" charset="0"/>
              </a:rPr>
              <a:t>‐ </a:t>
            </a:r>
            <a:r>
              <a:rPr lang="en-US" sz="2100" b="1" dirty="0" err="1">
                <a:latin typeface="Calibri" panose="020F0502020204030204" pitchFamily="34" charset="0"/>
              </a:rPr>
              <a:t>ge</a:t>
            </a:r>
            <a:r>
              <a:rPr lang="en-US" sz="2100" b="1" dirty="0">
                <a:latin typeface="Calibri" panose="020F0502020204030204" pitchFamily="34" charset="0"/>
              </a:rPr>
              <a:t>, </a:t>
            </a:r>
            <a:r>
              <a:rPr lang="en-US" sz="2100" b="1" dirty="0" err="1">
                <a:latin typeface="Calibri" panose="020F0502020204030204" pitchFamily="34" charset="0"/>
              </a:rPr>
              <a:t>ein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Gedicht</a:t>
            </a:r>
            <a:r>
              <a:rPr lang="en-US" sz="2100" b="1" dirty="0">
                <a:latin typeface="Calibri" panose="020F0502020204030204" pitchFamily="34" charset="0"/>
              </a:rPr>
              <a:t>, </a:t>
            </a:r>
            <a:r>
              <a:rPr lang="en-US" sz="2100" b="1" dirty="0" err="1">
                <a:latin typeface="Calibri" panose="020F0502020204030204" pitchFamily="34" charset="0"/>
              </a:rPr>
              <a:t>eine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Tabelle</a:t>
            </a:r>
            <a:r>
              <a:rPr lang="en-US" sz="2100" b="1" dirty="0">
                <a:latin typeface="Calibri" panose="020F0502020204030204" pitchFamily="34" charset="0"/>
              </a:rPr>
              <a:t> (</a:t>
            </a:r>
            <a:r>
              <a:rPr lang="en-US" sz="2100" b="1" dirty="0" err="1">
                <a:latin typeface="Calibri" panose="020F0502020204030204" pitchFamily="34" charset="0"/>
              </a:rPr>
              <a:t>dabei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können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auch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Gegenstän</a:t>
            </a:r>
            <a:r>
              <a:rPr lang="en-US" sz="2100" b="1" dirty="0">
                <a:latin typeface="Calibri" panose="020F0502020204030204" pitchFamily="34" charset="0"/>
              </a:rPr>
              <a:t>‐ de </a:t>
            </a:r>
            <a:r>
              <a:rPr lang="en-US" sz="2100" b="1" dirty="0" err="1">
                <a:latin typeface="Calibri" panose="020F0502020204030204" pitchFamily="34" charset="0"/>
              </a:rPr>
              <a:t>oder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Abstrakta</a:t>
            </a:r>
            <a:r>
              <a:rPr lang="en-US" sz="2100" b="1" dirty="0">
                <a:latin typeface="Calibri" panose="020F0502020204030204" pitchFamily="34" charset="0"/>
              </a:rPr>
              <a:t> „</a:t>
            </a:r>
            <a:r>
              <a:rPr lang="en-US" sz="2100" b="1" dirty="0" err="1">
                <a:latin typeface="Calibri" panose="020F0502020204030204" pitchFamily="34" charset="0"/>
              </a:rPr>
              <a:t>belebt</a:t>
            </a:r>
            <a:r>
              <a:rPr lang="en-US" sz="2100" b="1" dirty="0">
                <a:latin typeface="Calibri" panose="020F0502020204030204" pitchFamily="34" charset="0"/>
              </a:rPr>
              <a:t>“ </a:t>
            </a:r>
            <a:r>
              <a:rPr lang="en-US" sz="2100" b="1" dirty="0" err="1">
                <a:latin typeface="Calibri" panose="020F0502020204030204" pitchFamily="34" charset="0"/>
              </a:rPr>
              <a:t>werden</a:t>
            </a:r>
            <a:r>
              <a:rPr lang="en-US" sz="2100" b="1" dirty="0">
                <a:latin typeface="Calibri" panose="020F0502020204030204" pitchFamily="34" charset="0"/>
              </a:rPr>
              <a:t>: </a:t>
            </a:r>
            <a:r>
              <a:rPr lang="en-US" sz="2100" b="1" dirty="0" err="1">
                <a:latin typeface="Calibri" panose="020F0502020204030204" pitchFamily="34" charset="0"/>
              </a:rPr>
              <a:t>z.B.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Streitgespräch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zwischen</a:t>
            </a:r>
            <a:r>
              <a:rPr lang="en-US" sz="2100" b="1" dirty="0">
                <a:latin typeface="Calibri" panose="020F0502020204030204" pitchFamily="34" charset="0"/>
              </a:rPr>
              <a:t> Winter und </a:t>
            </a:r>
            <a:r>
              <a:rPr lang="en-US" sz="2100" b="1" dirty="0" err="1">
                <a:latin typeface="Calibri" panose="020F0502020204030204" pitchFamily="34" charset="0"/>
              </a:rPr>
              <a:t>Frühling</a:t>
            </a:r>
            <a:r>
              <a:rPr lang="en-US" sz="2100" b="1" dirty="0">
                <a:latin typeface="Calibri" panose="020F0502020204030204" pitchFamily="34" charset="0"/>
              </a:rPr>
              <a:t>) </a:t>
            </a:r>
            <a:endParaRPr lang="en-US" sz="2100" b="1" dirty="0">
              <a:latin typeface="Symbol" pitchFamily="2" charset="2"/>
            </a:endParaRPr>
          </a:p>
          <a:p>
            <a:r>
              <a:rPr lang="en-US" sz="2100" b="1" dirty="0" err="1">
                <a:latin typeface="Calibri" panose="020F0502020204030204" pitchFamily="34" charset="0"/>
              </a:rPr>
              <a:t>Perspektivewechsel</a:t>
            </a:r>
            <a:r>
              <a:rPr lang="en-US" sz="2100" b="1" dirty="0">
                <a:latin typeface="Calibri" panose="020F0502020204030204" pitchFamily="34" charset="0"/>
              </a:rPr>
              <a:t>: Kinder </a:t>
            </a:r>
            <a:r>
              <a:rPr lang="en-US" sz="2100" b="1" dirty="0" err="1">
                <a:latin typeface="Calibri" panose="020F0502020204030204" pitchFamily="34" charset="0"/>
              </a:rPr>
              <a:t>schreiben</a:t>
            </a:r>
            <a:r>
              <a:rPr lang="en-US" sz="2100" b="1" dirty="0">
                <a:latin typeface="Calibri" panose="020F0502020204030204" pitchFamily="34" charset="0"/>
              </a:rPr>
              <a:t> den Text/ </a:t>
            </a:r>
            <a:r>
              <a:rPr lang="en-US" sz="2100" b="1" dirty="0" err="1">
                <a:latin typeface="Calibri" panose="020F0502020204030204" pitchFamily="34" charset="0"/>
              </a:rPr>
              <a:t>einen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Abschnitt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aus</a:t>
            </a:r>
            <a:r>
              <a:rPr lang="en-US" sz="2100" b="1" dirty="0">
                <a:latin typeface="Calibri" panose="020F0502020204030204" pitchFamily="34" charset="0"/>
              </a:rPr>
              <a:t> der Sicht </a:t>
            </a:r>
            <a:r>
              <a:rPr lang="en-US" sz="2100" b="1" dirty="0" err="1">
                <a:latin typeface="Calibri" panose="020F0502020204030204" pitchFamily="34" charset="0"/>
              </a:rPr>
              <a:t>einer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anderen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Figur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endParaRPr lang="en-US" sz="2100" b="1" dirty="0">
              <a:latin typeface="Symbol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100" b="1" dirty="0">
                <a:latin typeface="Calibri" panose="020F0502020204030204" pitchFamily="34" charset="0"/>
              </a:rPr>
              <a:t>Kinder </a:t>
            </a:r>
            <a:r>
              <a:rPr lang="en-US" sz="2100" b="1" dirty="0" err="1">
                <a:latin typeface="Calibri" panose="020F0502020204030204" pitchFamily="34" charset="0"/>
              </a:rPr>
              <a:t>schreiben</a:t>
            </a:r>
            <a:r>
              <a:rPr lang="en-US" sz="2100" b="1" dirty="0">
                <a:latin typeface="Calibri" panose="020F0502020204030204" pitchFamily="34" charset="0"/>
              </a:rPr>
              <a:t> den Text/ die </a:t>
            </a:r>
            <a:r>
              <a:rPr lang="en-US" sz="2100" b="1" dirty="0" err="1">
                <a:latin typeface="Calibri" panose="020F0502020204030204" pitchFamily="34" charset="0"/>
              </a:rPr>
              <a:t>Geschichte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weiter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endParaRPr lang="en-US" sz="2100" b="1" dirty="0">
              <a:latin typeface="Symbol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100" b="1" dirty="0">
                <a:latin typeface="Calibri" panose="020F0502020204030204" pitchFamily="34" charset="0"/>
              </a:rPr>
              <a:t>Kinder </a:t>
            </a:r>
            <a:r>
              <a:rPr lang="en-US" sz="2100" b="1" dirty="0" err="1">
                <a:latin typeface="Calibri" panose="020F0502020204030204" pitchFamily="34" charset="0"/>
              </a:rPr>
              <a:t>finden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Alternativen</a:t>
            </a:r>
            <a:r>
              <a:rPr lang="en-US" sz="2100" b="1" dirty="0">
                <a:latin typeface="Calibri" panose="020F0502020204030204" pitchFamily="34" charset="0"/>
              </a:rPr>
              <a:t>: alternative </a:t>
            </a:r>
            <a:r>
              <a:rPr lang="en-US" sz="2100" b="1" dirty="0" err="1">
                <a:latin typeface="Calibri" panose="020F0502020204030204" pitchFamily="34" charset="0"/>
              </a:rPr>
              <a:t>Fortgänge</a:t>
            </a:r>
            <a:r>
              <a:rPr lang="en-US" sz="2100" b="1" dirty="0">
                <a:latin typeface="Calibri" panose="020F0502020204030204" pitchFamily="34" charset="0"/>
              </a:rPr>
              <a:t>/ </a:t>
            </a:r>
            <a:r>
              <a:rPr lang="en-US" sz="2100" b="1" dirty="0" err="1">
                <a:latin typeface="Calibri" panose="020F0502020204030204" pitchFamily="34" charset="0"/>
              </a:rPr>
              <a:t>Lösungen</a:t>
            </a:r>
            <a:r>
              <a:rPr lang="en-US" sz="2100" b="1" dirty="0">
                <a:latin typeface="Calibri" panose="020F0502020204030204" pitchFamily="34" charset="0"/>
              </a:rPr>
              <a:t>, </a:t>
            </a:r>
            <a:r>
              <a:rPr lang="en-US" sz="2100" b="1" dirty="0" err="1">
                <a:latin typeface="Calibri" panose="020F0502020204030204" pitchFamily="34" charset="0"/>
              </a:rPr>
              <a:t>ein</a:t>
            </a:r>
            <a:r>
              <a:rPr lang="en-US" sz="2100" b="1" dirty="0">
                <a:latin typeface="Calibri" panose="020F0502020204030204" pitchFamily="34" charset="0"/>
              </a:rPr>
              <a:t> alternatives Ende </a:t>
            </a:r>
            <a:endParaRPr lang="en-US" sz="2100" b="1" dirty="0">
              <a:latin typeface="Symbol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100" b="1" dirty="0">
                <a:latin typeface="Calibri" panose="020F0502020204030204" pitchFamily="34" charset="0"/>
              </a:rPr>
              <a:t>Kinder </a:t>
            </a:r>
            <a:r>
              <a:rPr lang="en-US" sz="2100" b="1" dirty="0" err="1">
                <a:latin typeface="Calibri" panose="020F0502020204030204" pitchFamily="34" charset="0"/>
              </a:rPr>
              <a:t>schreiben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einen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Gegen</a:t>
            </a:r>
            <a:r>
              <a:rPr lang="en-US" sz="2100" b="1" dirty="0">
                <a:latin typeface="Calibri" panose="020F0502020204030204" pitchFamily="34" charset="0"/>
              </a:rPr>
              <a:t>‐ text </a:t>
            </a:r>
            <a:endParaRPr lang="en-US" sz="2100" b="1" dirty="0">
              <a:latin typeface="Symbol" pitchFamily="2" charset="2"/>
            </a:endParaRPr>
          </a:p>
          <a:p>
            <a:r>
              <a:rPr lang="en-US" sz="2100" b="1" dirty="0">
                <a:latin typeface="Calibri" panose="020F0502020204030204" pitchFamily="34" charset="0"/>
              </a:rPr>
              <a:t>Kinder </a:t>
            </a:r>
            <a:r>
              <a:rPr lang="en-US" sz="2100" b="1" dirty="0" err="1">
                <a:latin typeface="Calibri" panose="020F0502020204030204" pitchFamily="34" charset="0"/>
              </a:rPr>
              <a:t>schreiben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ihre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Lieblings</a:t>
            </a:r>
            <a:r>
              <a:rPr lang="en-US" sz="2100" b="1" dirty="0">
                <a:latin typeface="Calibri" panose="020F0502020204030204" pitchFamily="34" charset="0"/>
              </a:rPr>
              <a:t>‐ </a:t>
            </a:r>
            <a:r>
              <a:rPr lang="en-US" sz="2100" b="1" dirty="0" err="1">
                <a:latin typeface="Calibri" panose="020F0502020204030204" pitchFamily="34" charset="0"/>
              </a:rPr>
              <a:t>wörter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aus</a:t>
            </a:r>
            <a:r>
              <a:rPr lang="en-US" sz="2100" b="1" dirty="0">
                <a:latin typeface="Calibri" panose="020F0502020204030204" pitchFamily="34" charset="0"/>
              </a:rPr>
              <a:t> dem Text auf </a:t>
            </a:r>
          </a:p>
          <a:p>
            <a:r>
              <a:rPr lang="en-US" sz="2100" b="1" dirty="0">
                <a:latin typeface="Calibri" panose="020F0502020204030204" pitchFamily="34" charset="0"/>
              </a:rPr>
              <a:t>Kinder </a:t>
            </a:r>
            <a:r>
              <a:rPr lang="en-US" sz="2100" b="1" dirty="0" err="1">
                <a:latin typeface="Calibri" panose="020F0502020204030204" pitchFamily="34" charset="0"/>
              </a:rPr>
              <a:t>wandeln</a:t>
            </a:r>
            <a:r>
              <a:rPr lang="en-US" sz="2100" b="1" dirty="0">
                <a:latin typeface="Calibri" panose="020F0502020204030204" pitchFamily="34" charset="0"/>
              </a:rPr>
              <a:t> den Text in </a:t>
            </a:r>
            <a:r>
              <a:rPr lang="en-US" sz="2100" b="1" dirty="0" err="1">
                <a:latin typeface="Calibri" panose="020F0502020204030204" pitchFamily="34" charset="0"/>
              </a:rPr>
              <a:t>ein</a:t>
            </a:r>
            <a:r>
              <a:rPr lang="en-US" sz="2100" b="1" dirty="0">
                <a:latin typeface="Calibri" panose="020F0502020204030204" pitchFamily="34" charset="0"/>
              </a:rPr>
              <a:t> Mind‐map um (</a:t>
            </a:r>
            <a:r>
              <a:rPr lang="en-US" sz="2100" b="1" dirty="0" err="1">
                <a:latin typeface="Calibri" panose="020F0502020204030204" pitchFamily="34" charset="0"/>
              </a:rPr>
              <a:t>Inhalt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bündeln</a:t>
            </a:r>
            <a:r>
              <a:rPr lang="en-US" sz="2100" b="1" dirty="0">
                <a:latin typeface="Calibri" panose="020F0502020204030204" pitchFamily="34" charset="0"/>
              </a:rPr>
              <a:t>) </a:t>
            </a:r>
            <a:endParaRPr lang="en-US" sz="2100" b="1" dirty="0">
              <a:latin typeface="Symbol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350" dirty="0">
              <a:latin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350" dirty="0">
              <a:latin typeface="Symbol" pitchFamily="2" charset="2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7443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357166"/>
            <a:ext cx="7143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На уроках иностранного языка выполнение различного вида текстовых заданий способствует развитию функциональной грамотности учащихся.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сновные компоненты функциональной грамотности: Дополнительные компоненты функциональной грамотности: финансовая грамотность; разрешение проблем; креативное мышление; глобальные компетенции. читательская грамотность; математическая грамотность; естественнонаучная грамотность. 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04"/>
            <a:ext cx="8786874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57148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составляющие функциональной грамотности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500042"/>
            <a:ext cx="5781692" cy="428628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2"/>
                </a:solidFill>
              </a:rPr>
              <a:t>Навыки и умения </a:t>
            </a:r>
            <a:endParaRPr lang="ru-RU" sz="3600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ru-RU" b="1" dirty="0">
                <a:solidFill>
                  <a:srgbClr val="0070C0"/>
                </a:solidFill>
              </a:rPr>
              <a:t>умение осмысленно читать и воспринимать на слух;</a:t>
            </a:r>
          </a:p>
          <a:p>
            <a:pPr>
              <a:defRPr/>
            </a:pPr>
            <a:r>
              <a:rPr lang="ru-RU" b="1" dirty="0">
                <a:solidFill>
                  <a:srgbClr val="0070C0"/>
                </a:solidFill>
              </a:rPr>
              <a:t>умение извлекать информацию из разных источников;</a:t>
            </a:r>
          </a:p>
          <a:p>
            <a:pPr>
              <a:defRPr/>
            </a:pPr>
            <a:r>
              <a:rPr lang="ru-RU" b="1" dirty="0">
                <a:solidFill>
                  <a:srgbClr val="0070C0"/>
                </a:solidFill>
              </a:rPr>
              <a:t>способность находить и критически оценивать информацию из СМИ и Интернета;</a:t>
            </a:r>
          </a:p>
          <a:p>
            <a:pPr>
              <a:defRPr/>
            </a:pPr>
            <a:r>
              <a:rPr lang="ru-RU" b="1" dirty="0">
                <a:solidFill>
                  <a:srgbClr val="0070C0"/>
                </a:solidFill>
              </a:rPr>
              <a:t>умение пользоваться источниками и ссылаться на них;</a:t>
            </a:r>
          </a:p>
          <a:p>
            <a:pPr>
              <a:defRPr/>
            </a:pPr>
            <a:r>
              <a:rPr lang="ru-RU" b="1" dirty="0">
                <a:solidFill>
                  <a:srgbClr val="0070C0"/>
                </a:solidFill>
              </a:rPr>
              <a:t>умение читать таблицы, диаграммы, схемы, условные обозначения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Читательская грамотность</a:t>
            </a:r>
            <a:r>
              <a:rPr lang="ru-RU" dirty="0"/>
              <a:t> </a:t>
            </a: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85720" y="1785926"/>
            <a:ext cx="857256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0" u="sng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Этапы работы с текстом: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i="0" u="sng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3600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предтекстовый</a:t>
            </a:r>
            <a:r>
              <a:rPr kumimoji="0" lang="ru-RU" sz="360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;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360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текстовый;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3600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послетекстовый</a:t>
            </a:r>
            <a:r>
              <a:rPr kumimoji="0" lang="ru-RU" sz="360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360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28141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Читательская грамотность</a:t>
            </a:r>
            <a:r>
              <a:rPr lang="ru-RU" dirty="0"/>
              <a:t> </a:t>
            </a: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611560" y="1628800"/>
            <a:ext cx="8318158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ПРЕДТЕКСТОВЫЕ ЗАДАНИЯ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прочитай заголовок и скажи, о чем (о ком) будет идти речь в данном тексте;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посмотри на   фото и скажи, какую   жизнь   могут   вести   люди, изображенные на фото;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опиши картинку (соответствующую тематике текста), затем прочти текст и найди ошибки в картинке;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дай определение следующим словам;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соедини слова с их определениями;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определи различные значения одного и того же слова;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найди в тексте предложения с определенной грамматической формой;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прочти первые предложения абзацев и назови вопросы, которые будут рассматриваться в тексте.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038BB56-B0DD-1A43-A167-A602FEDA8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7864" y="692696"/>
            <a:ext cx="5848247" cy="576063"/>
          </a:xfrm>
        </p:spPr>
        <p:txBody>
          <a:bodyPr>
            <a:normAutofit/>
          </a:bodyPr>
          <a:lstStyle/>
          <a:p>
            <a:r>
              <a:rPr lang="en-US" sz="2400" b="1" dirty="0" err="1"/>
              <a:t>Kooperatives</a:t>
            </a:r>
            <a:r>
              <a:rPr lang="en-US" sz="2400" b="1" dirty="0"/>
              <a:t> </a:t>
            </a:r>
            <a:r>
              <a:rPr lang="en-US" sz="2400" b="1" dirty="0" err="1"/>
              <a:t>Lernen</a:t>
            </a:r>
            <a:r>
              <a:rPr lang="en-US" sz="2400" b="1" dirty="0"/>
              <a:t>: </a:t>
            </a:r>
            <a:r>
              <a:rPr lang="en-US" sz="2400" b="1" dirty="0" err="1"/>
              <a:t>reziprokes</a:t>
            </a:r>
            <a:r>
              <a:rPr lang="en-US" sz="2400" b="1" dirty="0"/>
              <a:t> </a:t>
            </a:r>
            <a:r>
              <a:rPr lang="en-US" sz="2400" b="1" dirty="0" err="1"/>
              <a:t>Lernen</a:t>
            </a:r>
            <a:endParaRPr lang="ru-RU" sz="24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3AC312F-CACD-4542-860E-77FDC55268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4288" y="1754300"/>
            <a:ext cx="7586144" cy="441100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1. </a:t>
            </a:r>
            <a:r>
              <a:rPr lang="ru-RU" b="1" dirty="0"/>
              <a:t>Класс делится на группы по 4 ученика</a:t>
            </a:r>
          </a:p>
          <a:p>
            <a:pPr marL="0" indent="0">
              <a:buNone/>
            </a:pPr>
            <a:r>
              <a:rPr lang="ru-RU" b="1" dirty="0"/>
              <a:t>2. каждый ученик в группе получает часть текста и делает задание – А. Текст делим на 4 части – 1/2/3/4</a:t>
            </a:r>
          </a:p>
          <a:p>
            <a:pPr marL="0" indent="0">
              <a:buNone/>
            </a:pPr>
            <a:r>
              <a:rPr lang="ru-RU" b="1" dirty="0"/>
              <a:t>3. По часовой стрелке меняют часть теста № 2 и задание (например – В)</a:t>
            </a:r>
          </a:p>
          <a:p>
            <a:pPr marL="0" indent="0">
              <a:buNone/>
            </a:pPr>
            <a:r>
              <a:rPr lang="ru-RU" b="1" dirty="0"/>
              <a:t>4. И таким образом пока каждый не прочтет все части текста и все задания к тексту</a:t>
            </a:r>
          </a:p>
          <a:p>
            <a:pPr marL="0" indent="0">
              <a:buNone/>
            </a:pPr>
            <a:r>
              <a:rPr lang="ru-RU" b="1" dirty="0"/>
              <a:t>5. Задания:</a:t>
            </a:r>
          </a:p>
          <a:p>
            <a:pPr marL="0" indent="0">
              <a:buNone/>
            </a:pPr>
            <a:r>
              <a:rPr lang="ru-RU" b="1" dirty="0"/>
              <a:t>А – 3 важных слова</a:t>
            </a:r>
          </a:p>
          <a:p>
            <a:pPr marL="0" indent="0">
              <a:buNone/>
            </a:pPr>
            <a:r>
              <a:rPr lang="en-US" b="1" dirty="0"/>
              <a:t>B</a:t>
            </a:r>
            <a:r>
              <a:rPr lang="ru-RU" b="1" dirty="0"/>
              <a:t> –</a:t>
            </a:r>
            <a:r>
              <a:rPr lang="en-US" b="1" dirty="0"/>
              <a:t> </a:t>
            </a:r>
            <a:r>
              <a:rPr lang="ru-RU" b="1" dirty="0"/>
              <a:t>главная идея из данной части текста</a:t>
            </a:r>
            <a:endParaRPr lang="en-US" b="1" dirty="0"/>
          </a:p>
          <a:p>
            <a:pPr marL="0" indent="0">
              <a:buNone/>
            </a:pPr>
            <a:r>
              <a:rPr lang="en-US" b="1" dirty="0"/>
              <a:t>C –</a:t>
            </a:r>
            <a:r>
              <a:rPr lang="ru-RU" b="1" dirty="0"/>
              <a:t> к части текста составить вопрос</a:t>
            </a:r>
            <a:endParaRPr lang="en-US" b="1" dirty="0"/>
          </a:p>
          <a:p>
            <a:pPr marL="0" indent="0">
              <a:buNone/>
            </a:pPr>
            <a:r>
              <a:rPr lang="en-US" b="1" dirty="0"/>
              <a:t>D – </a:t>
            </a:r>
            <a:r>
              <a:rPr lang="ru-RU" b="1" dirty="0"/>
              <a:t>предложить гипотезу, что дальше произойдет</a:t>
            </a:r>
          </a:p>
        </p:txBody>
      </p:sp>
    </p:spTree>
    <p:extLst>
      <p:ext uri="{BB962C8B-B14F-4D97-AF65-F5344CB8AC3E}">
        <p14:creationId xmlns:p14="http://schemas.microsoft.com/office/powerpoint/2010/main" val="182480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D68C73F-9095-AA4F-B25B-754D00F30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694" y="1325333"/>
            <a:ext cx="6683765" cy="57748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000" b="1" dirty="0" err="1">
                <a:solidFill>
                  <a:srgbClr val="303099"/>
                </a:solidFill>
                <a:latin typeface="Calibri,Bold"/>
              </a:rPr>
              <a:t>Vermutungen</a:t>
            </a:r>
            <a:r>
              <a:rPr lang="en-US" sz="3000" b="1" dirty="0">
                <a:solidFill>
                  <a:srgbClr val="303099"/>
                </a:solidFill>
                <a:latin typeface="Calibri,Bold"/>
              </a:rPr>
              <a:t>, </a:t>
            </a:r>
            <a:r>
              <a:rPr lang="en-US" sz="3000" b="1" dirty="0" err="1">
                <a:solidFill>
                  <a:srgbClr val="303099"/>
                </a:solidFill>
                <a:latin typeface="Calibri,Bold"/>
              </a:rPr>
              <a:t>Hypothese</a:t>
            </a:r>
            <a:r>
              <a:rPr lang="en-US" sz="3000" b="1" dirty="0">
                <a:solidFill>
                  <a:srgbClr val="303099"/>
                </a:solidFill>
                <a:latin typeface="Calibri,Bold"/>
              </a:rPr>
              <a:t> </a:t>
            </a:r>
            <a:r>
              <a:rPr lang="en-US" dirty="0">
                <a:latin typeface="Symbol" pitchFamily="2" charset="2"/>
              </a:rPr>
              <a:t/>
            </a:r>
            <a:br>
              <a:rPr lang="en-US" dirty="0">
                <a:latin typeface="Symbol" pitchFamily="2" charset="2"/>
              </a:rPr>
            </a:b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BFBA5633-1A79-FF4F-9E82-1415D90F3CE7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28650" y="1902814"/>
            <a:ext cx="7886700" cy="43427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1" indent="0">
              <a:buNone/>
            </a:pPr>
            <a:r>
              <a:rPr lang="en-US" sz="1800" b="1" dirty="0" err="1">
                <a:latin typeface="Calibri" panose="020F0502020204030204" pitchFamily="34" charset="0"/>
              </a:rPr>
              <a:t>Hypothesen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</a:rPr>
              <a:t>bilden</a:t>
            </a:r>
            <a:r>
              <a:rPr lang="en-US" sz="1800" b="1" dirty="0">
                <a:latin typeface="Calibri" panose="020F0502020204030204" pitchFamily="34" charset="0"/>
              </a:rPr>
              <a:t>: </a:t>
            </a:r>
            <a:r>
              <a:rPr lang="en-US" sz="1800" b="1" dirty="0" err="1">
                <a:latin typeface="Calibri" panose="020F0502020204030204" pitchFamily="34" charset="0"/>
              </a:rPr>
              <a:t>einen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</a:rPr>
              <a:t>Textanfang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</a:rPr>
              <a:t>vorlesen</a:t>
            </a:r>
            <a:r>
              <a:rPr lang="en-US" sz="1800" b="1" dirty="0">
                <a:latin typeface="Calibri" panose="020F0502020204030204" pitchFamily="34" charset="0"/>
              </a:rPr>
              <a:t>: Wie </a:t>
            </a:r>
            <a:r>
              <a:rPr lang="en-US" sz="1800" b="1" dirty="0" err="1">
                <a:latin typeface="Calibri" panose="020F0502020204030204" pitchFamily="34" charset="0"/>
              </a:rPr>
              <a:t>könnte</a:t>
            </a:r>
            <a:r>
              <a:rPr lang="en-US" sz="1800" b="1" dirty="0">
                <a:latin typeface="Calibri" panose="020F0502020204030204" pitchFamily="34" charset="0"/>
              </a:rPr>
              <a:t> es </a:t>
            </a:r>
            <a:r>
              <a:rPr lang="en-US" sz="1800" b="1" dirty="0" err="1">
                <a:latin typeface="Calibri" panose="020F0502020204030204" pitchFamily="34" charset="0"/>
              </a:rPr>
              <a:t>weiter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</a:rPr>
              <a:t>gehen</a:t>
            </a:r>
            <a:r>
              <a:rPr lang="en-US" sz="1800" b="1" dirty="0">
                <a:latin typeface="Calibri" panose="020F0502020204030204" pitchFamily="34" charset="0"/>
              </a:rPr>
              <a:t>? </a:t>
            </a:r>
            <a:endParaRPr lang="en-US" sz="1800" b="1" dirty="0">
              <a:latin typeface="Symbol" pitchFamily="2" charset="2"/>
            </a:endParaRPr>
          </a:p>
          <a:p>
            <a:pPr marL="342900" lvl="1" indent="0">
              <a:buNone/>
            </a:pPr>
            <a:r>
              <a:rPr lang="en-US" sz="1800" b="1" dirty="0" err="1">
                <a:latin typeface="Calibri" panose="020F0502020204030204" pitchFamily="34" charset="0"/>
              </a:rPr>
              <a:t>Hypothesen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</a:rPr>
              <a:t>bilden</a:t>
            </a:r>
            <a:r>
              <a:rPr lang="en-US" sz="1800" b="1" dirty="0">
                <a:latin typeface="Calibri" panose="020F0502020204030204" pitchFamily="34" charset="0"/>
              </a:rPr>
              <a:t>: </a:t>
            </a:r>
            <a:r>
              <a:rPr lang="en-US" sz="1800" b="1" dirty="0" err="1">
                <a:latin typeface="Calibri" panose="020F0502020204030204" pitchFamily="34" charset="0"/>
              </a:rPr>
              <a:t>Hauptfiguren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</a:rPr>
              <a:t>vorstellen</a:t>
            </a:r>
            <a:r>
              <a:rPr lang="en-US" sz="1800" b="1" dirty="0">
                <a:latin typeface="Calibri" panose="020F0502020204030204" pitchFamily="34" charset="0"/>
              </a:rPr>
              <a:t>: Was tun die </a:t>
            </a:r>
            <a:r>
              <a:rPr lang="en-US" sz="1800" b="1" dirty="0" err="1">
                <a:latin typeface="Calibri" panose="020F0502020204030204" pitchFamily="34" charset="0"/>
              </a:rPr>
              <a:t>Hauptfiguren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</a:rPr>
              <a:t>wohl</a:t>
            </a:r>
            <a:r>
              <a:rPr lang="en-US" sz="1800" b="1" dirty="0">
                <a:latin typeface="Calibri" panose="020F0502020204030204" pitchFamily="34" charset="0"/>
              </a:rPr>
              <a:t>? </a:t>
            </a:r>
            <a:endParaRPr lang="en-US" sz="1800" b="1" dirty="0">
              <a:latin typeface="Symbol" pitchFamily="2" charset="2"/>
            </a:endParaRPr>
          </a:p>
          <a:p>
            <a:pPr marL="342900" lvl="1" indent="0">
              <a:buNone/>
            </a:pPr>
            <a:r>
              <a:rPr lang="en-US" sz="1800" b="1" dirty="0" err="1">
                <a:latin typeface="Calibri" panose="020F0502020204030204" pitchFamily="34" charset="0"/>
              </a:rPr>
              <a:t>Hypothesen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</a:rPr>
              <a:t>bilden</a:t>
            </a:r>
            <a:r>
              <a:rPr lang="en-US" sz="1800" b="1" dirty="0">
                <a:latin typeface="Calibri" panose="020F0502020204030204" pitchFamily="34" charset="0"/>
              </a:rPr>
              <a:t>: </a:t>
            </a:r>
            <a:r>
              <a:rPr lang="en-US" sz="1800" b="1" dirty="0" err="1">
                <a:latin typeface="Calibri" panose="020F0502020204030204" pitchFamily="34" charset="0"/>
              </a:rPr>
              <a:t>wichtige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</a:rPr>
              <a:t>Gegenstände</a:t>
            </a:r>
            <a:r>
              <a:rPr lang="en-US" sz="1800" b="1" dirty="0">
                <a:latin typeface="Calibri" panose="020F0502020204030204" pitchFamily="34" charset="0"/>
              </a:rPr>
              <a:t>, </a:t>
            </a:r>
            <a:r>
              <a:rPr lang="en-US" sz="1800" b="1" dirty="0" err="1">
                <a:latin typeface="Calibri" panose="020F0502020204030204" pitchFamily="34" charset="0"/>
              </a:rPr>
              <a:t>Tiere</a:t>
            </a:r>
            <a:r>
              <a:rPr lang="en-US" sz="1800" b="1" dirty="0">
                <a:latin typeface="Calibri" panose="020F0502020204030204" pitchFamily="34" charset="0"/>
              </a:rPr>
              <a:t>, </a:t>
            </a:r>
            <a:r>
              <a:rPr lang="en-US" sz="1800" b="1" dirty="0" err="1">
                <a:latin typeface="Calibri" panose="020F0502020204030204" pitchFamily="34" charset="0"/>
              </a:rPr>
              <a:t>Pflanzen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</a:rPr>
              <a:t>vorstellen</a:t>
            </a:r>
            <a:r>
              <a:rPr lang="en-US" sz="1800" b="1" dirty="0">
                <a:latin typeface="Calibri" panose="020F0502020204030204" pitchFamily="34" charset="0"/>
              </a:rPr>
              <a:t>: Was tun </a:t>
            </a:r>
            <a:r>
              <a:rPr lang="en-US" sz="1800" b="1" dirty="0" err="1">
                <a:latin typeface="Calibri" panose="020F0502020204030204" pitchFamily="34" charset="0"/>
              </a:rPr>
              <a:t>sie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</a:rPr>
              <a:t>wohl</a:t>
            </a:r>
            <a:r>
              <a:rPr lang="en-US" sz="1800" b="1" dirty="0">
                <a:latin typeface="Calibri" panose="020F0502020204030204" pitchFamily="34" charset="0"/>
              </a:rPr>
              <a:t>, </a:t>
            </a:r>
            <a:r>
              <a:rPr lang="en-US" sz="1800" b="1" dirty="0" err="1">
                <a:latin typeface="Calibri" panose="020F0502020204030204" pitchFamily="34" charset="0"/>
              </a:rPr>
              <a:t>wie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</a:rPr>
              <a:t>wachsen</a:t>
            </a:r>
            <a:r>
              <a:rPr lang="en-US" sz="1800" b="1" dirty="0">
                <a:latin typeface="Calibri" panose="020F0502020204030204" pitchFamily="34" charset="0"/>
              </a:rPr>
              <a:t>/leben </a:t>
            </a:r>
            <a:r>
              <a:rPr lang="en-US" sz="1800" b="1" dirty="0" err="1">
                <a:latin typeface="Calibri" panose="020F0502020204030204" pitchFamily="34" charset="0"/>
              </a:rPr>
              <a:t>sie</a:t>
            </a:r>
            <a:r>
              <a:rPr lang="en-US" sz="1800" b="1" dirty="0">
                <a:latin typeface="Calibri" panose="020F0502020204030204" pitchFamily="34" charset="0"/>
              </a:rPr>
              <a:t>? </a:t>
            </a:r>
            <a:endParaRPr lang="en-US" sz="1800" b="1" dirty="0">
              <a:latin typeface="Symbol" pitchFamily="2" charset="2"/>
            </a:endParaRPr>
          </a:p>
          <a:p>
            <a:pPr marL="342900" lvl="1" indent="0">
              <a:buNone/>
            </a:pPr>
            <a:r>
              <a:rPr lang="en-US" sz="1800" b="1" dirty="0" err="1">
                <a:latin typeface="Calibri" panose="020F0502020204030204" pitchFamily="34" charset="0"/>
              </a:rPr>
              <a:t>Hypothesen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</a:rPr>
              <a:t>bilden</a:t>
            </a:r>
            <a:r>
              <a:rPr lang="en-US" sz="1800" b="1" dirty="0">
                <a:latin typeface="Calibri" panose="020F0502020204030204" pitchFamily="34" charset="0"/>
              </a:rPr>
              <a:t>: In </a:t>
            </a:r>
            <a:r>
              <a:rPr lang="en-US" sz="1800" b="1" dirty="0" err="1">
                <a:latin typeface="Calibri" panose="020F0502020204030204" pitchFamily="34" charset="0"/>
              </a:rPr>
              <a:t>welchem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</a:rPr>
              <a:t>Zusammenhang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</a:rPr>
              <a:t>könnten</a:t>
            </a:r>
            <a:r>
              <a:rPr lang="en-US" sz="1800" b="1" dirty="0">
                <a:latin typeface="Calibri" panose="020F0502020204030204" pitchFamily="34" charset="0"/>
              </a:rPr>
              <a:t> die </a:t>
            </a:r>
            <a:r>
              <a:rPr lang="en-US" sz="1800" b="1" dirty="0" err="1">
                <a:latin typeface="Calibri" panose="020F0502020204030204" pitchFamily="34" charset="0"/>
              </a:rPr>
              <a:t>Figuren</a:t>
            </a:r>
            <a:r>
              <a:rPr lang="en-US" sz="1800" b="1" dirty="0">
                <a:latin typeface="Calibri" panose="020F0502020204030204" pitchFamily="34" charset="0"/>
              </a:rPr>
              <a:t>/Dinge </a:t>
            </a:r>
            <a:r>
              <a:rPr lang="en-US" sz="1800" b="1" dirty="0" err="1">
                <a:latin typeface="Calibri" panose="020F0502020204030204" pitchFamily="34" charset="0"/>
              </a:rPr>
              <a:t>stehen</a:t>
            </a:r>
            <a:r>
              <a:rPr lang="en-US" sz="1800" b="1" dirty="0">
                <a:latin typeface="Calibri" panose="020F0502020204030204" pitchFamily="34" charset="0"/>
              </a:rPr>
              <a:t>? </a:t>
            </a:r>
            <a:endParaRPr lang="en-US" sz="1800" b="1" dirty="0">
              <a:latin typeface="Symbol" pitchFamily="2" charset="2"/>
            </a:endParaRPr>
          </a:p>
          <a:p>
            <a:pPr marL="342900" lvl="1" indent="0">
              <a:buNone/>
            </a:pPr>
            <a:r>
              <a:rPr lang="en-US" sz="1800" b="1" dirty="0" err="1">
                <a:latin typeface="Calibri" panose="020F0502020204030204" pitchFamily="34" charset="0"/>
              </a:rPr>
              <a:t>Hypothesen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</a:rPr>
              <a:t>bilden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</a:rPr>
              <a:t>bei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</a:rPr>
              <a:t>Texten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</a:rPr>
              <a:t>mit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</a:rPr>
              <a:t>Kausalketten</a:t>
            </a:r>
            <a:r>
              <a:rPr lang="en-US" sz="1800" b="1" dirty="0">
                <a:latin typeface="Calibri" panose="020F0502020204030204" pitchFamily="34" charset="0"/>
              </a:rPr>
              <a:t>: was </a:t>
            </a:r>
            <a:r>
              <a:rPr lang="en-US" sz="1800" b="1" dirty="0" err="1">
                <a:latin typeface="Calibri" panose="020F0502020204030204" pitchFamily="34" charset="0"/>
              </a:rPr>
              <a:t>passiert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</a:rPr>
              <a:t>wohl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</a:rPr>
              <a:t>mit</a:t>
            </a:r>
            <a:r>
              <a:rPr lang="en-US" sz="1800" b="1" dirty="0">
                <a:latin typeface="Calibri" panose="020F0502020204030204" pitchFamily="34" charset="0"/>
              </a:rPr>
              <a:t> dem </a:t>
            </a:r>
            <a:r>
              <a:rPr lang="en-US" sz="1800" b="1" dirty="0" err="1">
                <a:latin typeface="Calibri" panose="020F0502020204030204" pitchFamily="34" charset="0"/>
              </a:rPr>
              <a:t>Gegenstand</a:t>
            </a:r>
            <a:r>
              <a:rPr lang="en-US" sz="1800" b="1" dirty="0">
                <a:latin typeface="Calibri" panose="020F0502020204030204" pitchFamily="34" charset="0"/>
              </a:rPr>
              <a:t> (</a:t>
            </a:r>
            <a:r>
              <a:rPr lang="en-US" sz="1800" b="1" dirty="0" err="1">
                <a:latin typeface="Calibri" panose="020F0502020204030204" pitchFamily="34" charset="0"/>
              </a:rPr>
              <a:t>explodiert</a:t>
            </a:r>
            <a:r>
              <a:rPr lang="en-US" sz="1800" b="1" dirty="0">
                <a:latin typeface="Calibri" panose="020F0502020204030204" pitchFamily="34" charset="0"/>
              </a:rPr>
              <a:t> der </a:t>
            </a:r>
            <a:r>
              <a:rPr lang="en-US" sz="1800" b="1" dirty="0" err="1">
                <a:latin typeface="Calibri" panose="020F0502020204030204" pitchFamily="34" charset="0"/>
              </a:rPr>
              <a:t>Schokokuss</a:t>
            </a:r>
            <a:r>
              <a:rPr lang="en-US" sz="1800" b="1" dirty="0">
                <a:latin typeface="Calibri" panose="020F0502020204030204" pitchFamily="34" charset="0"/>
              </a:rPr>
              <a:t> in der </a:t>
            </a:r>
            <a:r>
              <a:rPr lang="en-US" sz="1800" b="1" dirty="0" err="1">
                <a:latin typeface="Calibri" panose="020F0502020204030204" pitchFamily="34" charset="0"/>
              </a:rPr>
              <a:t>Vakuumglocke</a:t>
            </a:r>
            <a:r>
              <a:rPr lang="en-US" sz="1800" b="1" dirty="0">
                <a:latin typeface="Calibri" panose="020F0502020204030204" pitchFamily="34" charset="0"/>
              </a:rPr>
              <a:t>)? </a:t>
            </a:r>
            <a:endParaRPr lang="en-US" sz="1800" b="1" dirty="0">
              <a:latin typeface="Symbol" pitchFamily="2" charset="2"/>
            </a:endParaRPr>
          </a:p>
          <a:p>
            <a:pPr marL="342900" lvl="1" indent="0">
              <a:buNone/>
            </a:pPr>
            <a:r>
              <a:rPr lang="en-US" sz="1800" b="1" dirty="0">
                <a:latin typeface="Calibri" panose="020F0502020204030204" pitchFamily="34" charset="0"/>
              </a:rPr>
              <a:t>Bild </a:t>
            </a:r>
            <a:r>
              <a:rPr lang="en-US" sz="1800" b="1" dirty="0" err="1">
                <a:latin typeface="Calibri" panose="020F0502020204030204" pitchFamily="34" charset="0"/>
              </a:rPr>
              <a:t>vorgeben</a:t>
            </a:r>
            <a:r>
              <a:rPr lang="en-US" sz="1800" b="1" dirty="0">
                <a:latin typeface="Calibri" panose="020F0502020204030204" pitchFamily="34" charset="0"/>
              </a:rPr>
              <a:t> (</a:t>
            </a:r>
            <a:r>
              <a:rPr lang="en-US" sz="1800" b="1" dirty="0" err="1">
                <a:latin typeface="Calibri" panose="020F0502020204030204" pitchFamily="34" charset="0"/>
              </a:rPr>
              <a:t>Titelbild</a:t>
            </a:r>
            <a:r>
              <a:rPr lang="en-US" sz="1800" b="1" dirty="0">
                <a:latin typeface="Calibri" panose="020F0502020204030204" pitchFamily="34" charset="0"/>
              </a:rPr>
              <a:t>/Cover/</a:t>
            </a:r>
            <a:r>
              <a:rPr lang="en-US" sz="1800" b="1" dirty="0" err="1">
                <a:latin typeface="Calibri" panose="020F0502020204030204" pitchFamily="34" charset="0"/>
              </a:rPr>
              <a:t>aus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</a:rPr>
              <a:t>einem</a:t>
            </a:r>
            <a:r>
              <a:rPr lang="en-US" sz="1800" b="1" dirty="0">
                <a:latin typeface="Calibri" panose="020F0502020204030204" pitchFamily="34" charset="0"/>
              </a:rPr>
              <a:t> Buch/ </a:t>
            </a:r>
            <a:r>
              <a:rPr lang="en-US" sz="1800" b="1" dirty="0" err="1">
                <a:latin typeface="Calibri" panose="020F0502020204030204" pitchFamily="34" charset="0"/>
              </a:rPr>
              <a:t>zu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</a:rPr>
              <a:t>einem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</a:rPr>
              <a:t>Sachtext</a:t>
            </a:r>
            <a:r>
              <a:rPr lang="en-US" sz="1800" b="1" dirty="0">
                <a:latin typeface="Calibri" panose="020F0502020204030204" pitchFamily="34" charset="0"/>
              </a:rPr>
              <a:t>...) und in </a:t>
            </a:r>
            <a:r>
              <a:rPr lang="en-US" sz="1800" b="1" dirty="0" err="1">
                <a:latin typeface="Calibri" panose="020F0502020204030204" pitchFamily="34" charset="0"/>
              </a:rPr>
              <a:t>Kleingruppen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</a:rPr>
              <a:t>dazu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</a:rPr>
              <a:t>mutmaßen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endParaRPr lang="en-US" sz="1800" b="1" dirty="0">
              <a:latin typeface="Symbol" pitchFamily="2" charset="2"/>
            </a:endParaRPr>
          </a:p>
          <a:p>
            <a:pPr marL="342900" lvl="1" indent="0">
              <a:buNone/>
            </a:pPr>
            <a:r>
              <a:rPr lang="en-US" sz="1800" b="1" dirty="0" err="1">
                <a:latin typeface="Calibri" panose="020F0502020204030204" pitchFamily="34" charset="0"/>
              </a:rPr>
              <a:t>Überschrift</a:t>
            </a:r>
            <a:r>
              <a:rPr lang="en-US" sz="1800" b="1" dirty="0">
                <a:latin typeface="Calibri" panose="020F0502020204030204" pitchFamily="34" charset="0"/>
              </a:rPr>
              <a:t>/ </a:t>
            </a:r>
            <a:r>
              <a:rPr lang="en-US" sz="1800" b="1" dirty="0" err="1">
                <a:latin typeface="Calibri" panose="020F0502020204030204" pitchFamily="34" charset="0"/>
              </a:rPr>
              <a:t>Titel</a:t>
            </a:r>
            <a:r>
              <a:rPr lang="en-US" sz="1800" b="1" dirty="0">
                <a:latin typeface="Calibri" panose="020F0502020204030204" pitchFamily="34" charset="0"/>
              </a:rPr>
              <a:t>: </a:t>
            </a:r>
            <a:r>
              <a:rPr lang="en-US" sz="1800" b="1" dirty="0" err="1">
                <a:latin typeface="Calibri" panose="020F0502020204030204" pitchFamily="34" charset="0"/>
              </a:rPr>
              <a:t>Vermutungen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</a:rPr>
              <a:t>über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</a:rPr>
              <a:t>Inhalt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</a:rPr>
              <a:t>anstellen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endParaRPr lang="en-US" sz="1800" b="1" dirty="0">
              <a:latin typeface="Symbol" pitchFamily="2" charset="2"/>
            </a:endParaRPr>
          </a:p>
          <a:p>
            <a:pPr marL="342900" lvl="1" indent="0">
              <a:buNone/>
            </a:pPr>
            <a:r>
              <a:rPr lang="en-US" sz="1800" b="1" dirty="0" err="1">
                <a:latin typeface="Calibri" panose="020F0502020204030204" pitchFamily="34" charset="0"/>
              </a:rPr>
              <a:t>Überschrift</a:t>
            </a:r>
            <a:r>
              <a:rPr lang="en-US" sz="1800" b="1" dirty="0">
                <a:latin typeface="Calibri" panose="020F0502020204030204" pitchFamily="34" charset="0"/>
              </a:rPr>
              <a:t>: </a:t>
            </a:r>
            <a:r>
              <a:rPr lang="en-US" sz="1800" b="1" dirty="0" err="1">
                <a:latin typeface="Calibri" panose="020F0502020204030204" pitchFamily="34" charset="0"/>
              </a:rPr>
              <a:t>Fragen</a:t>
            </a:r>
            <a:r>
              <a:rPr lang="en-US" sz="1800" b="1" dirty="0">
                <a:latin typeface="Calibri" panose="020F0502020204030204" pitchFamily="34" charset="0"/>
              </a:rPr>
              <a:t> an den Text </a:t>
            </a:r>
            <a:r>
              <a:rPr lang="en-US" sz="1800" b="1" dirty="0" err="1">
                <a:latin typeface="Calibri" panose="020F0502020204030204" pitchFamily="34" charset="0"/>
              </a:rPr>
              <a:t>stellen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endParaRPr lang="en-US" sz="1800" b="1" dirty="0">
              <a:latin typeface="Symbol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91583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56944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Читательская грамотность</a:t>
            </a:r>
            <a:r>
              <a:rPr lang="ru-RU" dirty="0"/>
              <a:t> </a:t>
            </a: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683568" y="1643050"/>
            <a:ext cx="7848872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ТЕКСТОВЫЕ ЗАДАНИЯ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прочти текст, раздели его на смысловые части, подбери названия к каждой из них;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выдели в тексте элементы, которые несут ключевую информацию;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составь план текста;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заполни пропуски в тексте словами в определенной грамматической форме;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передай основную идею текста несколькими предложениями.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DE0282C-45CC-214E-AF40-EB9E93DBD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0358" y="1134208"/>
            <a:ext cx="7256859" cy="57748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75" b="1" dirty="0">
                <a:solidFill>
                  <a:srgbClr val="303099"/>
                </a:solidFill>
                <a:latin typeface="Calibri,Bold"/>
              </a:rPr>
              <a:t>Text (</a:t>
            </a:r>
            <a:r>
              <a:rPr lang="en-US" sz="3675" b="1" dirty="0" err="1">
                <a:solidFill>
                  <a:srgbClr val="303099"/>
                </a:solidFill>
                <a:latin typeface="Calibri,Bold"/>
              </a:rPr>
              <a:t>Strukturen</a:t>
            </a:r>
            <a:r>
              <a:rPr lang="en-US" sz="3675" b="1" dirty="0">
                <a:solidFill>
                  <a:srgbClr val="303099"/>
                </a:solidFill>
                <a:latin typeface="Calibri,Bold"/>
              </a:rPr>
              <a:t>) </a:t>
            </a:r>
            <a:r>
              <a:rPr lang="en-US" sz="3000" dirty="0"/>
              <a:t/>
            </a:r>
            <a:br>
              <a:rPr lang="en-US" sz="3000" dirty="0"/>
            </a:br>
            <a:endParaRPr lang="ru-RU" sz="3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0B51C1F-3CF0-5C43-82A4-42F2373AD2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9293" y="2015241"/>
            <a:ext cx="7723682" cy="3788763"/>
          </a:xfrm>
        </p:spPr>
        <p:txBody>
          <a:bodyPr>
            <a:normAutofit fontScale="92500" lnSpcReduction="10000"/>
          </a:bodyPr>
          <a:lstStyle/>
          <a:p>
            <a:pPr marL="557213" lvl="1" indent="-214313">
              <a:buFont typeface="+mj-lt"/>
              <a:buAutoNum type="arabicPeriod"/>
            </a:pP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Textauswahl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: </a:t>
            </a: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Lebensweltbezug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, Interesse(n) der Kinder </a:t>
            </a:r>
            <a:endParaRPr lang="en-US" sz="1500" b="1" dirty="0">
              <a:solidFill>
                <a:srgbClr val="002060"/>
              </a:solidFill>
              <a:latin typeface="Symbol" pitchFamily="2" charset="2"/>
            </a:endParaRPr>
          </a:p>
          <a:p>
            <a:pPr marL="557213" lvl="1" indent="-214313">
              <a:buFont typeface="+mj-lt"/>
              <a:buAutoNum type="arabicPeriod"/>
            </a:pP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Vorwissen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 und </a:t>
            </a: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Erfahrungen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 der Kinder </a:t>
            </a: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zum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Thema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einbeziehen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endParaRPr lang="en-US" sz="1500" b="1" dirty="0">
              <a:solidFill>
                <a:srgbClr val="002060"/>
              </a:solidFill>
              <a:latin typeface="Symbol" pitchFamily="2" charset="2"/>
            </a:endParaRPr>
          </a:p>
          <a:p>
            <a:pPr marL="557213" lvl="1" indent="-214313">
              <a:buFont typeface="+mj-lt"/>
              <a:buAutoNum type="arabicPeriod"/>
            </a:pP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Paralleltext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endParaRPr lang="en-US" sz="1500" b="1" dirty="0">
              <a:solidFill>
                <a:srgbClr val="002060"/>
              </a:solidFill>
              <a:latin typeface="Symbol" pitchFamily="2" charset="2"/>
            </a:endParaRPr>
          </a:p>
          <a:p>
            <a:pPr marL="557213" lvl="1" indent="-214313">
              <a:buFont typeface="+mj-lt"/>
              <a:buAutoNum type="arabicPeriod"/>
            </a:pP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Layout: Text </a:t>
            </a: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optisch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 und </a:t>
            </a: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inhaltlich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gliedern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 (</a:t>
            </a: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Flattersatz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, </a:t>
            </a: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Sinnabschnitte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) </a:t>
            </a:r>
            <a:endParaRPr lang="en-US" sz="1500" b="1" dirty="0">
              <a:solidFill>
                <a:srgbClr val="002060"/>
              </a:solidFill>
              <a:latin typeface="Symbol" pitchFamily="2" charset="2"/>
            </a:endParaRPr>
          </a:p>
          <a:p>
            <a:pPr marL="557213" lvl="1" indent="-214313">
              <a:buFont typeface="+mj-lt"/>
              <a:buAutoNum type="arabicPeriod"/>
            </a:pP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Layout: </a:t>
            </a: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ansprechende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Textgestaltung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endParaRPr lang="en-US" sz="1500" b="1" dirty="0">
              <a:solidFill>
                <a:srgbClr val="002060"/>
              </a:solidFill>
              <a:latin typeface="Symbol" pitchFamily="2" charset="2"/>
            </a:endParaRPr>
          </a:p>
          <a:p>
            <a:pPr marL="557213" lvl="1" indent="-214313">
              <a:buFont typeface="+mj-lt"/>
              <a:buAutoNum type="arabicPeriod"/>
            </a:pP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Layout: </a:t>
            </a: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Schriftgröße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endParaRPr lang="en-US" sz="1500" b="1" dirty="0">
              <a:solidFill>
                <a:srgbClr val="002060"/>
              </a:solidFill>
              <a:latin typeface="Symbol" pitchFamily="2" charset="2"/>
            </a:endParaRPr>
          </a:p>
          <a:p>
            <a:pPr marL="557213" lvl="1" indent="-214313">
              <a:buFont typeface="+mj-lt"/>
              <a:buAutoNum type="arabicPeriod"/>
            </a:pP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Layout: </a:t>
            </a: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Doppelseite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 Bild‐Text </a:t>
            </a:r>
            <a:endParaRPr lang="en-US" sz="1500" b="1" dirty="0">
              <a:solidFill>
                <a:srgbClr val="002060"/>
              </a:solidFill>
              <a:latin typeface="Symbol" pitchFamily="2" charset="2"/>
            </a:endParaRPr>
          </a:p>
          <a:p>
            <a:pPr marL="557213" lvl="1" indent="-214313">
              <a:buFont typeface="+mj-lt"/>
              <a:buAutoNum type="arabicPeriod"/>
            </a:pP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Bilder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zuordnen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endParaRPr lang="en-US" sz="1500" b="1" dirty="0">
              <a:solidFill>
                <a:srgbClr val="002060"/>
              </a:solidFill>
              <a:latin typeface="Symbol" pitchFamily="2" charset="2"/>
            </a:endParaRPr>
          </a:p>
          <a:p>
            <a:pPr marL="557213" lvl="1" indent="-214313">
              <a:buFont typeface="+mj-lt"/>
              <a:buAutoNum type="arabicPeriod"/>
            </a:pP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Dialoge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zum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Thema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 (des </a:t>
            </a: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Textes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) </a:t>
            </a:r>
            <a:endParaRPr lang="en-US" sz="1500" b="1" dirty="0">
              <a:solidFill>
                <a:srgbClr val="002060"/>
              </a:solidFill>
              <a:latin typeface="Symbol" pitchFamily="2" charset="2"/>
            </a:endParaRPr>
          </a:p>
          <a:p>
            <a:pPr marL="557213" lvl="1" indent="-214313">
              <a:buFont typeface="+mj-lt"/>
              <a:buAutoNum type="arabicPeriod"/>
            </a:pP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Vorherige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/</a:t>
            </a: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parallele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Bearbeitung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 des </a:t>
            </a: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Themas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 in </a:t>
            </a: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einem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anderen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Fach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</a:p>
          <a:p>
            <a:pPr marL="557213" lvl="1" indent="-214313">
              <a:buFont typeface="+mj-lt"/>
              <a:buAutoNum type="arabicPeriod"/>
            </a:pP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Eigene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Texte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zum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Thema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schreiben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</a:p>
          <a:p>
            <a:pPr marL="557213" lvl="1" indent="-214313">
              <a:buFont typeface="+mj-lt"/>
              <a:buAutoNum type="arabicPeriod"/>
            </a:pP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Mehrsprachige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en-US" sz="15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Texte</a:t>
            </a:r>
            <a:r>
              <a:rPr lang="en-US" sz="1500" b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endParaRPr lang="en-US" sz="1500" b="1" dirty="0">
              <a:solidFill>
                <a:srgbClr val="002060"/>
              </a:solidFill>
              <a:latin typeface="Symbol" pitchFamily="2" charset="2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47127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{B74D4B78-A3CD-A843-8F54-3449CEF34165}tf10001064</Template>
  <TotalTime>380</TotalTime>
  <Words>744</Words>
  <Application>Microsoft Office PowerPoint</Application>
  <PresentationFormat>Экран (4:3)</PresentationFormat>
  <Paragraphs>97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Натуральные материалы</vt:lpstr>
      <vt:lpstr>ЗАДАНИЯ ДЛЯ ФОРМИРОВАНИЕ ФУНКЦИОНАЛЬНОЙ ГРАМОТНОСТИ ОБУЧАЮЩИХСЯ НА УРОКАХ НЕМЕЦКОГО ЯЗЫКА</vt:lpstr>
      <vt:lpstr>Основные составляющие функциональной грамотности</vt:lpstr>
      <vt:lpstr>Навыки и умения </vt:lpstr>
      <vt:lpstr>Читательская грамотность </vt:lpstr>
      <vt:lpstr>Читательская грамотность </vt:lpstr>
      <vt:lpstr>Kooperatives Lernen: reziprokes Lernen</vt:lpstr>
      <vt:lpstr>Vermutungen, Hypothese  </vt:lpstr>
      <vt:lpstr>Читательская грамотность </vt:lpstr>
      <vt:lpstr>Text (Strukturen)  </vt:lpstr>
      <vt:lpstr>Читательская грамотность </vt:lpstr>
      <vt:lpstr>Презентация PowerPoint</vt:lpstr>
      <vt:lpstr>Schreiben, produzieren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ФУНКЦИОНАЛЬНОЙ ГРАМОТНОСТИ ОБУЧАЮЩИХСЯ ПРИ ОБУЧЕНИИ ИНОСТРАННОМУ ЯЗЫКУ</dc:title>
  <dc:creator>Вита</dc:creator>
  <cp:lastModifiedBy>Булат</cp:lastModifiedBy>
  <cp:revision>38</cp:revision>
  <dcterms:created xsi:type="dcterms:W3CDTF">2021-11-21T15:26:34Z</dcterms:created>
  <dcterms:modified xsi:type="dcterms:W3CDTF">2023-11-01T07:15:45Z</dcterms:modified>
</cp:coreProperties>
</file>