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klife.ru/samorazvitie/chto-takoe-nravstvennost/#%D0%A7%D0%B5%D0%BC_%D0%BD%D1%80%D0%B0%D0%B2%D1%81%D1%82%D0%B2%D0%B5%D0%BD%D0%BD%D0%BE%D1%81%D1%82%D1%8C_%D0%BE%D1%82%D0%BB%D0%B8%D1%87%D0%B0%D0%B5%D1%82%D1%81%D1%8F_%D0%BE%D1%82_%D0%BC%D0%BE%D1%80%D0%B0%D0%BB%D0%B8" TargetMode="External"/><Relationship Id="rId7" Type="http://schemas.openxmlformats.org/officeDocument/2006/relationships/hyperlink" Target="https://iklife.ru/samorazvitie/chto-takoe-nravstvennost/#%D0%97%D0%B0%D0%BA%D0%BB%D1%8E%D1%87%D0%B5%D0%BD%D0%B8%D0%B5" TargetMode="External"/><Relationship Id="rId2" Type="http://schemas.openxmlformats.org/officeDocument/2006/relationships/hyperlink" Target="https://iklife.ru/samorazvitie/chto-takoe-nravstvennost/#%D0%9E%D0%BF%D1%80%D0%B5%D0%B4%D0%B5%D0%BB%D0%B5%D0%BD%D0%B8%D0%B5_%D0%BF%D0%BE%D0%BD%D1%8F%D1%82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klife.ru/samorazvitie/chto-takoe-nravstvennost/#%D0%9A%D0%B0%D0%BA_%D1%80%D0%B0%D0%B7%D0%B2%D0%B8%D0%B2%D0%B0%D1%82%D1%8C_%D0%BD%D1%80%D0%B0%D0%B2%D1%81%D1%82%D0%B2%D0%B5%D0%BD%D0%BD%D0%BE%D1%81%D1%82%D1%8C" TargetMode="External"/><Relationship Id="rId5" Type="http://schemas.openxmlformats.org/officeDocument/2006/relationships/hyperlink" Target="https://iklife.ru/samorazvitie/chto-takoe-nravstvennost/#%D0%97%D0%BE%D0%BB%D0%BE%D1%82%D0%BE%D0%B5_%D0%BF%D1%80%D0%B0%D0%B2%D0%B8%D0%BB%D0%BE_%D0%BD%D1%80%D0%B0%D0%B2%D1%81%D1%82%D0%B2%D0%B5%D0%BD%D0%BD%D0%BE%D1%81%D1%82%D0%B8" TargetMode="External"/><Relationship Id="rId4" Type="http://schemas.openxmlformats.org/officeDocument/2006/relationships/hyperlink" Target="https://iklife.ru/samorazvitie/chto-takoe-nravstvennost/#%D0%98%D0%B7_%D1%87%D0%B5%D0%B3%D0%BE_%D1%81%D0%BE%D1%81%D1%82%D0%BE%D0%B8%D1%82_%D0%B8_%D0%BA%D0%B0%D0%BA_%D0%BF%D1%80%D0%BE%D1%8F%D0%B2%D0%BB%D1%8F%D0%B5%D1%82%D1%81%D1%8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Нравственность 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Обществознание, 10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683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375021"/>
              </p:ext>
            </p:extLst>
          </p:nvPr>
        </p:nvGraphicFramePr>
        <p:xfrm>
          <a:off x="952500" y="657226"/>
          <a:ext cx="10715625" cy="6067706"/>
        </p:xfrm>
        <a:graphic>
          <a:graphicData uri="http://schemas.openxmlformats.org/drawingml/2006/table">
            <a:tbl>
              <a:tblPr/>
              <a:tblGrid>
                <a:gridCol w="5094315">
                  <a:extLst>
                    <a:ext uri="{9D8B030D-6E8A-4147-A177-3AD203B41FA5}">
                      <a16:colId xmlns:a16="http://schemas.microsoft.com/office/drawing/2014/main" val="4003201485"/>
                    </a:ext>
                  </a:extLst>
                </a:gridCol>
                <a:gridCol w="5621310">
                  <a:extLst>
                    <a:ext uri="{9D8B030D-6E8A-4147-A177-3AD203B41FA5}">
                      <a16:colId xmlns:a16="http://schemas.microsoft.com/office/drawing/2014/main" val="345878477"/>
                    </a:ext>
                  </a:extLst>
                </a:gridCol>
              </a:tblGrid>
              <a:tr h="750614"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>
                          <a:effectLst/>
                        </a:rPr>
                        <a:t>Мораль</a:t>
                      </a:r>
                      <a:endParaRPr lang="ru-RU" sz="2800">
                        <a:effectLst/>
                      </a:endParaRP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i="1">
                          <a:effectLst/>
                        </a:rPr>
                        <a:t>Нравственность</a:t>
                      </a:r>
                      <a:endParaRPr lang="ru-RU" sz="2800">
                        <a:effectLst/>
                      </a:endParaRP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942645"/>
                  </a:ext>
                </a:extLst>
              </a:tr>
              <a:tr h="1660186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</a:rPr>
                        <a:t>Относитесь к другим так, как хотите, чтобы относились к вам.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</a:rPr>
                        <a:t>Человек вежливо общается с другими людьми и ждет от окружающих такого же поведения по отношению к себе.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5732348"/>
                  </a:ext>
                </a:extLst>
              </a:tr>
              <a:tr h="1660186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</a:rPr>
                        <a:t>Проявляйте уважение к старшим.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</a:rPr>
                        <a:t>Человек помогает пожилым людям донести сумку, открывает двери, уступает место в общественном транспорте.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322803"/>
                  </a:ext>
                </a:extLst>
              </a:tr>
              <a:tr h="1348738">
                <a:tc>
                  <a:txBody>
                    <a:bodyPr/>
                    <a:lstStyle/>
                    <a:p>
                      <a:r>
                        <a:rPr lang="ru-RU" sz="2800">
                          <a:effectLst/>
                        </a:rPr>
                        <a:t>Не воруйте.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Человек не берет чужого, спрашивает разрешения хозяина вещи перед тем, как пользоваться ею.</a:t>
                      </a:r>
                    </a:p>
                  </a:txBody>
                  <a:tcPr marL="65483" marR="65483" marT="32742" marB="32742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060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20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599" y="542925"/>
            <a:ext cx="10677525" cy="14878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Благополучие общества зависит от того, насколько нравственными являются члены этого общества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3" y="2209370"/>
            <a:ext cx="6315077" cy="4515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56669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95622" y="628620"/>
            <a:ext cx="7977697" cy="4414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400"/>
              </a:lnSpc>
              <a:spcBef>
                <a:spcPts val="3150"/>
              </a:spcBef>
              <a:spcAft>
                <a:spcPts val="600"/>
              </a:spcAft>
            </a:pPr>
            <a:r>
              <a:rPr lang="ru-RU" sz="3600" b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Золотое правило нравственности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1999" y="1557045"/>
            <a:ext cx="10620375" cy="255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8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“Чего не хочешь себе, не делай другому”. </a:t>
            </a:r>
          </a:p>
          <a:p>
            <a:pPr algn="ctr">
              <a:lnSpc>
                <a:spcPct val="200000"/>
              </a:lnSpc>
            </a:pPr>
            <a:r>
              <a:rPr lang="ru-RU" sz="28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“Поступай с другими так, как хочешь, чтобы они поступали с тобой”.</a:t>
            </a:r>
            <a:endParaRPr lang="ru-RU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4712" y="3717398"/>
            <a:ext cx="4157662" cy="25691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0972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1951" y="623039"/>
            <a:ext cx="11610974" cy="5696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пособы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воспитания нравственности </a:t>
            </a:r>
            <a:endParaRPr lang="ru-RU" sz="32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Личный пример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Пожалуй, самый очевидный способ – это показать своему ребенку на практике, как нужно поступать, т. е. сделать так, чтобы поступки не шли вразрез со </a:t>
            </a:r>
            <a:r>
              <a:rPr lang="ru-RU" sz="2000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словами.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Дружеский разговор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Думаю, все помнят стихотворение Владимира Маяковского “Что такое хорошо и что такое плохо”. Это наглядный пример того, как родитель просто и без нравоучений говорит с ребенком на тему различий хороших поступков и плохих. </a:t>
            </a:r>
            <a:endParaRPr lang="ru-RU" sz="2000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Чтение</a:t>
            </a: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В большинстве детских сказок и других произведений есть положительные и отрицательные персонажи, на примере поступков которых малыш может понять, как выглядят нравственные и безнравственные черты.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Дискуссии. 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Прекрасный способ привить положительную установку – дать ребенку возможность самому поразмышлять над ее важностью и ценностью. </a:t>
            </a:r>
            <a:endParaRPr lang="ru-RU" sz="2000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12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000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Игровая </a:t>
            </a:r>
            <a:r>
              <a:rPr lang="ru-RU" sz="20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деятельность.</a:t>
            </a:r>
            <a:r>
              <a:rPr lang="ru-RU" sz="2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Игры – самая увлекательная и доходчивая форма усвоения материала. Можно подобрать какие-нибудь групповые развивающие игры, в которых будет возможность понаблюдать за реакциями и поступками других людей и оценить собственные.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61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9047" y="764772"/>
            <a:ext cx="8603673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Определение понятия</a:t>
            </a:r>
            <a:endParaRPr lang="ru-RU" sz="20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Чем нравственность отличается от морали</a:t>
            </a:r>
            <a:endParaRPr lang="ru-RU" sz="20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Из чего состоит и как проявляется</a:t>
            </a:r>
            <a:endParaRPr lang="ru-RU" sz="20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Золотое правило нравственности</a:t>
            </a:r>
            <a:endParaRPr lang="ru-RU" sz="20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Как развивать нравственность</a:t>
            </a:r>
            <a:endParaRPr lang="ru-RU" sz="20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200"/>
              </a:spcAft>
              <a:buSzPts val="1000"/>
              <a:buFont typeface="+mj-lt"/>
              <a:buAutoNum type="arabicPeriod"/>
              <a:tabLst>
                <a:tab pos="457200" algn="l"/>
              </a:tabLst>
            </a:pPr>
            <a:r>
              <a:rPr lang="ru-RU" sz="2800" u="sng" dirty="0"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Заключение</a:t>
            </a:r>
            <a:endParaRPr lang="ru-RU" sz="2000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5836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186" y="3200288"/>
            <a:ext cx="7234280" cy="3499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177637" y="781087"/>
            <a:ext cx="1016923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Нравственность</a:t>
            </a:r>
            <a:r>
              <a:rPr lang="ru-RU" sz="36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– это моральное качество человека и правила, которыми он руководствуется, когда стоит перед выбором.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64502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9506" y="1419231"/>
            <a:ext cx="76778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32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 слово в русском языке появилось в </a:t>
            </a:r>
            <a:r>
              <a:rPr lang="ru-RU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1789</a:t>
            </a:r>
            <a:r>
              <a:rPr lang="ru-RU" sz="32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году благодаря Словарю Российской Академии и явилось переводом французского термина </a:t>
            </a:r>
            <a:r>
              <a:rPr lang="ru-RU" sz="3200" dirty="0" err="1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morale</a:t>
            </a:r>
            <a:r>
              <a:rPr lang="ru-RU" sz="32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 означает “</a:t>
            </a:r>
            <a:r>
              <a:rPr lang="ru-RU" sz="32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мораль, нравственность, нравоучение</a:t>
            </a:r>
            <a:r>
              <a:rPr lang="ru-RU" sz="32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18308">
            <a:off x="8171410" y="244187"/>
            <a:ext cx="3449782" cy="452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1772" y="3696266"/>
            <a:ext cx="3419995" cy="28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10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апля 1"/>
          <p:cNvSpPr/>
          <p:nvPr/>
        </p:nvSpPr>
        <p:spPr>
          <a:xfrm>
            <a:off x="1571563" y="4250242"/>
            <a:ext cx="1695797" cy="1637608"/>
          </a:xfrm>
          <a:prstGeom prst="teardrop">
            <a:avLst>
              <a:gd name="adj" fmla="val 14678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341358">
            <a:off x="1991089" y="1206093"/>
            <a:ext cx="1975275" cy="19021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65631">
            <a:off x="3621332" y="49239"/>
            <a:ext cx="2420322" cy="24629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474758">
            <a:off x="5226148" y="202686"/>
            <a:ext cx="3210994" cy="326761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419111">
            <a:off x="5354690" y="2414410"/>
            <a:ext cx="2953910" cy="30059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767980">
            <a:off x="3367121" y="3769585"/>
            <a:ext cx="3063324" cy="311733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74621" y="1632435"/>
            <a:ext cx="2058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честность</a:t>
            </a:r>
            <a:r>
              <a:rPr lang="ru-RU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282205" y="3708061"/>
            <a:ext cx="16601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доброта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33890" y="5052961"/>
            <a:ext cx="1809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сострадание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991085" y="4691707"/>
            <a:ext cx="9996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долг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11583" y="1842405"/>
            <a:ext cx="10799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Честь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3414" y="1043330"/>
            <a:ext cx="15492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надежность</a:t>
            </a:r>
            <a:endParaRPr lang="ru-RU" dirty="0"/>
          </a:p>
        </p:txBody>
      </p:sp>
      <p:sp>
        <p:nvSpPr>
          <p:cNvPr id="15" name="Капля 14"/>
          <p:cNvSpPr/>
          <p:nvPr/>
        </p:nvSpPr>
        <p:spPr>
          <a:xfrm rot="2167773">
            <a:off x="559359" y="2686178"/>
            <a:ext cx="1695797" cy="1637608"/>
          </a:xfrm>
          <a:prstGeom prst="teardrop">
            <a:avLst>
              <a:gd name="adj" fmla="val 18795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51262" y="3242584"/>
            <a:ext cx="1533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чуткость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6-конечная звезда 16"/>
          <p:cNvSpPr/>
          <p:nvPr/>
        </p:nvSpPr>
        <p:spPr>
          <a:xfrm rot="20912097">
            <a:off x="4070897" y="2801585"/>
            <a:ext cx="754448" cy="814647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242498" y="2260319"/>
            <a:ext cx="3834293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Данное понятие объединяет в себе много </a:t>
            </a:r>
            <a:r>
              <a:rPr lang="ru-RU" sz="2800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разных </a:t>
            </a:r>
            <a:r>
              <a:rPr lang="ru-RU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</a:rPr>
              <a:t>положительных качеств личности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6964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4523" y="1022465"/>
            <a:ext cx="10715106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3600" b="1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Нравственность</a:t>
            </a:r>
            <a:r>
              <a:rPr lang="ru-RU" sz="3600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это качество, которое воспитывается в условиях социума. </a:t>
            </a:r>
            <a:endParaRPr lang="ru-RU" sz="3600" i="1" dirty="0" smtClean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2800" i="1" dirty="0">
              <a:solidFill>
                <a:srgbClr val="000000"/>
              </a:solidFill>
              <a:latin typeface="Helvetica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i="1" dirty="0" smtClean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Человек </a:t>
            </a:r>
            <a:r>
              <a:rPr lang="ru-RU" sz="2800" i="1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рождается уже с готовыми моральными ценностями. Все это ему прививает сначала семья, а потом и остальное окружение в лице воспитателей, учителей, кумиров и др.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979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5964" y="723207"/>
            <a:ext cx="1011658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0000"/>
                </a:solidFill>
                <a:latin typeface="Helvetica" panose="020B0604020202020204" pitchFamily="34" charset="0"/>
                <a:ea typeface="Times New Roman" panose="02020603050405020304" pitchFamily="18" charset="0"/>
              </a:rPr>
              <a:t>В каждом обществе и в каждой семье свои ценности, свои нормы правильного и неправильного, свой уровень нравственности.</a:t>
            </a:r>
            <a:endParaRPr lang="ru-RU" sz="4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90" y="3990109"/>
            <a:ext cx="3417146" cy="2763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70786" y="6271691"/>
            <a:ext cx="3790604" cy="4821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Справедливость, неподкупность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658" y="3959464"/>
            <a:ext cx="3623889" cy="2416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175619" y="6271691"/>
            <a:ext cx="3516283" cy="4821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Чуткость, тактичность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132" y="3868582"/>
            <a:ext cx="3759474" cy="2507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8127728" y="6271691"/>
            <a:ext cx="3516283" cy="48213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Храбрость, решительность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840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964276" y="1546167"/>
            <a:ext cx="3823855" cy="2227811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503323" y="1487977"/>
            <a:ext cx="3879274" cy="2227811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Нравствен-</a:t>
            </a:r>
            <a:r>
              <a:rPr lang="ru-RU" sz="5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ность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Равно 3"/>
          <p:cNvSpPr/>
          <p:nvPr/>
        </p:nvSpPr>
        <p:spPr>
          <a:xfrm>
            <a:off x="4887884" y="2074024"/>
            <a:ext cx="1354974" cy="1172095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5116484" y="1745671"/>
            <a:ext cx="897774" cy="1828799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01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067" y="695325"/>
            <a:ext cx="9131578" cy="5334000"/>
          </a:xfrm>
          <a:prstGeom prst="rect">
            <a:avLst/>
          </a:prstGeom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085975" y="4276725"/>
            <a:ext cx="5200650" cy="1409700"/>
          </a:xfrm>
          <a:prstGeom prst="round2Diag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Нравственность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18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41</TotalTime>
  <Words>362</Words>
  <Application>Microsoft Office PowerPoint</Application>
  <PresentationFormat>Широкоэкранный</PresentationFormat>
  <Paragraphs>47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Helvetica</vt:lpstr>
      <vt:lpstr>Symbol</vt:lpstr>
      <vt:lpstr>Times New Roman</vt:lpstr>
      <vt:lpstr>Tw Cen MT</vt:lpstr>
      <vt:lpstr>Капля</vt:lpstr>
      <vt:lpstr>Нравственность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Нравственность</dc:title>
  <dc:creator>ДОМ</dc:creator>
  <cp:lastModifiedBy>ДОМ</cp:lastModifiedBy>
  <cp:revision>5</cp:revision>
  <dcterms:created xsi:type="dcterms:W3CDTF">2023-11-13T15:22:19Z</dcterms:created>
  <dcterms:modified xsi:type="dcterms:W3CDTF">2023-11-13T16:03:53Z</dcterms:modified>
</cp:coreProperties>
</file>