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64" r:id="rId4"/>
    <p:sldId id="276" r:id="rId5"/>
    <p:sldId id="262" r:id="rId6"/>
    <p:sldId id="260" r:id="rId7"/>
    <p:sldId id="265" r:id="rId8"/>
    <p:sldId id="263" r:id="rId9"/>
    <p:sldId id="272" r:id="rId10"/>
    <p:sldId id="273" r:id="rId11"/>
    <p:sldId id="274" r:id="rId12"/>
    <p:sldId id="261" r:id="rId13"/>
  </p:sldIdLst>
  <p:sldSz cx="18288000" cy="10287000"/>
  <p:notesSz cx="6858000" cy="9144000"/>
  <p:embeddedFontLst>
    <p:embeddedFont>
      <p:font typeface="Questrial" panose="020B0604020202020204" charset="0"/>
      <p:regular r:id="rId15"/>
    </p:embeddedFont>
    <p:embeddedFont>
      <p:font typeface="Nunito" panose="020B0604020202020204" charset="0"/>
      <p:regular r:id="rId16"/>
    </p:embeddedFont>
    <p:embeddedFont>
      <p:font typeface="Calibri" panose="020F0502020204030204" pitchFamily="34" charset="0"/>
      <p:regular r:id="rId17"/>
      <p:bold r:id="rId18"/>
      <p:italic r:id="rId19"/>
      <p:boldItalic r:id="rId20"/>
    </p:embeddedFont>
    <p:embeddedFont>
      <p:font typeface="Nunito Sans Black"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33" autoAdjust="0"/>
    <p:restoredTop sz="94622" autoAdjust="0"/>
  </p:normalViewPr>
  <p:slideViewPr>
    <p:cSldViewPr>
      <p:cViewPr varScale="1">
        <p:scale>
          <a:sx n="69" d="100"/>
          <a:sy n="69" d="100"/>
        </p:scale>
        <p:origin x="4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A54CFA-1F3F-4E13-BC9A-A99472F721D3}" type="datetimeFigureOut">
              <a:rPr lang="ru-RU" smtClean="0"/>
              <a:t>12.11.2023</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351CD0-835A-4F25-82CD-7CE812A9E234}" type="slidenum">
              <a:rPr lang="ru-RU" smtClean="0"/>
              <a:t>‹#›</a:t>
            </a:fld>
            <a:endParaRPr lang="ru-RU"/>
          </a:p>
        </p:txBody>
      </p:sp>
    </p:spTree>
    <p:extLst>
      <p:ext uri="{BB962C8B-B14F-4D97-AF65-F5344CB8AC3E}">
        <p14:creationId xmlns:p14="http://schemas.microsoft.com/office/powerpoint/2010/main" val="1566765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F351CD0-835A-4F25-82CD-7CE812A9E234}" type="slidenum">
              <a:rPr lang="ru-RU" smtClean="0"/>
              <a:t>7</a:t>
            </a:fld>
            <a:endParaRPr lang="ru-RU"/>
          </a:p>
        </p:txBody>
      </p:sp>
    </p:spTree>
    <p:extLst>
      <p:ext uri="{BB962C8B-B14F-4D97-AF65-F5344CB8AC3E}">
        <p14:creationId xmlns:p14="http://schemas.microsoft.com/office/powerpoint/2010/main" val="2506617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4.png"/><Relationship Id="rId2" Type="http://schemas.openxmlformats.org/officeDocument/2006/relationships/image" Target="../media/image1.gif"/><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104.svg"/><Relationship Id="rId7" Type="http://schemas.openxmlformats.org/officeDocument/2006/relationships/image" Target="../media/image108.sv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106.sv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68.svg"/><Relationship Id="rId18" Type="http://schemas.openxmlformats.org/officeDocument/2006/relationships/image" Target="../media/image43.png"/><Relationship Id="rId26" Type="http://schemas.openxmlformats.org/officeDocument/2006/relationships/image" Target="../media/image1.gif"/><Relationship Id="rId39" Type="http://schemas.openxmlformats.org/officeDocument/2006/relationships/image" Target="../media/image119.svg"/><Relationship Id="rId3" Type="http://schemas.openxmlformats.org/officeDocument/2006/relationships/image" Target="../media/image110.svg"/><Relationship Id="rId21" Type="http://schemas.openxmlformats.org/officeDocument/2006/relationships/image" Target="../media/image74.svg"/><Relationship Id="rId34" Type="http://schemas.openxmlformats.org/officeDocument/2006/relationships/image" Target="../media/image18.svg"/><Relationship Id="rId7" Type="http://schemas.openxmlformats.org/officeDocument/2006/relationships/image" Target="../media/image5.svg"/><Relationship Id="rId17" Type="http://schemas.openxmlformats.org/officeDocument/2006/relationships/image" Target="../media/image60.svg"/><Relationship Id="rId25" Type="http://schemas.openxmlformats.org/officeDocument/2006/relationships/image" Target="../media/image45.gif"/><Relationship Id="rId33" Type="http://schemas.openxmlformats.org/officeDocument/2006/relationships/image" Target="../media/image8.png"/><Relationship Id="rId38" Type="http://schemas.openxmlformats.org/officeDocument/2006/relationships/image" Target="../media/image48.png"/><Relationship Id="rId2" Type="http://schemas.openxmlformats.org/officeDocument/2006/relationships/image" Target="../media/image37.png"/><Relationship Id="rId16" Type="http://schemas.openxmlformats.org/officeDocument/2006/relationships/image" Target="../media/image42.png"/><Relationship Id="rId20" Type="http://schemas.openxmlformats.org/officeDocument/2006/relationships/image" Target="../media/image24.png"/><Relationship Id="rId29" Type="http://schemas.openxmlformats.org/officeDocument/2006/relationships/image" Target="../media/image46.png"/><Relationship Id="rId41" Type="http://schemas.openxmlformats.org/officeDocument/2006/relationships/image" Target="../media/image121.svg"/><Relationship Id="rId1" Type="http://schemas.openxmlformats.org/officeDocument/2006/relationships/slideLayout" Target="../slideLayouts/slideLayout7.xml"/><Relationship Id="rId6" Type="http://schemas.openxmlformats.org/officeDocument/2006/relationships/image" Target="../media/image3.png"/><Relationship Id="rId24" Type="http://schemas.openxmlformats.org/officeDocument/2006/relationships/image" Target="../media/image7.gif"/><Relationship Id="rId32" Type="http://schemas.openxmlformats.org/officeDocument/2006/relationships/image" Target="../media/image52.svg"/><Relationship Id="rId37" Type="http://schemas.openxmlformats.org/officeDocument/2006/relationships/image" Target="../media/image18.gif"/><Relationship Id="rId40" Type="http://schemas.openxmlformats.org/officeDocument/2006/relationships/image" Target="../media/image49.png"/><Relationship Id="rId5" Type="http://schemas.openxmlformats.org/officeDocument/2006/relationships/image" Target="../media/image3.svg"/><Relationship Id="rId15" Type="http://schemas.openxmlformats.org/officeDocument/2006/relationships/image" Target="../media/image58.svg"/><Relationship Id="rId23" Type="http://schemas.openxmlformats.org/officeDocument/2006/relationships/image" Target="../media/image114.svg"/><Relationship Id="rId28" Type="http://schemas.openxmlformats.org/officeDocument/2006/relationships/image" Target="../media/image7.svg"/><Relationship Id="rId36" Type="http://schemas.openxmlformats.org/officeDocument/2006/relationships/image" Target="../media/image29.gif"/><Relationship Id="rId10" Type="http://schemas.openxmlformats.org/officeDocument/2006/relationships/image" Target="../media/image40.png"/><Relationship Id="rId19" Type="http://schemas.openxmlformats.org/officeDocument/2006/relationships/image" Target="../media/image62.svg"/><Relationship Id="rId31" Type="http://schemas.openxmlformats.org/officeDocument/2006/relationships/image" Target="../media/image47.png"/><Relationship Id="rId4" Type="http://schemas.openxmlformats.org/officeDocument/2006/relationships/image" Target="../media/image38.png"/><Relationship Id="rId9" Type="http://schemas.openxmlformats.org/officeDocument/2006/relationships/image" Target="../media/image112.svg"/><Relationship Id="rId14" Type="http://schemas.openxmlformats.org/officeDocument/2006/relationships/image" Target="../media/image41.png"/><Relationship Id="rId22" Type="http://schemas.openxmlformats.org/officeDocument/2006/relationships/image" Target="../media/image44.png"/><Relationship Id="rId27" Type="http://schemas.openxmlformats.org/officeDocument/2006/relationships/image" Target="../media/image4.png"/><Relationship Id="rId30" Type="http://schemas.openxmlformats.org/officeDocument/2006/relationships/image" Target="../media/image117.svg"/><Relationship Id="rId35" Type="http://schemas.openxmlformats.org/officeDocument/2006/relationships/image" Target="../media/image23.gif"/></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8.svg"/><Relationship Id="rId7" Type="http://schemas.openxmlformats.org/officeDocument/2006/relationships/image" Target="../media/image52.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50.svg"/><Relationship Id="rId4" Type="http://schemas.openxmlformats.org/officeDocument/2006/relationships/image" Target="../media/image50.png"/><Relationship Id="rId9" Type="http://schemas.openxmlformats.org/officeDocument/2006/relationships/image" Target="../media/image54.sv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gif"/><Relationship Id="rId1" Type="http://schemas.openxmlformats.org/officeDocument/2006/relationships/slideLayout" Target="../slideLayouts/slideLayout7.xml"/><Relationship Id="rId6" Type="http://schemas.openxmlformats.org/officeDocument/2006/relationships/image" Target="../media/image18.svg"/></Relationships>
</file>

<file path=ppt/slides/_rels/slide4.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image" Target="../media/image5.gif"/><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10.sv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16.png"/><Relationship Id="rId1" Type="http://schemas.openxmlformats.org/officeDocument/2006/relationships/slideLayout" Target="../slideLayouts/slideLayout7.xml"/><Relationship Id="rId10" Type="http://schemas.openxmlformats.org/officeDocument/2006/relationships/image" Target="../media/image18.gif"/><Relationship Id="rId4" Type="http://schemas.openxmlformats.org/officeDocument/2006/relationships/image" Target="../media/image17.png"/><Relationship Id="rId9" Type="http://schemas.openxmlformats.org/officeDocument/2006/relationships/image" Target="../media/image62.sv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gif"/><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43.svg"/><Relationship Id="rId9" Type="http://schemas.openxmlformats.org/officeDocument/2006/relationships/image" Target="../media/image48.svg"/></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gif"/><Relationship Id="rId7" Type="http://schemas.openxmlformats.org/officeDocument/2006/relationships/image" Target="../media/image76.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80.svg"/><Relationship Id="rId5" Type="http://schemas.openxmlformats.org/officeDocument/2006/relationships/image" Target="../media/image74.svg"/><Relationship Id="rId10" Type="http://schemas.openxmlformats.org/officeDocument/2006/relationships/image" Target="../media/image27.png"/><Relationship Id="rId4" Type="http://schemas.openxmlformats.org/officeDocument/2006/relationships/image" Target="../media/image24.png"/><Relationship Id="rId9" Type="http://schemas.openxmlformats.org/officeDocument/2006/relationships/image" Target="../media/image78.svg"/></Relationships>
</file>

<file path=ppt/slides/_rels/slide8.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gif"/></Relationships>
</file>

<file path=ppt/slides/_rels/slide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00.svg"/><Relationship Id="rId7" Type="http://schemas.openxmlformats.org/officeDocument/2006/relationships/image" Target="../media/image91.sv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6400"/>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6175882" y="1028700"/>
            <a:ext cx="5936236" cy="2790031"/>
          </a:xfrm>
          <a:prstGeom prst="rect">
            <a:avLst/>
          </a:prstGeom>
        </p:spPr>
      </p:pic>
      <p:pic>
        <p:nvPicPr>
          <p:cNvPr id="3" name="Picture 3"/>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1264164">
            <a:off x="-1414336" y="328428"/>
            <a:ext cx="5996333" cy="3968482"/>
          </a:xfrm>
          <a:prstGeom prst="rect">
            <a:avLst/>
          </a:prstGeom>
        </p:spPr>
      </p:pic>
      <p:pic>
        <p:nvPicPr>
          <p:cNvPr id="4" name="Picture 4"/>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13505566" y="2083273"/>
            <a:ext cx="5399856" cy="11785399"/>
          </a:xfrm>
          <a:prstGeom prst="rect">
            <a:avLst/>
          </a:prstGeom>
        </p:spPr>
      </p:pic>
      <p:pic>
        <p:nvPicPr>
          <p:cNvPr id="6" name="Picture 6"/>
          <p:cNvPicPr>
            <a:picLocks noChangeAspect="1"/>
          </p:cNvPicPr>
          <p:nvPr/>
        </p:nvPicPr>
        <p:blipFill>
          <a:blip r:embed="rId7">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1474667">
            <a:off x="-1013626" y="4461302"/>
            <a:ext cx="4439991" cy="3116067"/>
          </a:xfrm>
          <a:prstGeom prst="rect">
            <a:avLst/>
          </a:prstGeom>
        </p:spPr>
      </p:pic>
      <p:sp>
        <p:nvSpPr>
          <p:cNvPr id="7" name="TextBox 7"/>
          <p:cNvSpPr txBox="1"/>
          <p:nvPr/>
        </p:nvSpPr>
        <p:spPr>
          <a:xfrm>
            <a:off x="5824667" y="6963225"/>
            <a:ext cx="6638666" cy="738664"/>
          </a:xfrm>
          <a:prstGeom prst="rect">
            <a:avLst/>
          </a:prstGeom>
        </p:spPr>
        <p:txBody>
          <a:bodyPr lIns="0" tIns="0" rIns="0" bIns="0" rtlCol="0" anchor="t">
            <a:spAutoFit/>
          </a:bodyPr>
          <a:lstStyle/>
          <a:p>
            <a:pPr algn="ctr"/>
            <a:r>
              <a:rPr lang="ru-RU" sz="2400" b="1" dirty="0" smtClean="0">
                <a:latin typeface="Secular One Bold"/>
              </a:rPr>
              <a:t>Мирошникова Светлана Александровна,</a:t>
            </a:r>
            <a:r>
              <a:rPr lang="ru-RU" sz="2400" dirty="0">
                <a:latin typeface="Secular One Bold"/>
              </a:rPr>
              <a:t/>
            </a:r>
            <a:br>
              <a:rPr lang="ru-RU" sz="2400" dirty="0">
                <a:latin typeface="Secular One Bold"/>
              </a:rPr>
            </a:br>
            <a:r>
              <a:rPr lang="ru-RU" sz="2400" dirty="0" smtClean="0">
                <a:latin typeface="Secular One Bold"/>
              </a:rPr>
              <a:t>учитель МБОУ ПГО «СОШ № 20», 1КК</a:t>
            </a:r>
            <a:endParaRPr lang="en-US" sz="2400" dirty="0">
              <a:latin typeface="Secular One Bold"/>
            </a:endParaRPr>
          </a:p>
        </p:txBody>
      </p:sp>
      <p:sp>
        <p:nvSpPr>
          <p:cNvPr id="9" name="Прямоугольник 8"/>
          <p:cNvSpPr/>
          <p:nvPr/>
        </p:nvSpPr>
        <p:spPr>
          <a:xfrm>
            <a:off x="4339967" y="1028700"/>
            <a:ext cx="10290433" cy="2585323"/>
          </a:xfrm>
          <a:prstGeom prst="rect">
            <a:avLst/>
          </a:prstGeom>
        </p:spPr>
        <p:txBody>
          <a:bodyPr wrap="square">
            <a:spAutoFit/>
          </a:bodyPr>
          <a:lstStyle/>
          <a:p>
            <a:pPr algn="ctr"/>
            <a:r>
              <a:rPr lang="ru-RU" sz="3600" b="1" dirty="0"/>
              <a:t>Развитие коммуникативных навыков </a:t>
            </a:r>
            <a:r>
              <a:rPr lang="ru-RU" sz="3600" b="1" dirty="0" smtClean="0"/>
              <a:t/>
            </a:r>
            <a:br>
              <a:rPr lang="ru-RU" sz="3600" b="1" dirty="0" smtClean="0"/>
            </a:br>
            <a:r>
              <a:rPr lang="ru-RU" sz="3600" b="1" dirty="0" smtClean="0"/>
              <a:t>у обучающихся на </a:t>
            </a:r>
            <a:r>
              <a:rPr lang="ru-RU" sz="3600" b="1" dirty="0"/>
              <a:t>уроках </a:t>
            </a:r>
            <a:r>
              <a:rPr lang="ru-RU" sz="3600" b="1" dirty="0" smtClean="0"/>
              <a:t/>
            </a:r>
            <a:br>
              <a:rPr lang="ru-RU" sz="3600" b="1" dirty="0" smtClean="0"/>
            </a:br>
            <a:r>
              <a:rPr lang="ru-RU" sz="3600" b="1" dirty="0" smtClean="0"/>
              <a:t>истории </a:t>
            </a:r>
            <a:r>
              <a:rPr lang="ru-RU" sz="3600" b="1" dirty="0"/>
              <a:t>и  обществознания </a:t>
            </a:r>
          </a:p>
          <a:p>
            <a:pPr algn="ctr"/>
            <a:r>
              <a:rPr lang="ru-RU" sz="3600" b="1" dirty="0"/>
              <a:t>как средства успешной социализации личности</a:t>
            </a:r>
          </a:p>
          <a:p>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4E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0" y="870899"/>
            <a:ext cx="3823023" cy="411480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866684">
            <a:off x="13617739" y="6921753"/>
            <a:ext cx="9340522" cy="8126375"/>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732576" y="3086100"/>
            <a:ext cx="5863057" cy="4114800"/>
          </a:xfrm>
          <a:prstGeom prst="rect">
            <a:avLst/>
          </a:prstGeom>
        </p:spPr>
      </p:pic>
      <p:sp>
        <p:nvSpPr>
          <p:cNvPr id="8" name="Прямоугольник 7"/>
          <p:cNvSpPr/>
          <p:nvPr/>
        </p:nvSpPr>
        <p:spPr>
          <a:xfrm>
            <a:off x="8001000" y="1688581"/>
            <a:ext cx="9144000" cy="6247864"/>
          </a:xfrm>
          <a:prstGeom prst="rect">
            <a:avLst/>
          </a:prstGeom>
        </p:spPr>
        <p:txBody>
          <a:bodyPr>
            <a:spAutoFit/>
          </a:bodyPr>
          <a:lstStyle/>
          <a:p>
            <a:r>
              <a:rPr lang="ru-RU" sz="2000" dirty="0" smtClean="0"/>
              <a:t>Такая </a:t>
            </a:r>
            <a:r>
              <a:rPr lang="ru-RU" sz="2000" dirty="0"/>
              <a:t>форма урока подходит для предмета «Обществознание»</a:t>
            </a:r>
          </a:p>
          <a:p>
            <a:r>
              <a:rPr lang="ru-RU" sz="2000" dirty="0"/>
              <a:t>Развивает у обучающихся способности к осмыслению событий и явлений, обучает сотрудничеству.</a:t>
            </a:r>
          </a:p>
          <a:p>
            <a:r>
              <a:rPr lang="ru-RU" sz="2000" dirty="0"/>
              <a:t>Пример: </a:t>
            </a:r>
            <a:r>
              <a:rPr lang="ru-RU" sz="2000" dirty="0" smtClean="0"/>
              <a:t>Тема: </a:t>
            </a:r>
            <a:r>
              <a:rPr lang="ru-RU" sz="2000" dirty="0"/>
              <a:t>«Роль науки в современном мире» </a:t>
            </a:r>
          </a:p>
          <a:p>
            <a:r>
              <a:rPr lang="ru-RU" sz="2000" dirty="0"/>
              <a:t>Обучающиеся распределяются по группам: «ученые», «политики», «обыватели», «реалисты». Каждой группе предлагается сформулировать свою позицию по вопросам:</a:t>
            </a:r>
          </a:p>
          <a:p>
            <a:r>
              <a:rPr lang="ru-RU" sz="2000" dirty="0"/>
              <a:t>1.Можно ли рассматривать науку как важнейшую область жизни                      </a:t>
            </a:r>
          </a:p>
          <a:p>
            <a:r>
              <a:rPr lang="ru-RU" sz="2000" dirty="0"/>
              <a:t>   общества?</a:t>
            </a:r>
          </a:p>
          <a:p>
            <a:r>
              <a:rPr lang="ru-RU" sz="2000" dirty="0"/>
              <a:t>2.Оправдан ли постоянный рост расходов государства на поддержание</a:t>
            </a:r>
          </a:p>
          <a:p>
            <a:r>
              <a:rPr lang="ru-RU" sz="2000" dirty="0"/>
              <a:t>   науки?</a:t>
            </a:r>
          </a:p>
          <a:p>
            <a:r>
              <a:rPr lang="ru-RU" sz="2000" dirty="0"/>
              <a:t>3. Кто и как должен распоряжаться плодами научной деятельности?</a:t>
            </a:r>
          </a:p>
          <a:p>
            <a:r>
              <a:rPr lang="ru-RU" sz="2000" dirty="0"/>
              <a:t>4. Должны ли ученые: а) стоять вне политики, б) не связывать себя  </a:t>
            </a:r>
          </a:p>
          <a:p>
            <a:r>
              <a:rPr lang="ru-RU" sz="2000" dirty="0"/>
              <a:t>   нормами морали?   </a:t>
            </a:r>
          </a:p>
          <a:p>
            <a:r>
              <a:rPr lang="ru-RU" sz="2000" dirty="0" smtClean="0"/>
              <a:t>Т</a:t>
            </a:r>
            <a:r>
              <a:rPr lang="ru-RU" sz="2000" dirty="0" smtClean="0"/>
              <a:t>ем: </a:t>
            </a:r>
            <a:r>
              <a:rPr lang="ru-RU" sz="2000" dirty="0"/>
              <a:t>«Уголовное право». Класс делится на подсудимого, потерпевшего, адвокатов, присаженных, судьи. Зачитывается дело, 5-10 минут на обдумывание. Затем начинается суд. Один из учеников выступает в качестве ведущего, нот эту роль может взять на себя и учитель. Каждому дается право ответить, </a:t>
            </a:r>
            <a:r>
              <a:rPr lang="ru-RU" sz="2000"/>
              <a:t>затем </a:t>
            </a:r>
            <a:r>
              <a:rPr lang="ru-RU" sz="2000" smtClean="0"/>
              <a:t>заслушиваются </a:t>
            </a:r>
            <a:r>
              <a:rPr lang="ru-RU" sz="2000" dirty="0"/>
              <a:t>присаженные, в конце решение выносит суд. Во время суда аргументы должны основываться на статьях «Уголовного кодекса».</a:t>
            </a:r>
          </a:p>
        </p:txBody>
      </p:sp>
      <p:sp>
        <p:nvSpPr>
          <p:cNvPr id="9" name="Прямоугольник 8"/>
          <p:cNvSpPr/>
          <p:nvPr/>
        </p:nvSpPr>
        <p:spPr>
          <a:xfrm>
            <a:off x="9677400" y="857584"/>
            <a:ext cx="6257541" cy="830997"/>
          </a:xfrm>
          <a:prstGeom prst="rect">
            <a:avLst/>
          </a:prstGeom>
        </p:spPr>
        <p:txBody>
          <a:bodyPr wrap="square">
            <a:spAutoFit/>
          </a:bodyPr>
          <a:lstStyle/>
          <a:p>
            <a:r>
              <a:rPr lang="ru-RU" sz="4800" b="1" u="sng" dirty="0">
                <a:effectLst>
                  <a:outerShdw blurRad="38100" dist="38100" dir="2700000" algn="tl">
                    <a:srgbClr val="000000">
                      <a:alpha val="43137"/>
                    </a:srgbClr>
                  </a:outerShdw>
                </a:effectLst>
              </a:rPr>
              <a:t>Деловая </a:t>
            </a:r>
            <a:r>
              <a:rPr lang="ru-RU" sz="4800" b="1" u="sng" dirty="0" smtClean="0">
                <a:effectLst>
                  <a:outerShdw blurRad="38100" dist="38100" dir="2700000" algn="tl">
                    <a:srgbClr val="000000">
                      <a:alpha val="43137"/>
                    </a:srgbClr>
                  </a:outerShdw>
                </a:effectLst>
              </a:rPr>
              <a:t>игра</a:t>
            </a:r>
            <a:endParaRPr lang="ru-RU" sz="4800" b="1"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745799" y="2940565"/>
            <a:ext cx="13029805" cy="4856564"/>
          </a:xfrm>
          <a:prstGeom prst="rect">
            <a:avLst/>
          </a:prstGeom>
        </p:spPr>
      </p:pic>
      <p:grpSp>
        <p:nvGrpSpPr>
          <p:cNvPr id="3" name="Group 3"/>
          <p:cNvGrpSpPr/>
          <p:nvPr/>
        </p:nvGrpSpPr>
        <p:grpSpPr>
          <a:xfrm>
            <a:off x="9829441" y="0"/>
            <a:ext cx="8472517" cy="10287000"/>
            <a:chOff x="0" y="0"/>
            <a:chExt cx="2231445" cy="2709333"/>
          </a:xfrm>
        </p:grpSpPr>
        <p:sp>
          <p:nvSpPr>
            <p:cNvPr id="4" name="Freeform 4"/>
            <p:cNvSpPr/>
            <p:nvPr/>
          </p:nvSpPr>
          <p:spPr>
            <a:xfrm>
              <a:off x="0" y="0"/>
              <a:ext cx="2231445" cy="2709333"/>
            </a:xfrm>
            <a:custGeom>
              <a:avLst/>
              <a:gdLst/>
              <a:ahLst/>
              <a:cxnLst/>
              <a:rect l="l" t="t" r="r" b="b"/>
              <a:pathLst>
                <a:path w="2231445" h="2709333">
                  <a:moveTo>
                    <a:pt x="0" y="0"/>
                  </a:moveTo>
                  <a:lnTo>
                    <a:pt x="2231445" y="0"/>
                  </a:lnTo>
                  <a:lnTo>
                    <a:pt x="2231445" y="2709333"/>
                  </a:lnTo>
                  <a:lnTo>
                    <a:pt x="0" y="2709333"/>
                  </a:lnTo>
                  <a:close/>
                </a:path>
              </a:pathLst>
            </a:custGeom>
            <a:solidFill>
              <a:srgbClr val="D9D9D9"/>
            </a:solidFill>
          </p:spPr>
        </p:sp>
        <p:sp>
          <p:nvSpPr>
            <p:cNvPr id="5" name="TextBox 5"/>
            <p:cNvSpPr txBox="1"/>
            <p:nvPr/>
          </p:nvSpPr>
          <p:spPr>
            <a:xfrm>
              <a:off x="0" y="-57150"/>
              <a:ext cx="812800" cy="869950"/>
            </a:xfrm>
            <a:prstGeom prst="rect">
              <a:avLst/>
            </a:prstGeom>
          </p:spPr>
          <p:txBody>
            <a:bodyPr lIns="50800" tIns="50800" rIns="50800" bIns="50800" rtlCol="0" anchor="ctr"/>
            <a:lstStyle/>
            <a:p>
              <a:pPr algn="ctr">
                <a:lnSpc>
                  <a:spcPts val="3299"/>
                </a:lnSpc>
              </a:pPr>
              <a:endParaRPr/>
            </a:p>
          </p:txBody>
        </p:sp>
      </p:grpSp>
      <p:pic>
        <p:nvPicPr>
          <p:cNvPr id="6" name="Picture 6"/>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264164">
            <a:off x="10145199" y="1128433"/>
            <a:ext cx="1592440" cy="1053906"/>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1988191" y="522753"/>
            <a:ext cx="1037904" cy="2265267"/>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3234015">
            <a:off x="14119347" y="979892"/>
            <a:ext cx="1026906" cy="1502123"/>
          </a:xfrm>
          <a:prstGeom prst="rect">
            <a:avLst/>
          </a:prstGeom>
        </p:spPr>
      </p:pic>
      <p:pic>
        <p:nvPicPr>
          <p:cNvPr id="10" name="Picture 10"/>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a:stretch>
            <a:fillRect/>
          </a:stretch>
        </p:blipFill>
        <p:spPr>
          <a:xfrm>
            <a:off x="16789739" y="1064165"/>
            <a:ext cx="1332669" cy="1182441"/>
          </a:xfrm>
          <a:prstGeom prst="rect">
            <a:avLst/>
          </a:prstGeom>
        </p:spPr>
      </p:pic>
      <p:pic>
        <p:nvPicPr>
          <p:cNvPr id="11" name="Picture 11"/>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2074584" y="3826549"/>
            <a:ext cx="1122584" cy="1114420"/>
          </a:xfrm>
          <a:prstGeom prst="rect">
            <a:avLst/>
          </a:prstGeom>
        </p:spPr>
      </p:pic>
      <p:pic>
        <p:nvPicPr>
          <p:cNvPr id="12" name="Picture 12"/>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a:stretch>
            <a:fillRect/>
          </a:stretch>
        </p:blipFill>
        <p:spPr>
          <a:xfrm>
            <a:off x="14006229" y="3310980"/>
            <a:ext cx="1063170" cy="1210649"/>
          </a:xfrm>
          <a:prstGeom prst="rect">
            <a:avLst/>
          </a:prstGeom>
        </p:spPr>
      </p:pic>
      <p:pic>
        <p:nvPicPr>
          <p:cNvPr id="13" name="Picture 13"/>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rcRect/>
          <a:stretch>
            <a:fillRect/>
          </a:stretch>
        </p:blipFill>
        <p:spPr>
          <a:xfrm>
            <a:off x="15101767" y="3709258"/>
            <a:ext cx="1325394" cy="1349001"/>
          </a:xfrm>
          <a:prstGeom prst="rect">
            <a:avLst/>
          </a:prstGeom>
        </p:spPr>
      </p:pic>
      <p:pic>
        <p:nvPicPr>
          <p:cNvPr id="14" name="Picture 14"/>
          <p:cNvPicPr>
            <a:picLocks noChangeAspect="1"/>
          </p:cNvPicPr>
          <p:nvPr/>
        </p:nvPicPr>
        <p:blipFill>
          <a:blip r:embed="rId20">
            <a:extLst>
              <a:ext uri="{28A0092B-C50C-407E-A947-70E740481C1C}">
                <a14:useLocalDpi xmlns:a14="http://schemas.microsoft.com/office/drawing/2010/main" val="0"/>
              </a:ext>
              <a:ext uri="{96DAC541-7B7A-43D3-8B79-37D633B846F1}">
                <asvg:svgBlip xmlns="" xmlns:asvg="http://schemas.microsoft.com/office/drawing/2016/SVG/main" r:embed="rId21"/>
              </a:ext>
            </a:extLst>
          </a:blip>
          <a:srcRect/>
          <a:stretch>
            <a:fillRect/>
          </a:stretch>
        </p:blipFill>
        <p:spPr>
          <a:xfrm>
            <a:off x="10250155" y="3084023"/>
            <a:ext cx="1403714" cy="2599471"/>
          </a:xfrm>
          <a:prstGeom prst="rect">
            <a:avLst/>
          </a:prstGeom>
        </p:spPr>
      </p:pic>
      <p:pic>
        <p:nvPicPr>
          <p:cNvPr id="15" name="Picture 15"/>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 xmlns:asvg="http://schemas.microsoft.com/office/drawing/2016/SVG/main" r:embed="rId23"/>
              </a:ext>
            </a:extLst>
          </a:blip>
          <a:srcRect/>
          <a:stretch>
            <a:fillRect/>
          </a:stretch>
        </p:blipFill>
        <p:spPr>
          <a:xfrm>
            <a:off x="16847874" y="3746592"/>
            <a:ext cx="1033369" cy="1274334"/>
          </a:xfrm>
          <a:prstGeom prst="rect">
            <a:avLst/>
          </a:prstGeom>
        </p:spPr>
      </p:pic>
      <p:pic>
        <p:nvPicPr>
          <p:cNvPr id="16" name="Picture 16"/>
          <p:cNvPicPr>
            <a:picLocks noChangeAspect="1"/>
          </p:cNvPicPr>
          <p:nvPr/>
        </p:nvPicPr>
        <p:blipFill>
          <a:blip r:embed="rId24"/>
          <a:srcRect/>
          <a:stretch>
            <a:fillRect/>
          </a:stretch>
        </p:blipFill>
        <p:spPr>
          <a:xfrm rot="3758488">
            <a:off x="13173083" y="8099826"/>
            <a:ext cx="1108633" cy="1058745"/>
          </a:xfrm>
          <a:prstGeom prst="rect">
            <a:avLst/>
          </a:prstGeom>
        </p:spPr>
      </p:pic>
      <p:pic>
        <p:nvPicPr>
          <p:cNvPr id="17" name="Picture 17"/>
          <p:cNvPicPr>
            <a:picLocks noChangeAspect="1"/>
          </p:cNvPicPr>
          <p:nvPr/>
        </p:nvPicPr>
        <p:blipFill>
          <a:blip r:embed="rId25"/>
          <a:srcRect/>
          <a:stretch>
            <a:fillRect/>
          </a:stretch>
        </p:blipFill>
        <p:spPr>
          <a:xfrm>
            <a:off x="10740175" y="8169284"/>
            <a:ext cx="1426091" cy="919829"/>
          </a:xfrm>
          <a:prstGeom prst="rect">
            <a:avLst/>
          </a:prstGeom>
        </p:spPr>
      </p:pic>
      <p:pic>
        <p:nvPicPr>
          <p:cNvPr id="18" name="Picture 18"/>
          <p:cNvPicPr>
            <a:picLocks noChangeAspect="1"/>
          </p:cNvPicPr>
          <p:nvPr/>
        </p:nvPicPr>
        <p:blipFill>
          <a:blip r:embed="rId26"/>
          <a:srcRect/>
          <a:stretch>
            <a:fillRect/>
          </a:stretch>
        </p:blipFill>
        <p:spPr>
          <a:xfrm>
            <a:off x="15288533" y="8100849"/>
            <a:ext cx="2102691" cy="988265"/>
          </a:xfrm>
          <a:prstGeom prst="rect">
            <a:avLst/>
          </a:prstGeom>
        </p:spPr>
      </p:pic>
      <p:pic>
        <p:nvPicPr>
          <p:cNvPr id="19" name="Picture 19"/>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rcRect/>
          <a:stretch>
            <a:fillRect/>
          </a:stretch>
        </p:blipFill>
        <p:spPr>
          <a:xfrm>
            <a:off x="10250155" y="6199916"/>
            <a:ext cx="1677455" cy="1177269"/>
          </a:xfrm>
          <a:prstGeom prst="rect">
            <a:avLst/>
          </a:prstGeom>
        </p:spPr>
      </p:pic>
      <p:pic>
        <p:nvPicPr>
          <p:cNvPr id="20" name="Picture 20"/>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30"/>
              </a:ext>
            </a:extLst>
          </a:blip>
          <a:srcRect/>
          <a:stretch>
            <a:fillRect/>
          </a:stretch>
        </p:blipFill>
        <p:spPr>
          <a:xfrm>
            <a:off x="12494755" y="6168531"/>
            <a:ext cx="1403337" cy="1240040"/>
          </a:xfrm>
          <a:prstGeom prst="rect">
            <a:avLst/>
          </a:prstGeom>
        </p:spPr>
      </p:pic>
      <p:pic>
        <p:nvPicPr>
          <p:cNvPr id="21" name="Picture 21"/>
          <p:cNvPicPr>
            <a:picLocks noChangeAspect="1"/>
          </p:cNvPicPr>
          <p:nvPr/>
        </p:nvPicPr>
        <p:blipFill>
          <a:blip r:embed="rId31">
            <a:extLst>
              <a:ext uri="{28A0092B-C50C-407E-A947-70E740481C1C}">
                <a14:useLocalDpi xmlns:a14="http://schemas.microsoft.com/office/drawing/2010/main" val="0"/>
              </a:ext>
              <a:ext uri="{96DAC541-7B7A-43D3-8B79-37D633B846F1}">
                <asvg:svgBlip xmlns="" xmlns:asvg="http://schemas.microsoft.com/office/drawing/2016/SVG/main" r:embed="rId32"/>
              </a:ext>
            </a:extLst>
          </a:blip>
          <a:srcRect/>
          <a:stretch>
            <a:fillRect/>
          </a:stretch>
        </p:blipFill>
        <p:spPr>
          <a:xfrm>
            <a:off x="16615666" y="5979498"/>
            <a:ext cx="1265578" cy="669606"/>
          </a:xfrm>
          <a:prstGeom prst="rect">
            <a:avLst/>
          </a:prstGeom>
        </p:spPr>
      </p:pic>
      <p:pic>
        <p:nvPicPr>
          <p:cNvPr id="22" name="Picture 22"/>
          <p:cNvPicPr>
            <a:picLocks noChangeAspect="1"/>
          </p:cNvPicPr>
          <p:nvPr/>
        </p:nvPicPr>
        <p:blipFill>
          <a:blip r:embed="rId33">
            <a:extLst>
              <a:ext uri="{28A0092B-C50C-407E-A947-70E740481C1C}">
                <a14:useLocalDpi xmlns:a14="http://schemas.microsoft.com/office/drawing/2010/main" val="0"/>
              </a:ext>
              <a:ext uri="{96DAC541-7B7A-43D3-8B79-37D633B846F1}">
                <asvg:svgBlip xmlns="" xmlns:asvg="http://schemas.microsoft.com/office/drawing/2016/SVG/main" r:embed="rId34"/>
              </a:ext>
            </a:extLst>
          </a:blip>
          <a:srcRect/>
          <a:stretch>
            <a:fillRect/>
          </a:stretch>
        </p:blipFill>
        <p:spPr>
          <a:xfrm rot="5495810">
            <a:off x="16254455" y="6768180"/>
            <a:ext cx="722421" cy="911310"/>
          </a:xfrm>
          <a:prstGeom prst="rect">
            <a:avLst/>
          </a:prstGeom>
        </p:spPr>
      </p:pic>
      <p:pic>
        <p:nvPicPr>
          <p:cNvPr id="23" name="Picture 23"/>
          <p:cNvPicPr>
            <a:picLocks noChangeAspect="1"/>
          </p:cNvPicPr>
          <p:nvPr/>
        </p:nvPicPr>
        <p:blipFill>
          <a:blip r:embed="rId35"/>
          <a:srcRect/>
          <a:stretch>
            <a:fillRect/>
          </a:stretch>
        </p:blipFill>
        <p:spPr>
          <a:xfrm>
            <a:off x="14465236" y="6127148"/>
            <a:ext cx="1117741" cy="1322804"/>
          </a:xfrm>
          <a:prstGeom prst="rect">
            <a:avLst/>
          </a:prstGeom>
        </p:spPr>
      </p:pic>
      <p:grpSp>
        <p:nvGrpSpPr>
          <p:cNvPr id="24" name="Group 24"/>
          <p:cNvGrpSpPr/>
          <p:nvPr/>
        </p:nvGrpSpPr>
        <p:grpSpPr>
          <a:xfrm>
            <a:off x="10379321" y="9660795"/>
            <a:ext cx="7372756" cy="414531"/>
            <a:chOff x="0" y="0"/>
            <a:chExt cx="9830342" cy="552709"/>
          </a:xfrm>
        </p:grpSpPr>
        <p:pic>
          <p:nvPicPr>
            <p:cNvPr id="25" name="Picture 25"/>
            <p:cNvPicPr>
              <a:picLocks noChangeAspect="1"/>
            </p:cNvPicPr>
            <p:nvPr/>
          </p:nvPicPr>
          <p:blipFill>
            <a:blip r:embed="rId36"/>
            <a:srcRect/>
            <a:stretch>
              <a:fillRect/>
            </a:stretch>
          </p:blipFill>
          <p:spPr>
            <a:xfrm>
              <a:off x="0" y="221593"/>
              <a:ext cx="4380937" cy="109523"/>
            </a:xfrm>
            <a:prstGeom prst="rect">
              <a:avLst/>
            </a:prstGeom>
          </p:spPr>
        </p:pic>
        <p:pic>
          <p:nvPicPr>
            <p:cNvPr id="26" name="Picture 26"/>
            <p:cNvPicPr>
              <a:picLocks noChangeAspect="1"/>
            </p:cNvPicPr>
            <p:nvPr/>
          </p:nvPicPr>
          <p:blipFill>
            <a:blip r:embed="rId37"/>
            <a:srcRect/>
            <a:stretch>
              <a:fillRect/>
            </a:stretch>
          </p:blipFill>
          <p:spPr>
            <a:xfrm>
              <a:off x="4817404" y="0"/>
              <a:ext cx="5012938" cy="552709"/>
            </a:xfrm>
            <a:prstGeom prst="rect">
              <a:avLst/>
            </a:prstGeom>
          </p:spPr>
        </p:pic>
      </p:grpSp>
      <p:pic>
        <p:nvPicPr>
          <p:cNvPr id="27" name="Picture 27"/>
          <p:cNvPicPr>
            <a:picLocks noChangeAspect="1"/>
          </p:cNvPicPr>
          <p:nvPr/>
        </p:nvPicPr>
        <p:blipFill>
          <a:blip r:embed="rId38">
            <a:extLst>
              <a:ext uri="{28A0092B-C50C-407E-A947-70E740481C1C}">
                <a14:useLocalDpi xmlns:a14="http://schemas.microsoft.com/office/drawing/2010/main" val="0"/>
              </a:ext>
              <a:ext uri="{96DAC541-7B7A-43D3-8B79-37D633B846F1}">
                <asvg:svgBlip xmlns="" xmlns:asvg="http://schemas.microsoft.com/office/drawing/2016/SVG/main" r:embed="rId39"/>
              </a:ext>
            </a:extLst>
          </a:blip>
          <a:srcRect/>
          <a:stretch>
            <a:fillRect/>
          </a:stretch>
        </p:blipFill>
        <p:spPr>
          <a:xfrm>
            <a:off x="-1348683" y="6943171"/>
            <a:ext cx="4754765" cy="1900870"/>
          </a:xfrm>
          <a:prstGeom prst="rect">
            <a:avLst/>
          </a:prstGeom>
        </p:spPr>
      </p:pic>
      <p:pic>
        <p:nvPicPr>
          <p:cNvPr id="28" name="Picture 28"/>
          <p:cNvPicPr>
            <a:picLocks noChangeAspect="1"/>
          </p:cNvPicPr>
          <p:nvPr/>
        </p:nvPicPr>
        <p:blipFill>
          <a:blip r:embed="rId40">
            <a:extLst>
              <a:ext uri="{28A0092B-C50C-407E-A947-70E740481C1C}">
                <a14:useLocalDpi xmlns:a14="http://schemas.microsoft.com/office/drawing/2010/main" val="0"/>
              </a:ext>
              <a:ext uri="{96DAC541-7B7A-43D3-8B79-37D633B846F1}">
                <asvg:svgBlip xmlns="" xmlns:asvg="http://schemas.microsoft.com/office/drawing/2016/SVG/main" r:embed="rId41"/>
              </a:ext>
            </a:extLst>
          </a:blip>
          <a:srcRect/>
          <a:stretch>
            <a:fillRect/>
          </a:stretch>
        </p:blipFill>
        <p:spPr>
          <a:xfrm>
            <a:off x="6915059" y="2433350"/>
            <a:ext cx="3220796" cy="1200478"/>
          </a:xfrm>
          <a:prstGeom prst="rect">
            <a:avLst/>
          </a:prstGeom>
        </p:spPr>
      </p:pic>
      <p:sp>
        <p:nvSpPr>
          <p:cNvPr id="29" name="TextBox 29"/>
          <p:cNvSpPr txBox="1"/>
          <p:nvPr/>
        </p:nvSpPr>
        <p:spPr>
          <a:xfrm>
            <a:off x="1028700" y="3669779"/>
            <a:ext cx="6724363" cy="516255"/>
          </a:xfrm>
          <a:prstGeom prst="rect">
            <a:avLst/>
          </a:prstGeom>
        </p:spPr>
        <p:txBody>
          <a:bodyPr lIns="0" tIns="0" rIns="0" bIns="0" rtlCol="0" anchor="t">
            <a:spAutoFit/>
          </a:bodyPr>
          <a:lstStyle/>
          <a:p>
            <a:pPr marL="0" lvl="0" indent="0" algn="l">
              <a:lnSpc>
                <a:spcPts val="3959"/>
              </a:lnSpc>
              <a:spcBef>
                <a:spcPct val="0"/>
              </a:spcBef>
            </a:pPr>
            <a:r>
              <a:rPr lang="ru-RU" sz="3999" u="none" dirty="0" smtClean="0">
                <a:solidFill>
                  <a:srgbClr val="202F5A"/>
                </a:solidFill>
                <a:latin typeface="Nunito Sans Black Bold"/>
              </a:rPr>
              <a:t>ВЫВОД:</a:t>
            </a:r>
            <a:endParaRPr lang="en-US" sz="3999" u="none" dirty="0">
              <a:solidFill>
                <a:srgbClr val="202F5A"/>
              </a:solidFill>
              <a:latin typeface="Nunito Sans Black Bold"/>
            </a:endParaRPr>
          </a:p>
        </p:txBody>
      </p:sp>
      <p:sp>
        <p:nvSpPr>
          <p:cNvPr id="31" name="Прямоугольник 30"/>
          <p:cNvSpPr/>
          <p:nvPr/>
        </p:nvSpPr>
        <p:spPr>
          <a:xfrm>
            <a:off x="446276" y="4062698"/>
            <a:ext cx="9144000" cy="3693319"/>
          </a:xfrm>
          <a:prstGeom prst="rect">
            <a:avLst/>
          </a:prstGeom>
        </p:spPr>
        <p:txBody>
          <a:bodyPr>
            <a:spAutoFit/>
          </a:bodyPr>
          <a:lstStyle/>
          <a:p>
            <a:pPr algn="just"/>
            <a:r>
              <a:rPr lang="ru-RU" dirty="0"/>
              <a:t>Таким образом, при проведении учебных занятий </a:t>
            </a:r>
            <a:r>
              <a:rPr lang="ru-RU" dirty="0" smtClean="0"/>
              <a:t>использую </a:t>
            </a:r>
            <a:r>
              <a:rPr lang="ru-RU" dirty="0"/>
              <a:t>следующие формы организации познавательной деятельности: фронтальная, индивидуальная, парная, групповая, коллективная, при этом предпочтение отдается активным формам работы (практикум, игра, дискуссия, </a:t>
            </a:r>
            <a:r>
              <a:rPr lang="ru-RU" dirty="0" smtClean="0"/>
              <a:t>урок-конференция, семинар).</a:t>
            </a:r>
            <a:endParaRPr lang="ru-RU" dirty="0"/>
          </a:p>
          <a:p>
            <a:pPr algn="just"/>
            <a:r>
              <a:rPr lang="ru-RU" dirty="0"/>
              <a:t>         Данные формы работы позволяют  лучше и качественнее усвоить материал. Учебное занятие проходит намного быстрее, плодотворнее. На уроке происходит не только обмен информацией, но установление взаимопонимания,    взаимодействия между всеми субъектами процесса обучения, обмен знаниями, мнениями, действиями, оценками деятельности, духовно-нравственными ценностями, </a:t>
            </a:r>
            <a:r>
              <a:rPr lang="ru-RU" dirty="0" smtClean="0"/>
              <a:t>что </a:t>
            </a:r>
            <a:r>
              <a:rPr lang="ru-RU" dirty="0"/>
              <a:t>является важнейшим условием развития личности  ученика, его познавательных и творческих способностей. Ученики стремятся к умению слушать</a:t>
            </a:r>
            <a:r>
              <a:rPr lang="ru-RU" dirty="0" smtClean="0"/>
              <a:t>, слышать, </a:t>
            </a:r>
            <a:r>
              <a:rPr lang="ru-RU" dirty="0"/>
              <a:t>говорить, анализировать, синтезировать, мыслить раскованно, ярко, нестандартно, творчески, что </a:t>
            </a:r>
            <a:r>
              <a:rPr lang="ru-RU" dirty="0" smtClean="0"/>
              <a:t>помогает  безболезненно социализироваться и профориентироваться.</a:t>
            </a:r>
            <a:endParaRPr lang="ru-RU" dirty="0"/>
          </a:p>
        </p:txBody>
      </p:sp>
      <p:pic>
        <p:nvPicPr>
          <p:cNvPr id="32" name="Picture 11"/>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a:stretch>
            <a:fillRect/>
          </a:stretch>
        </p:blipFill>
        <p:spPr>
          <a:xfrm>
            <a:off x="12226984" y="3978949"/>
            <a:ext cx="1122584" cy="11144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87EA4"/>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5495810">
            <a:off x="825409" y="8429091"/>
            <a:ext cx="1314673" cy="1658417"/>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rot="1080370">
            <a:off x="13396543" y="1892823"/>
            <a:ext cx="3750498" cy="6719134"/>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5500069" y="335871"/>
            <a:ext cx="2443539" cy="1292854"/>
          </a:xfrm>
          <a:prstGeom prst="rect">
            <a:avLst/>
          </a:prstGeom>
        </p:spPr>
      </p:pic>
      <p:pic>
        <p:nvPicPr>
          <p:cNvPr id="5" name="Picture 5"/>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557274" y="-1762054"/>
            <a:ext cx="5855257" cy="4391443"/>
          </a:xfrm>
          <a:prstGeom prst="rect">
            <a:avLst/>
          </a:prstGeom>
        </p:spPr>
      </p:pic>
      <p:sp>
        <p:nvSpPr>
          <p:cNvPr id="6" name="TextBox 6"/>
          <p:cNvSpPr txBox="1"/>
          <p:nvPr/>
        </p:nvSpPr>
        <p:spPr>
          <a:xfrm>
            <a:off x="1028700" y="2686539"/>
            <a:ext cx="4912406" cy="402033"/>
          </a:xfrm>
          <a:prstGeom prst="rect">
            <a:avLst/>
          </a:prstGeom>
        </p:spPr>
        <p:txBody>
          <a:bodyPr lIns="0" tIns="0" rIns="0" bIns="0" rtlCol="0" anchor="t">
            <a:spAutoFit/>
          </a:bodyPr>
          <a:lstStyle/>
          <a:p>
            <a:pPr>
              <a:lnSpc>
                <a:spcPts val="3299"/>
              </a:lnSpc>
            </a:pPr>
            <a:r>
              <a:rPr lang="en-US" sz="2199" dirty="0" smtClean="0">
                <a:solidFill>
                  <a:srgbClr val="FFFFFF"/>
                </a:solidFill>
                <a:latin typeface="Nunito Sans Black"/>
              </a:rPr>
              <a:t>1</a:t>
            </a:r>
            <a:endParaRPr lang="en-US" sz="2199" dirty="0">
              <a:solidFill>
                <a:srgbClr val="FFFFFF"/>
              </a:solidFill>
              <a:latin typeface="Nunito Sans Black"/>
            </a:endParaRPr>
          </a:p>
        </p:txBody>
      </p:sp>
      <p:sp>
        <p:nvSpPr>
          <p:cNvPr id="7" name="TextBox 7"/>
          <p:cNvSpPr txBox="1"/>
          <p:nvPr/>
        </p:nvSpPr>
        <p:spPr>
          <a:xfrm>
            <a:off x="457200" y="3112914"/>
            <a:ext cx="5483906" cy="1015278"/>
          </a:xfrm>
          <a:prstGeom prst="rect">
            <a:avLst/>
          </a:prstGeom>
        </p:spPr>
        <p:txBody>
          <a:bodyPr wrap="square" lIns="0" tIns="0" rIns="0" bIns="0" rtlCol="0" anchor="t">
            <a:spAutoFit/>
          </a:bodyPr>
          <a:lstStyle/>
          <a:p>
            <a:pPr algn="just"/>
            <a:r>
              <a:rPr lang="ru-RU" sz="2199" dirty="0" smtClean="0">
                <a:latin typeface="+mj-lt"/>
              </a:rPr>
              <a:t>развивается способность анализировать </a:t>
            </a:r>
            <a:endParaRPr lang="ru-RU" sz="2199" dirty="0">
              <a:latin typeface="+mj-lt"/>
            </a:endParaRPr>
          </a:p>
          <a:p>
            <a:pPr algn="just"/>
            <a:r>
              <a:rPr lang="ru-RU" sz="2199" dirty="0">
                <a:latin typeface="+mj-lt"/>
              </a:rPr>
              <a:t>информацию, </a:t>
            </a:r>
            <a:r>
              <a:rPr lang="ru-RU" sz="2199" dirty="0" smtClean="0">
                <a:latin typeface="+mj-lt"/>
              </a:rPr>
              <a:t>подвергать </a:t>
            </a:r>
            <a:r>
              <a:rPr lang="ru-RU" sz="2199" dirty="0">
                <a:latin typeface="+mj-lt"/>
              </a:rPr>
              <a:t>ее </a:t>
            </a:r>
            <a:r>
              <a:rPr lang="ru-RU" sz="2199" dirty="0" smtClean="0">
                <a:latin typeface="+mj-lt"/>
              </a:rPr>
              <a:t>коррекции</a:t>
            </a:r>
            <a:r>
              <a:rPr lang="ru-RU" sz="2199" dirty="0">
                <a:latin typeface="+mj-lt"/>
              </a:rPr>
              <a:t>, создавать </a:t>
            </a:r>
            <a:r>
              <a:rPr lang="ru-RU" sz="2199" dirty="0" smtClean="0">
                <a:latin typeface="+mj-lt"/>
              </a:rPr>
              <a:t>собственные высказывания</a:t>
            </a:r>
            <a:endParaRPr lang="en-US" sz="2199" u="none" dirty="0">
              <a:latin typeface="+mj-lt"/>
            </a:endParaRPr>
          </a:p>
        </p:txBody>
      </p:sp>
      <p:sp>
        <p:nvSpPr>
          <p:cNvPr id="8" name="TextBox 8"/>
          <p:cNvSpPr txBox="1"/>
          <p:nvPr/>
        </p:nvSpPr>
        <p:spPr>
          <a:xfrm>
            <a:off x="1028700" y="6129570"/>
            <a:ext cx="4912406" cy="402033"/>
          </a:xfrm>
          <a:prstGeom prst="rect">
            <a:avLst/>
          </a:prstGeom>
        </p:spPr>
        <p:txBody>
          <a:bodyPr lIns="0" tIns="0" rIns="0" bIns="0" rtlCol="0" anchor="t">
            <a:spAutoFit/>
          </a:bodyPr>
          <a:lstStyle/>
          <a:p>
            <a:pPr>
              <a:lnSpc>
                <a:spcPts val="3299"/>
              </a:lnSpc>
            </a:pPr>
            <a:r>
              <a:rPr lang="en-US" sz="2199" dirty="0" smtClean="0">
                <a:solidFill>
                  <a:srgbClr val="FFFFFF"/>
                </a:solidFill>
                <a:latin typeface="Nunito Sans Black"/>
              </a:rPr>
              <a:t>3</a:t>
            </a:r>
            <a:endParaRPr lang="en-US" sz="2199" dirty="0">
              <a:solidFill>
                <a:srgbClr val="FFFFFF"/>
              </a:solidFill>
              <a:latin typeface="Nunito Sans Black"/>
            </a:endParaRPr>
          </a:p>
        </p:txBody>
      </p:sp>
      <p:sp>
        <p:nvSpPr>
          <p:cNvPr id="9" name="TextBox 9"/>
          <p:cNvSpPr txBox="1"/>
          <p:nvPr/>
        </p:nvSpPr>
        <p:spPr>
          <a:xfrm>
            <a:off x="457200" y="6555946"/>
            <a:ext cx="5887380" cy="2115964"/>
          </a:xfrm>
          <a:prstGeom prst="rect">
            <a:avLst/>
          </a:prstGeom>
        </p:spPr>
        <p:txBody>
          <a:bodyPr wrap="square" lIns="0" tIns="0" rIns="0" bIns="0" rtlCol="0" anchor="t">
            <a:spAutoFit/>
          </a:bodyPr>
          <a:lstStyle/>
          <a:p>
            <a:pPr marL="0" lvl="1">
              <a:lnSpc>
                <a:spcPts val="3299"/>
              </a:lnSpc>
              <a:spcBef>
                <a:spcPct val="0"/>
              </a:spcBef>
            </a:pPr>
            <a:r>
              <a:rPr lang="ru-RU" sz="2199" dirty="0"/>
              <a:t>повышается </a:t>
            </a:r>
            <a:r>
              <a:rPr lang="ru-RU" sz="2199" dirty="0" smtClean="0"/>
              <a:t>практическая ориентированность </a:t>
            </a:r>
            <a:endParaRPr lang="ru-RU" sz="2199" dirty="0"/>
          </a:p>
          <a:p>
            <a:pPr marL="0" lvl="1">
              <a:lnSpc>
                <a:spcPts val="3299"/>
              </a:lnSpc>
              <a:spcBef>
                <a:spcPct val="0"/>
              </a:spcBef>
            </a:pPr>
            <a:r>
              <a:rPr lang="ru-RU" sz="2199" dirty="0"/>
              <a:t>предметов история </a:t>
            </a:r>
            <a:r>
              <a:rPr lang="ru-RU" sz="2199" dirty="0" smtClean="0"/>
              <a:t>и </a:t>
            </a:r>
            <a:r>
              <a:rPr lang="ru-RU" sz="2199" dirty="0"/>
              <a:t>обществознание, </a:t>
            </a:r>
          </a:p>
          <a:p>
            <a:pPr marL="0" lvl="1">
              <a:lnSpc>
                <a:spcPts val="3299"/>
              </a:lnSpc>
              <a:spcBef>
                <a:spcPct val="0"/>
              </a:spcBef>
            </a:pPr>
            <a:r>
              <a:rPr lang="ru-RU" sz="2199" dirty="0"/>
              <a:t>формируется опыт </a:t>
            </a:r>
            <a:r>
              <a:rPr lang="ru-RU" sz="2199" dirty="0" smtClean="0"/>
              <a:t>применения полученных знаний и умений, как следствие успешная социализация личности</a:t>
            </a:r>
            <a:endParaRPr lang="en-US" sz="2199" u="none" dirty="0"/>
          </a:p>
        </p:txBody>
      </p:sp>
      <p:sp>
        <p:nvSpPr>
          <p:cNvPr id="10" name="TextBox 10"/>
          <p:cNvSpPr txBox="1"/>
          <p:nvPr/>
        </p:nvSpPr>
        <p:spPr>
          <a:xfrm>
            <a:off x="6344580" y="2686539"/>
            <a:ext cx="5153111" cy="402033"/>
          </a:xfrm>
          <a:prstGeom prst="rect">
            <a:avLst/>
          </a:prstGeom>
        </p:spPr>
        <p:txBody>
          <a:bodyPr wrap="square" lIns="0" tIns="0" rIns="0" bIns="0" rtlCol="0" anchor="t">
            <a:spAutoFit/>
          </a:bodyPr>
          <a:lstStyle/>
          <a:p>
            <a:pPr>
              <a:lnSpc>
                <a:spcPts val="3299"/>
              </a:lnSpc>
            </a:pPr>
            <a:r>
              <a:rPr lang="ru-RU" sz="2199" dirty="0" smtClean="0">
                <a:solidFill>
                  <a:srgbClr val="FFFFFF"/>
                </a:solidFill>
                <a:latin typeface="Nunito Sans Black"/>
              </a:rPr>
              <a:t>           </a:t>
            </a:r>
            <a:r>
              <a:rPr lang="en-US" sz="2199" dirty="0" smtClean="0">
                <a:solidFill>
                  <a:srgbClr val="FFFFFF"/>
                </a:solidFill>
                <a:latin typeface="Nunito Sans Black"/>
              </a:rPr>
              <a:t>2</a:t>
            </a:r>
            <a:r>
              <a:rPr lang="ru-RU" sz="2199" dirty="0" smtClean="0">
                <a:solidFill>
                  <a:srgbClr val="FFFFFF"/>
                </a:solidFill>
                <a:latin typeface="Nunito Sans Black"/>
              </a:rPr>
              <a:t>      </a:t>
            </a:r>
            <a:endParaRPr lang="en-US" sz="2199" dirty="0">
              <a:solidFill>
                <a:srgbClr val="FFFFFF"/>
              </a:solidFill>
              <a:latin typeface="Nunito Sans Black"/>
            </a:endParaRPr>
          </a:p>
        </p:txBody>
      </p:sp>
      <p:sp>
        <p:nvSpPr>
          <p:cNvPr id="12" name="TextBox 12"/>
          <p:cNvSpPr txBox="1"/>
          <p:nvPr/>
        </p:nvSpPr>
        <p:spPr>
          <a:xfrm>
            <a:off x="6585285" y="6129570"/>
            <a:ext cx="4912406" cy="402033"/>
          </a:xfrm>
          <a:prstGeom prst="rect">
            <a:avLst/>
          </a:prstGeom>
        </p:spPr>
        <p:txBody>
          <a:bodyPr lIns="0" tIns="0" rIns="0" bIns="0" rtlCol="0" anchor="t">
            <a:spAutoFit/>
          </a:bodyPr>
          <a:lstStyle/>
          <a:p>
            <a:pPr>
              <a:lnSpc>
                <a:spcPts val="3299"/>
              </a:lnSpc>
            </a:pPr>
            <a:r>
              <a:rPr lang="ru-RU" sz="2199" dirty="0" smtClean="0">
                <a:solidFill>
                  <a:srgbClr val="FFFFFF"/>
                </a:solidFill>
                <a:latin typeface="Nunito Sans Black"/>
              </a:rPr>
              <a:t>         </a:t>
            </a:r>
            <a:r>
              <a:rPr lang="en-US" sz="2199" dirty="0" smtClean="0">
                <a:solidFill>
                  <a:srgbClr val="FFFFFF"/>
                </a:solidFill>
                <a:latin typeface="Nunito Sans Black"/>
              </a:rPr>
              <a:t>4</a:t>
            </a:r>
            <a:r>
              <a:rPr lang="ru-RU" sz="2199" dirty="0" smtClean="0">
                <a:solidFill>
                  <a:srgbClr val="FFFFFF"/>
                </a:solidFill>
                <a:latin typeface="Nunito Sans Black"/>
              </a:rPr>
              <a:t> </a:t>
            </a:r>
            <a:endParaRPr lang="en-US" sz="2199" dirty="0">
              <a:solidFill>
                <a:srgbClr val="FFFFFF"/>
              </a:solidFill>
              <a:latin typeface="Nunito Sans Black"/>
            </a:endParaRPr>
          </a:p>
        </p:txBody>
      </p:sp>
      <p:sp>
        <p:nvSpPr>
          <p:cNvPr id="14" name="TextBox 14"/>
          <p:cNvSpPr txBox="1"/>
          <p:nvPr/>
        </p:nvSpPr>
        <p:spPr>
          <a:xfrm>
            <a:off x="1028700" y="1038225"/>
            <a:ext cx="5129337" cy="1193981"/>
          </a:xfrm>
          <a:prstGeom prst="rect">
            <a:avLst/>
          </a:prstGeom>
        </p:spPr>
        <p:txBody>
          <a:bodyPr lIns="0" tIns="0" rIns="0" bIns="0" rtlCol="0" anchor="t">
            <a:spAutoFit/>
          </a:bodyPr>
          <a:lstStyle/>
          <a:p>
            <a:pPr>
              <a:lnSpc>
                <a:spcPts val="4799"/>
              </a:lnSpc>
            </a:pPr>
            <a:r>
              <a:rPr lang="ru-RU" sz="3999" dirty="0" smtClean="0">
                <a:solidFill>
                  <a:srgbClr val="FFFFFF"/>
                </a:solidFill>
                <a:latin typeface="Nunito Sans Black Bold"/>
              </a:rPr>
              <a:t>Результативность опыта:</a:t>
            </a:r>
            <a:endParaRPr lang="en-US" sz="3999" dirty="0">
              <a:solidFill>
                <a:srgbClr val="FFFFFF"/>
              </a:solidFill>
              <a:latin typeface="Nunito Sans Black Bold"/>
            </a:endParaRPr>
          </a:p>
        </p:txBody>
      </p:sp>
      <p:sp>
        <p:nvSpPr>
          <p:cNvPr id="15" name="Прямоугольник 14"/>
          <p:cNvSpPr/>
          <p:nvPr/>
        </p:nvSpPr>
        <p:spPr>
          <a:xfrm>
            <a:off x="6344580" y="3058089"/>
            <a:ext cx="7557963" cy="1446550"/>
          </a:xfrm>
          <a:prstGeom prst="rect">
            <a:avLst/>
          </a:prstGeom>
        </p:spPr>
        <p:txBody>
          <a:bodyPr wrap="square">
            <a:spAutoFit/>
          </a:bodyPr>
          <a:lstStyle/>
          <a:p>
            <a:pPr algn="just"/>
            <a:r>
              <a:rPr lang="ru-RU" sz="2200" dirty="0" smtClean="0">
                <a:latin typeface="+mj-lt"/>
              </a:rPr>
              <a:t>формируется умение сопоставлять версии и оценки исторических событий и личностей, выражать собственное мнение и обосновывать позицию при изучении дискуссионных вопросов</a:t>
            </a:r>
            <a:endParaRPr lang="ru-RU" sz="2200" dirty="0">
              <a:latin typeface="+mj-lt"/>
            </a:endParaRPr>
          </a:p>
        </p:txBody>
      </p:sp>
      <p:sp>
        <p:nvSpPr>
          <p:cNvPr id="17" name="Прямоугольник 16"/>
          <p:cNvSpPr/>
          <p:nvPr/>
        </p:nvSpPr>
        <p:spPr>
          <a:xfrm>
            <a:off x="6594249" y="6512475"/>
            <a:ext cx="7308293" cy="430887"/>
          </a:xfrm>
          <a:prstGeom prst="rect">
            <a:avLst/>
          </a:prstGeom>
        </p:spPr>
        <p:txBody>
          <a:bodyPr wrap="square">
            <a:spAutoFit/>
          </a:bodyPr>
          <a:lstStyle/>
          <a:p>
            <a:r>
              <a:rPr lang="ru-RU" sz="2200" dirty="0"/>
              <a:t>успешность </a:t>
            </a:r>
            <a:r>
              <a:rPr lang="ru-RU" sz="2200" dirty="0" smtClean="0"/>
              <a:t>выполнения заданий </a:t>
            </a:r>
            <a:r>
              <a:rPr lang="ru-RU" sz="2200" dirty="0" err="1" smtClean="0"/>
              <a:t>ВсОШ</a:t>
            </a:r>
            <a:r>
              <a:rPr lang="ru-RU" sz="2200" dirty="0" smtClean="0"/>
              <a:t>, ВПР, ДКР, ОГЭ</a:t>
            </a:r>
            <a:r>
              <a:rPr lang="ru-RU" sz="2200" dirty="0"/>
              <a:t>, </a:t>
            </a:r>
            <a:r>
              <a:rPr lang="ru-RU" sz="2200" dirty="0" smtClean="0"/>
              <a:t>ЕГЭ</a:t>
            </a:r>
            <a:endParaRPr lang="ru-RU" sz="2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DCA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244710" y="4614782"/>
            <a:ext cx="948582" cy="651551"/>
          </a:xfrm>
          <a:prstGeom prst="rect">
            <a:avLst/>
          </a:prstGeom>
        </p:spPr>
      </p:pic>
      <p:pic>
        <p:nvPicPr>
          <p:cNvPr id="7" name="Picture 7"/>
          <p:cNvPicPr>
            <a:picLocks noChangeAspect="1"/>
          </p:cNvPicPr>
          <p:nvPr/>
        </p:nvPicPr>
        <p:blipFill>
          <a:blip r:embed="rId2"/>
          <a:srcRect/>
          <a:stretch>
            <a:fillRect/>
          </a:stretch>
        </p:blipFill>
        <p:spPr>
          <a:xfrm>
            <a:off x="10788848" y="4614782"/>
            <a:ext cx="948582" cy="651551"/>
          </a:xfrm>
          <a:prstGeom prst="rect">
            <a:avLst/>
          </a:prstGeom>
        </p:spPr>
      </p:pic>
      <p:sp>
        <p:nvSpPr>
          <p:cNvPr id="12" name="TextBox 12"/>
          <p:cNvSpPr txBox="1"/>
          <p:nvPr/>
        </p:nvSpPr>
        <p:spPr>
          <a:xfrm>
            <a:off x="7467600" y="4426972"/>
            <a:ext cx="4115762" cy="456535"/>
          </a:xfrm>
          <a:prstGeom prst="rect">
            <a:avLst/>
          </a:prstGeom>
        </p:spPr>
        <p:txBody>
          <a:bodyPr lIns="0" tIns="0" rIns="0" bIns="0" rtlCol="0" anchor="t">
            <a:spAutoFit/>
          </a:bodyPr>
          <a:lstStyle/>
          <a:p>
            <a:pPr>
              <a:lnSpc>
                <a:spcPts val="4200"/>
              </a:lnSpc>
            </a:pPr>
            <a:r>
              <a:rPr lang="en-US" dirty="0" smtClean="0">
                <a:latin typeface="Secular One Bold"/>
              </a:rPr>
              <a:t>l</a:t>
            </a:r>
            <a:endParaRPr lang="en-US" dirty="0">
              <a:latin typeface="Secular One Bold"/>
            </a:endParaRPr>
          </a:p>
        </p:txBody>
      </p:sp>
      <p:sp>
        <p:nvSpPr>
          <p:cNvPr id="13" name="TextBox 13"/>
          <p:cNvSpPr txBox="1"/>
          <p:nvPr/>
        </p:nvSpPr>
        <p:spPr>
          <a:xfrm>
            <a:off x="1028700" y="1945770"/>
            <a:ext cx="16230600" cy="1228725"/>
          </a:xfrm>
          <a:prstGeom prst="rect">
            <a:avLst/>
          </a:prstGeom>
        </p:spPr>
        <p:txBody>
          <a:bodyPr lIns="0" tIns="0" rIns="0" bIns="0" rtlCol="0" anchor="t">
            <a:spAutoFit/>
          </a:bodyPr>
          <a:lstStyle/>
          <a:p>
            <a:pPr algn="ctr">
              <a:lnSpc>
                <a:spcPts val="9600"/>
              </a:lnSpc>
            </a:pPr>
            <a:endParaRPr lang="en-US" sz="8000" dirty="0">
              <a:solidFill>
                <a:srgbClr val="191919"/>
              </a:solidFill>
              <a:latin typeface="Nunito Sans Black Bold"/>
            </a:endParaRPr>
          </a:p>
        </p:txBody>
      </p:sp>
      <p:sp>
        <p:nvSpPr>
          <p:cNvPr id="14" name="Прямоугольник 13"/>
          <p:cNvSpPr/>
          <p:nvPr/>
        </p:nvSpPr>
        <p:spPr>
          <a:xfrm>
            <a:off x="1162531" y="728100"/>
            <a:ext cx="16725900" cy="3539430"/>
          </a:xfrm>
          <a:prstGeom prst="rect">
            <a:avLst/>
          </a:prstGeom>
        </p:spPr>
        <p:txBody>
          <a:bodyPr wrap="square">
            <a:spAutoFit/>
          </a:bodyPr>
          <a:lstStyle/>
          <a:p>
            <a:pPr algn="ctr"/>
            <a:endParaRPr lang="ru-RU" sz="2800" b="1" dirty="0"/>
          </a:p>
          <a:p>
            <a:pPr algn="just"/>
            <a:r>
              <a:rPr lang="ru-RU" sz="2800" dirty="0"/>
              <a:t>Национальный проект </a:t>
            </a:r>
            <a:r>
              <a:rPr lang="ru-RU" sz="2800" b="1" dirty="0"/>
              <a:t>«Образование» </a:t>
            </a:r>
            <a:r>
              <a:rPr lang="ru-RU" sz="2800" dirty="0"/>
              <a:t>направлен на достижение национальной цели Российской Федерации, определенной Президентом России Владимиром Путиным, — обеспечение возможности </a:t>
            </a:r>
            <a:r>
              <a:rPr lang="ru-RU" sz="2800" dirty="0" smtClean="0"/>
              <a:t>самореализации </a:t>
            </a:r>
            <a:r>
              <a:rPr lang="ru-RU" sz="2800" dirty="0"/>
              <a:t>и развития </a:t>
            </a:r>
            <a:r>
              <a:rPr lang="ru-RU" sz="2800" dirty="0" smtClean="0"/>
              <a:t>талантов. </a:t>
            </a:r>
            <a:r>
              <a:rPr lang="ru-RU" sz="2800" dirty="0"/>
              <a:t>В связи с этим, на первый план выходит такое понятие как  </a:t>
            </a:r>
            <a:r>
              <a:rPr lang="ru-RU" sz="2800" b="1" dirty="0"/>
              <a:t>коммуникативная компетентность </a:t>
            </a:r>
            <a:r>
              <a:rPr lang="ru-RU" sz="2800" dirty="0"/>
              <a:t>– это способность человека вступать в общение с целью быть понятым.</a:t>
            </a:r>
          </a:p>
          <a:p>
            <a:pPr algn="just"/>
            <a:r>
              <a:rPr lang="ru-RU" sz="2800" dirty="0"/>
              <a:t>Проблема формирования и развития коммуникативной культуры </a:t>
            </a:r>
            <a:r>
              <a:rPr lang="ru-RU" sz="2800" dirty="0" smtClean="0"/>
              <a:t>обучающихся </a:t>
            </a:r>
            <a:r>
              <a:rPr lang="ru-RU" sz="2800" dirty="0"/>
              <a:t>– одна из ключевых проблем анализа результативности работы учителя.</a:t>
            </a:r>
          </a:p>
          <a:p>
            <a:pPr algn="just"/>
            <a:r>
              <a:rPr lang="ru-RU" sz="2800" dirty="0"/>
              <a:t>Для изучения данной темы мной было проведено </a:t>
            </a:r>
            <a:r>
              <a:rPr lang="ru-RU" sz="2800" dirty="0" smtClean="0"/>
              <a:t>исследование </a:t>
            </a:r>
            <a:r>
              <a:rPr lang="ru-RU" sz="2800" dirty="0"/>
              <a:t>в форме анкетирования</a:t>
            </a:r>
            <a:r>
              <a:rPr lang="ru-RU" sz="2800" dirty="0" smtClean="0"/>
              <a:t>.</a:t>
            </a:r>
            <a:endParaRPr lang="ru-RU" sz="2800" dirty="0"/>
          </a:p>
        </p:txBody>
      </p:sp>
      <p:pic>
        <p:nvPicPr>
          <p:cNvPr id="17" name="Рисунок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4287701"/>
            <a:ext cx="12192000" cy="685800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614824" y="-263178"/>
            <a:ext cx="8018415" cy="10553642"/>
            <a:chOff x="-104696" y="-57150"/>
            <a:chExt cx="2081691" cy="2779560"/>
          </a:xfrm>
        </p:grpSpPr>
        <p:sp>
          <p:nvSpPr>
            <p:cNvPr id="3" name="Freeform 3"/>
            <p:cNvSpPr/>
            <p:nvPr/>
          </p:nvSpPr>
          <p:spPr>
            <a:xfrm>
              <a:off x="-104696" y="13077"/>
              <a:ext cx="2081691" cy="2709333"/>
            </a:xfrm>
            <a:custGeom>
              <a:avLst/>
              <a:gdLst/>
              <a:ahLst/>
              <a:cxnLst/>
              <a:rect l="l" t="t" r="r" b="b"/>
              <a:pathLst>
                <a:path w="2081691" h="2709333">
                  <a:moveTo>
                    <a:pt x="0" y="0"/>
                  </a:moveTo>
                  <a:lnTo>
                    <a:pt x="2081691" y="0"/>
                  </a:lnTo>
                  <a:lnTo>
                    <a:pt x="2081691" y="2709333"/>
                  </a:lnTo>
                  <a:lnTo>
                    <a:pt x="0" y="2709333"/>
                  </a:lnTo>
                  <a:close/>
                </a:path>
              </a:pathLst>
            </a:custGeom>
            <a:solidFill>
              <a:srgbClr val="FCCB6C"/>
            </a:solidFill>
          </p:spPr>
        </p:sp>
        <p:sp>
          <p:nvSpPr>
            <p:cNvPr id="4" name="TextBox 4"/>
            <p:cNvSpPr txBox="1"/>
            <p:nvPr/>
          </p:nvSpPr>
          <p:spPr>
            <a:xfrm>
              <a:off x="0" y="-57150"/>
              <a:ext cx="812800" cy="869950"/>
            </a:xfrm>
            <a:prstGeom prst="rect">
              <a:avLst/>
            </a:prstGeom>
          </p:spPr>
          <p:txBody>
            <a:bodyPr lIns="50800" tIns="50800" rIns="50800" bIns="50800" rtlCol="0" anchor="ctr"/>
            <a:lstStyle/>
            <a:p>
              <a:pPr algn="ctr">
                <a:lnSpc>
                  <a:spcPts val="3299"/>
                </a:lnSpc>
              </a:pPr>
              <a:endParaRPr/>
            </a:p>
          </p:txBody>
        </p:sp>
      </p:grpSp>
      <p:grpSp>
        <p:nvGrpSpPr>
          <p:cNvPr id="5" name="Group 5"/>
          <p:cNvGrpSpPr/>
          <p:nvPr/>
        </p:nvGrpSpPr>
        <p:grpSpPr>
          <a:xfrm>
            <a:off x="1967765" y="1627386"/>
            <a:ext cx="7064005" cy="6685422"/>
            <a:chOff x="0" y="-28575"/>
            <a:chExt cx="9418674" cy="8913899"/>
          </a:xfrm>
        </p:grpSpPr>
        <p:sp>
          <p:nvSpPr>
            <p:cNvPr id="6" name="TextBox 6"/>
            <p:cNvSpPr txBox="1"/>
            <p:nvPr/>
          </p:nvSpPr>
          <p:spPr>
            <a:xfrm>
              <a:off x="8517749" y="1885287"/>
              <a:ext cx="900925" cy="412849"/>
            </a:xfrm>
            <a:prstGeom prst="rect">
              <a:avLst/>
            </a:prstGeom>
          </p:spPr>
          <p:txBody>
            <a:bodyPr lIns="0" tIns="0" rIns="0" bIns="0" rtlCol="0" anchor="t">
              <a:spAutoFit/>
            </a:bodyPr>
            <a:lstStyle/>
            <a:p>
              <a:pPr algn="ctr">
                <a:lnSpc>
                  <a:spcPts val="2518"/>
                </a:lnSpc>
              </a:pPr>
              <a:endParaRPr lang="en-US" sz="1798" dirty="0">
                <a:solidFill>
                  <a:srgbClr val="000000"/>
                </a:solidFill>
                <a:latin typeface="Nunito"/>
              </a:endParaRPr>
            </a:p>
          </p:txBody>
        </p:sp>
        <p:sp>
          <p:nvSpPr>
            <p:cNvPr id="7" name="TextBox 7"/>
            <p:cNvSpPr txBox="1"/>
            <p:nvPr/>
          </p:nvSpPr>
          <p:spPr>
            <a:xfrm>
              <a:off x="5695571" y="8064586"/>
              <a:ext cx="1868717" cy="820738"/>
            </a:xfrm>
            <a:prstGeom prst="rect">
              <a:avLst/>
            </a:prstGeom>
          </p:spPr>
          <p:txBody>
            <a:bodyPr wrap="square" lIns="0" tIns="0" rIns="0" bIns="0" rtlCol="0" anchor="t">
              <a:spAutoFit/>
            </a:bodyPr>
            <a:lstStyle/>
            <a:p>
              <a:pPr algn="ctr"/>
              <a:r>
                <a:rPr lang="ru-RU" sz="1600" b="1" dirty="0" smtClean="0">
                  <a:solidFill>
                    <a:srgbClr val="000000"/>
                  </a:solidFill>
                </a:rPr>
                <a:t>48</a:t>
              </a:r>
              <a:r>
                <a:rPr lang="en-US" sz="1600" b="1" dirty="0" smtClean="0">
                  <a:solidFill>
                    <a:srgbClr val="000000"/>
                  </a:solidFill>
                </a:rPr>
                <a:t>%</a:t>
              </a:r>
              <a:r>
                <a:rPr lang="ru-RU" sz="1200" dirty="0" smtClean="0">
                  <a:solidFill>
                    <a:srgbClr val="000000"/>
                  </a:solidFill>
                </a:rPr>
                <a:t/>
              </a:r>
              <a:br>
                <a:rPr lang="ru-RU" sz="1200" dirty="0" smtClean="0">
                  <a:solidFill>
                    <a:srgbClr val="000000"/>
                  </a:solidFill>
                </a:rPr>
              </a:br>
              <a:r>
                <a:rPr lang="ru-RU" sz="1200" dirty="0" smtClean="0">
                  <a:solidFill>
                    <a:srgbClr val="000000"/>
                  </a:solidFill>
                </a:rPr>
                <a:t>свободно говорить перед классом</a:t>
              </a:r>
              <a:endParaRPr lang="en-US" sz="1200" dirty="0">
                <a:solidFill>
                  <a:srgbClr val="000000"/>
                </a:solidFill>
              </a:endParaRPr>
            </a:p>
          </p:txBody>
        </p:sp>
        <p:sp>
          <p:nvSpPr>
            <p:cNvPr id="8" name="TextBox 8"/>
            <p:cNvSpPr txBox="1"/>
            <p:nvPr/>
          </p:nvSpPr>
          <p:spPr>
            <a:xfrm>
              <a:off x="489787" y="6657871"/>
              <a:ext cx="1509760" cy="820311"/>
            </a:xfrm>
            <a:prstGeom prst="rect">
              <a:avLst/>
            </a:prstGeom>
          </p:spPr>
          <p:txBody>
            <a:bodyPr wrap="square" lIns="0" tIns="0" rIns="0" bIns="0" rtlCol="0" anchor="t">
              <a:spAutoFit/>
            </a:bodyPr>
            <a:lstStyle/>
            <a:p>
              <a:pPr algn="ctr"/>
              <a:r>
                <a:rPr lang="ru-RU" sz="1798" b="1" dirty="0" smtClean="0">
                  <a:solidFill>
                    <a:srgbClr val="000000"/>
                  </a:solidFill>
                </a:rPr>
                <a:t>57% </a:t>
              </a:r>
              <a:r>
                <a:rPr lang="ru-RU" sz="1100" dirty="0" smtClean="0">
                  <a:solidFill>
                    <a:srgbClr val="000000"/>
                  </a:solidFill>
                </a:rPr>
                <a:t>увлечь </a:t>
              </a:r>
              <a:r>
                <a:rPr lang="ru-RU" sz="1100" dirty="0">
                  <a:solidFill>
                    <a:srgbClr val="000000"/>
                  </a:solidFill>
                </a:rPr>
                <a:t>одноклассников своим </a:t>
              </a:r>
              <a:r>
                <a:rPr lang="ru-RU" sz="1100" dirty="0" smtClean="0">
                  <a:solidFill>
                    <a:srgbClr val="000000"/>
                  </a:solidFill>
                </a:rPr>
                <a:t>ответом</a:t>
              </a:r>
              <a:endParaRPr lang="en-US" sz="1100" dirty="0">
                <a:solidFill>
                  <a:srgbClr val="000000"/>
                </a:solidFill>
              </a:endParaRPr>
            </a:p>
          </p:txBody>
        </p:sp>
        <p:sp>
          <p:nvSpPr>
            <p:cNvPr id="9" name="TextBox 9"/>
            <p:cNvSpPr txBox="1"/>
            <p:nvPr/>
          </p:nvSpPr>
          <p:spPr>
            <a:xfrm>
              <a:off x="1999547" y="-28575"/>
              <a:ext cx="901297" cy="412849"/>
            </a:xfrm>
            <a:prstGeom prst="rect">
              <a:avLst/>
            </a:prstGeom>
          </p:spPr>
          <p:txBody>
            <a:bodyPr lIns="0" tIns="0" rIns="0" bIns="0" rtlCol="0" anchor="t">
              <a:spAutoFit/>
            </a:bodyPr>
            <a:lstStyle/>
            <a:p>
              <a:pPr algn="ctr">
                <a:lnSpc>
                  <a:spcPts val="2518"/>
                </a:lnSpc>
              </a:pPr>
              <a:endParaRPr lang="en-US" sz="1798" dirty="0">
                <a:solidFill>
                  <a:srgbClr val="000000"/>
                </a:solidFill>
                <a:latin typeface="Nunito"/>
              </a:endParaRPr>
            </a:p>
          </p:txBody>
        </p:sp>
        <p:sp>
          <p:nvSpPr>
            <p:cNvPr id="10" name="TextBox 10"/>
            <p:cNvSpPr txBox="1"/>
            <p:nvPr/>
          </p:nvSpPr>
          <p:spPr>
            <a:xfrm>
              <a:off x="0" y="3112691"/>
              <a:ext cx="862853" cy="412849"/>
            </a:xfrm>
            <a:prstGeom prst="rect">
              <a:avLst/>
            </a:prstGeom>
          </p:spPr>
          <p:txBody>
            <a:bodyPr lIns="0" tIns="0" rIns="0" bIns="0" rtlCol="0" anchor="t">
              <a:spAutoFit/>
            </a:bodyPr>
            <a:lstStyle/>
            <a:p>
              <a:pPr algn="ctr">
                <a:lnSpc>
                  <a:spcPts val="2518"/>
                </a:lnSpc>
              </a:pPr>
              <a:endParaRPr lang="en-US" sz="1798" dirty="0">
                <a:solidFill>
                  <a:srgbClr val="000000"/>
                </a:solidFill>
                <a:latin typeface="Nunito"/>
              </a:endParaRPr>
            </a:p>
          </p:txBody>
        </p:sp>
        <p:grpSp>
          <p:nvGrpSpPr>
            <p:cNvPr id="11" name="Group 11"/>
            <p:cNvGrpSpPr>
              <a:grpSpLocks noChangeAspect="1"/>
            </p:cNvGrpSpPr>
            <p:nvPr/>
          </p:nvGrpSpPr>
          <p:grpSpPr>
            <a:xfrm>
              <a:off x="1025282" y="314470"/>
              <a:ext cx="7709473" cy="7709473"/>
              <a:chOff x="0" y="0"/>
              <a:chExt cx="2540000" cy="2540000"/>
            </a:xfrm>
          </p:grpSpPr>
          <p:sp>
            <p:nvSpPr>
              <p:cNvPr id="12" name="Freeform 12"/>
              <p:cNvSpPr/>
              <p:nvPr/>
            </p:nvSpPr>
            <p:spPr>
              <a:xfrm>
                <a:off x="1270000" y="0"/>
                <a:ext cx="1367758" cy="2148604"/>
              </a:xfrm>
              <a:custGeom>
                <a:avLst/>
                <a:gdLst/>
                <a:ahLst/>
                <a:cxnLst/>
                <a:rect l="l" t="t" r="r" b="b"/>
                <a:pathLst>
                  <a:path w="1367758" h="2148604">
                    <a:moveTo>
                      <a:pt x="0" y="0"/>
                    </a:moveTo>
                    <a:cubicBezTo>
                      <a:pt x="508725" y="0"/>
                      <a:pt x="968362" y="303575"/>
                      <a:pt x="1168060" y="771466"/>
                    </a:cubicBezTo>
                    <a:cubicBezTo>
                      <a:pt x="1367758" y="1239356"/>
                      <a:pt x="1268979" y="1781266"/>
                      <a:pt x="917036" y="2148604"/>
                    </a:cubicBezTo>
                    <a:lnTo>
                      <a:pt x="0" y="1270000"/>
                    </a:lnTo>
                    <a:close/>
                  </a:path>
                </a:pathLst>
              </a:custGeom>
              <a:solidFill>
                <a:srgbClr val="FCCB6B"/>
              </a:solidFill>
            </p:spPr>
          </p:sp>
          <p:sp>
            <p:nvSpPr>
              <p:cNvPr id="13" name="Freeform 13"/>
              <p:cNvSpPr/>
              <p:nvPr/>
            </p:nvSpPr>
            <p:spPr>
              <a:xfrm>
                <a:off x="851744" y="1270000"/>
                <a:ext cx="1378057" cy="1370499"/>
              </a:xfrm>
              <a:custGeom>
                <a:avLst/>
                <a:gdLst/>
                <a:ahLst/>
                <a:cxnLst/>
                <a:rect l="l" t="t" r="r" b="b"/>
                <a:pathLst>
                  <a:path w="1378057" h="1370499">
                    <a:moveTo>
                      <a:pt x="1378058" y="831673"/>
                    </a:moveTo>
                    <a:cubicBezTo>
                      <a:pt x="1037344" y="1224878"/>
                      <a:pt x="491260" y="1370499"/>
                      <a:pt x="0" y="1199151"/>
                    </a:cubicBezTo>
                    <a:lnTo>
                      <a:pt x="418256" y="0"/>
                    </a:lnTo>
                    <a:close/>
                  </a:path>
                </a:pathLst>
              </a:custGeom>
              <a:solidFill>
                <a:srgbClr val="B5AE4F"/>
              </a:solidFill>
            </p:spPr>
          </p:sp>
          <p:sp>
            <p:nvSpPr>
              <p:cNvPr id="14" name="Freeform 14"/>
              <p:cNvSpPr/>
              <p:nvPr/>
            </p:nvSpPr>
            <p:spPr>
              <a:xfrm>
                <a:off x="5465" y="1270000"/>
                <a:ext cx="1264535" cy="1218556"/>
              </a:xfrm>
              <a:custGeom>
                <a:avLst/>
                <a:gdLst/>
                <a:ahLst/>
                <a:cxnLst/>
                <a:rect l="l" t="t" r="r" b="b"/>
                <a:pathLst>
                  <a:path w="1264535" h="1218556">
                    <a:moveTo>
                      <a:pt x="906735" y="1218556"/>
                    </a:moveTo>
                    <a:cubicBezTo>
                      <a:pt x="407525" y="1071975"/>
                      <a:pt x="48213" y="635733"/>
                      <a:pt x="0" y="117687"/>
                    </a:cubicBezTo>
                    <a:lnTo>
                      <a:pt x="1264535" y="0"/>
                    </a:lnTo>
                    <a:close/>
                  </a:path>
                </a:pathLst>
              </a:custGeom>
              <a:solidFill>
                <a:srgbClr val="758F3E"/>
              </a:solidFill>
            </p:spPr>
          </p:sp>
          <p:sp>
            <p:nvSpPr>
              <p:cNvPr id="15" name="Freeform 15"/>
              <p:cNvSpPr/>
              <p:nvPr/>
            </p:nvSpPr>
            <p:spPr>
              <a:xfrm>
                <a:off x="-24802" y="685345"/>
                <a:ext cx="1294802" cy="765395"/>
              </a:xfrm>
              <a:custGeom>
                <a:avLst/>
                <a:gdLst/>
                <a:ahLst/>
                <a:cxnLst/>
                <a:rect l="l" t="t" r="r" b="b"/>
                <a:pathLst>
                  <a:path w="1294802" h="765395">
                    <a:moveTo>
                      <a:pt x="37729" y="765395"/>
                    </a:moveTo>
                    <a:cubicBezTo>
                      <a:pt x="0" y="502984"/>
                      <a:pt x="45336" y="235346"/>
                      <a:pt x="167381" y="0"/>
                    </a:cubicBezTo>
                    <a:lnTo>
                      <a:pt x="1294802" y="584655"/>
                    </a:lnTo>
                    <a:close/>
                  </a:path>
                </a:pathLst>
              </a:custGeom>
              <a:solidFill>
                <a:srgbClr val="3C6D33"/>
              </a:solidFill>
            </p:spPr>
          </p:sp>
          <p:sp>
            <p:nvSpPr>
              <p:cNvPr id="16" name="Freeform 16"/>
              <p:cNvSpPr/>
              <p:nvPr/>
            </p:nvSpPr>
            <p:spPr>
              <a:xfrm>
                <a:off x="114767" y="0"/>
                <a:ext cx="1155233" cy="1270000"/>
              </a:xfrm>
              <a:custGeom>
                <a:avLst/>
                <a:gdLst/>
                <a:ahLst/>
                <a:cxnLst/>
                <a:rect l="l" t="t" r="r" b="b"/>
                <a:pathLst>
                  <a:path w="1155233" h="1270000">
                    <a:moveTo>
                      <a:pt x="0" y="742423"/>
                    </a:moveTo>
                    <a:cubicBezTo>
                      <a:pt x="206529" y="290189"/>
                      <a:pt x="657944" y="50"/>
                      <a:pt x="1155106" y="0"/>
                    </a:cubicBezTo>
                    <a:lnTo>
                      <a:pt x="1155233" y="1270000"/>
                    </a:lnTo>
                    <a:close/>
                  </a:path>
                </a:pathLst>
              </a:custGeom>
              <a:solidFill>
                <a:srgbClr val="004B29"/>
              </a:solidFill>
            </p:spPr>
          </p:sp>
          <p:sp>
            <p:nvSpPr>
              <p:cNvPr id="17" name="Freeform 17"/>
              <p:cNvSpPr/>
              <p:nvPr/>
            </p:nvSpPr>
            <p:spPr>
              <a:xfrm>
                <a:off x="1270000" y="0"/>
                <a:ext cx="127" cy="1270000"/>
              </a:xfrm>
              <a:custGeom>
                <a:avLst/>
                <a:gdLst/>
                <a:ahLst/>
                <a:cxnLst/>
                <a:rect l="l" t="t" r="r" b="b"/>
                <a:pathLst>
                  <a:path w="127" h="1270000">
                    <a:moveTo>
                      <a:pt x="0" y="0"/>
                    </a:moveTo>
                    <a:cubicBezTo>
                      <a:pt x="42" y="0"/>
                      <a:pt x="85" y="0"/>
                      <a:pt x="127" y="0"/>
                    </a:cubicBezTo>
                    <a:lnTo>
                      <a:pt x="0" y="1270000"/>
                    </a:lnTo>
                    <a:close/>
                  </a:path>
                </a:pathLst>
              </a:custGeom>
              <a:solidFill>
                <a:srgbClr val="18705C"/>
              </a:solidFill>
            </p:spPr>
          </p:sp>
        </p:grpSp>
      </p:grpSp>
      <p:pic>
        <p:nvPicPr>
          <p:cNvPr id="18" name="Picture 18"/>
          <p:cNvPicPr>
            <a:picLocks noChangeAspect="1"/>
          </p:cNvPicPr>
          <p:nvPr/>
        </p:nvPicPr>
        <p:blipFill>
          <a:blip r:embed="rId2"/>
          <a:srcRect/>
          <a:stretch>
            <a:fillRect/>
          </a:stretch>
        </p:blipFill>
        <p:spPr>
          <a:xfrm rot="3758488">
            <a:off x="8984593" y="1946271"/>
            <a:ext cx="2798976" cy="2673022"/>
          </a:xfrm>
          <a:prstGeom prst="rect">
            <a:avLst/>
          </a:prstGeom>
        </p:spPr>
      </p:pic>
      <p:sp>
        <p:nvSpPr>
          <p:cNvPr id="22" name="TextBox 22"/>
          <p:cNvSpPr txBox="1"/>
          <p:nvPr/>
        </p:nvSpPr>
        <p:spPr>
          <a:xfrm>
            <a:off x="12346894" y="1114425"/>
            <a:ext cx="3969201" cy="512961"/>
          </a:xfrm>
          <a:prstGeom prst="rect">
            <a:avLst/>
          </a:prstGeom>
        </p:spPr>
        <p:txBody>
          <a:bodyPr lIns="0" tIns="0" rIns="0" bIns="0" rtlCol="0" anchor="t">
            <a:spAutoFit/>
          </a:bodyPr>
          <a:lstStyle/>
          <a:p>
            <a:pPr marL="0" lvl="0" indent="0">
              <a:lnSpc>
                <a:spcPts val="3959"/>
              </a:lnSpc>
              <a:spcBef>
                <a:spcPct val="0"/>
              </a:spcBef>
            </a:pPr>
            <a:endParaRPr lang="en-US" sz="3999" dirty="0">
              <a:solidFill>
                <a:srgbClr val="000000"/>
              </a:solidFill>
              <a:latin typeface="Nunito Sans Black Bold"/>
            </a:endParaRPr>
          </a:p>
        </p:txBody>
      </p:sp>
      <p:pic>
        <p:nvPicPr>
          <p:cNvPr id="29" name="Picture 29"/>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rot="-3505517">
            <a:off x="-533745" y="7263097"/>
            <a:ext cx="2548330" cy="3214637"/>
          </a:xfrm>
          <a:prstGeom prst="rect">
            <a:avLst/>
          </a:prstGeom>
        </p:spPr>
      </p:pic>
      <p:sp>
        <p:nvSpPr>
          <p:cNvPr id="30" name="Прямоугольник 29"/>
          <p:cNvSpPr/>
          <p:nvPr/>
        </p:nvSpPr>
        <p:spPr>
          <a:xfrm>
            <a:off x="11018100" y="1458212"/>
            <a:ext cx="7468826" cy="6555641"/>
          </a:xfrm>
          <a:prstGeom prst="rect">
            <a:avLst/>
          </a:prstGeom>
        </p:spPr>
        <p:txBody>
          <a:bodyPr wrap="square">
            <a:spAutoFit/>
          </a:bodyPr>
          <a:lstStyle/>
          <a:p>
            <a:pPr algn="ctr"/>
            <a:r>
              <a:rPr lang="ru-RU" sz="2800" b="1" dirty="0" smtClean="0"/>
              <a:t>1. Анализ </a:t>
            </a:r>
            <a:r>
              <a:rPr lang="ru-RU" sz="2800" b="1" dirty="0"/>
              <a:t>исследования показывает, что обучающиеся десятого </a:t>
            </a:r>
            <a:r>
              <a:rPr lang="ru-RU" sz="2800" b="1" dirty="0" smtClean="0"/>
              <a:t>класса </a:t>
            </a:r>
            <a:r>
              <a:rPr lang="ru-RU" sz="2800" b="1" dirty="0"/>
              <a:t>испытывают серьезные затруднения в вопросах коммуникативной культуры</a:t>
            </a:r>
            <a:r>
              <a:rPr lang="ru-RU" sz="2800" b="1" dirty="0" smtClean="0"/>
              <a:t>.</a:t>
            </a:r>
            <a:br>
              <a:rPr lang="ru-RU" sz="2800" b="1" dirty="0" smtClean="0"/>
            </a:br>
            <a:endParaRPr lang="ru-RU" sz="2800" b="1" dirty="0" smtClean="0"/>
          </a:p>
          <a:p>
            <a:r>
              <a:rPr lang="ru-RU" sz="2800" b="1" dirty="0" smtClean="0"/>
              <a:t/>
            </a:r>
            <a:br>
              <a:rPr lang="ru-RU" sz="2800" b="1" dirty="0" smtClean="0"/>
            </a:br>
            <a:r>
              <a:rPr lang="ru-RU" sz="2800" b="1" dirty="0" smtClean="0"/>
              <a:t>Считают, что трудно:</a:t>
            </a:r>
            <a:br>
              <a:rPr lang="ru-RU" sz="2800" b="1" dirty="0" smtClean="0"/>
            </a:br>
            <a:r>
              <a:rPr lang="ru-RU" sz="2800" i="1" dirty="0" smtClean="0"/>
              <a:t>(результат показан на диаграмме)</a:t>
            </a:r>
            <a:br>
              <a:rPr lang="ru-RU" sz="2800" i="1" dirty="0" smtClean="0"/>
            </a:br>
            <a:endParaRPr lang="ru-RU" sz="2800" i="1" dirty="0" smtClean="0"/>
          </a:p>
          <a:p>
            <a:endParaRPr lang="ru-RU" sz="2800" i="1" dirty="0"/>
          </a:p>
          <a:p>
            <a:endParaRPr lang="ru-RU" sz="2800" i="1" dirty="0" smtClean="0"/>
          </a:p>
          <a:p>
            <a:pPr algn="ctr"/>
            <a:r>
              <a:rPr lang="ru-RU" sz="2800" b="1" i="1" dirty="0"/>
              <a:t>Вывод</a:t>
            </a:r>
            <a:r>
              <a:rPr lang="ru-RU" sz="2800" b="1" i="1" dirty="0" smtClean="0"/>
              <a:t>: обучающиеся </a:t>
            </a:r>
            <a:r>
              <a:rPr lang="ru-RU" sz="2800" b="1" i="1" dirty="0"/>
              <a:t>испытывают определенный дискомфорт в учебных занятиях, который напрямую связан с их интерактивной компетенцией.</a:t>
            </a:r>
          </a:p>
        </p:txBody>
      </p:sp>
      <p:sp>
        <p:nvSpPr>
          <p:cNvPr id="38" name="Прямоугольник 37"/>
          <p:cNvSpPr/>
          <p:nvPr/>
        </p:nvSpPr>
        <p:spPr>
          <a:xfrm>
            <a:off x="1587797" y="3282782"/>
            <a:ext cx="1212714" cy="1384995"/>
          </a:xfrm>
          <a:prstGeom prst="rect">
            <a:avLst/>
          </a:prstGeom>
        </p:spPr>
        <p:txBody>
          <a:bodyPr wrap="square">
            <a:spAutoFit/>
          </a:bodyPr>
          <a:lstStyle/>
          <a:p>
            <a:pPr lvl="0" algn="ctr"/>
            <a:r>
              <a:rPr lang="ru-RU" b="1" dirty="0">
                <a:solidFill>
                  <a:prstClr val="black"/>
                </a:solidFill>
              </a:rPr>
              <a:t>23% </a:t>
            </a:r>
            <a:r>
              <a:rPr lang="ru-RU" sz="1100" b="1" dirty="0" smtClean="0">
                <a:solidFill>
                  <a:prstClr val="black"/>
                </a:solidFill>
              </a:rPr>
              <a:t/>
            </a:r>
            <a:br>
              <a:rPr lang="ru-RU" sz="1100" b="1" dirty="0" smtClean="0">
                <a:solidFill>
                  <a:prstClr val="black"/>
                </a:solidFill>
              </a:rPr>
            </a:br>
            <a:r>
              <a:rPr lang="ru-RU" sz="1100" dirty="0" smtClean="0">
                <a:solidFill>
                  <a:prstClr val="black"/>
                </a:solidFill>
              </a:rPr>
              <a:t>делать </a:t>
            </a:r>
            <a:r>
              <a:rPr lang="ru-RU" sz="1100" dirty="0">
                <a:solidFill>
                  <a:prstClr val="black"/>
                </a:solidFill>
              </a:rPr>
              <a:t>сообщение по ключевым словам </a:t>
            </a:r>
            <a:br>
              <a:rPr lang="ru-RU" sz="1100" dirty="0">
                <a:solidFill>
                  <a:prstClr val="black"/>
                </a:solidFill>
              </a:rPr>
            </a:br>
            <a:r>
              <a:rPr lang="ru-RU" sz="1100" dirty="0">
                <a:solidFill>
                  <a:prstClr val="black"/>
                </a:solidFill>
              </a:rPr>
              <a:t>и опорному  конспекту</a:t>
            </a:r>
          </a:p>
        </p:txBody>
      </p:sp>
      <p:sp>
        <p:nvSpPr>
          <p:cNvPr id="39" name="Прямоугольник 38"/>
          <p:cNvSpPr/>
          <p:nvPr/>
        </p:nvSpPr>
        <p:spPr>
          <a:xfrm>
            <a:off x="8317240" y="3294541"/>
            <a:ext cx="2099744" cy="538609"/>
          </a:xfrm>
          <a:prstGeom prst="rect">
            <a:avLst/>
          </a:prstGeom>
        </p:spPr>
        <p:txBody>
          <a:bodyPr wrap="square">
            <a:spAutoFit/>
          </a:bodyPr>
          <a:lstStyle/>
          <a:p>
            <a:pPr algn="ctr"/>
            <a:r>
              <a:rPr lang="ru-RU" b="1" dirty="0" smtClean="0"/>
              <a:t>71 % </a:t>
            </a:r>
            <a:r>
              <a:rPr lang="ru-RU" sz="1100" dirty="0" smtClean="0"/>
              <a:t>ждать </a:t>
            </a:r>
            <a:r>
              <a:rPr lang="ru-RU" sz="1100" dirty="0"/>
              <a:t>возможности высказать свое </a:t>
            </a:r>
            <a:r>
              <a:rPr lang="ru-RU" sz="1100" dirty="0" smtClean="0"/>
              <a:t>мнение</a:t>
            </a:r>
            <a:endParaRPr lang="ru-RU" sz="1100" dirty="0"/>
          </a:p>
        </p:txBody>
      </p:sp>
      <p:sp>
        <p:nvSpPr>
          <p:cNvPr id="40" name="Прямоугольник 39"/>
          <p:cNvSpPr/>
          <p:nvPr/>
        </p:nvSpPr>
        <p:spPr>
          <a:xfrm>
            <a:off x="3220201" y="1152228"/>
            <a:ext cx="1371727" cy="877163"/>
          </a:xfrm>
          <a:prstGeom prst="rect">
            <a:avLst/>
          </a:prstGeom>
        </p:spPr>
        <p:txBody>
          <a:bodyPr wrap="square">
            <a:spAutoFit/>
          </a:bodyPr>
          <a:lstStyle/>
          <a:p>
            <a:pPr algn="ctr"/>
            <a:r>
              <a:rPr lang="ru-RU" b="1" dirty="0" smtClean="0"/>
              <a:t>66 % </a:t>
            </a:r>
            <a:r>
              <a:rPr lang="ru-RU" sz="1100" dirty="0" smtClean="0"/>
              <a:t>внимательно </a:t>
            </a:r>
            <a:r>
              <a:rPr lang="ru-RU" sz="1100" dirty="0"/>
              <a:t>слушать своих </a:t>
            </a:r>
            <a:r>
              <a:rPr lang="ru-RU" sz="1100" dirty="0" smtClean="0"/>
              <a:t>одноклассников</a:t>
            </a:r>
            <a:endParaRPr lang="ru-RU" sz="11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DCA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a:xfrm>
            <a:off x="5244710" y="4614782"/>
            <a:ext cx="948582" cy="651551"/>
          </a:xfrm>
          <a:prstGeom prst="rect">
            <a:avLst/>
          </a:prstGeom>
        </p:spPr>
      </p:pic>
      <p:pic>
        <p:nvPicPr>
          <p:cNvPr id="3" name="Picture 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533400" y="5524297"/>
            <a:ext cx="3721777" cy="1487900"/>
          </a:xfrm>
          <a:prstGeom prst="rect">
            <a:avLst/>
          </a:prstGeom>
        </p:spPr>
      </p:pic>
      <p:pic>
        <p:nvPicPr>
          <p:cNvPr id="4" name="Picture 4"/>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a:fillRect/>
          </a:stretch>
        </p:blipFill>
        <p:spPr>
          <a:xfrm>
            <a:off x="5216554" y="8183460"/>
            <a:ext cx="3882622" cy="1552203"/>
          </a:xfrm>
          <a:prstGeom prst="rect">
            <a:avLst/>
          </a:prstGeom>
        </p:spPr>
      </p:pic>
      <p:pic>
        <p:nvPicPr>
          <p:cNvPr id="5" name="Picture 5"/>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593363" y="8323081"/>
            <a:ext cx="3721777" cy="1487900"/>
          </a:xfrm>
          <a:prstGeom prst="rect">
            <a:avLst/>
          </a:prstGeom>
        </p:spPr>
      </p:pic>
      <p:pic>
        <p:nvPicPr>
          <p:cNvPr id="7" name="Picture 7"/>
          <p:cNvPicPr>
            <a:picLocks noChangeAspect="1"/>
          </p:cNvPicPr>
          <p:nvPr/>
        </p:nvPicPr>
        <p:blipFill>
          <a:blip r:embed="rId2"/>
          <a:srcRect/>
          <a:stretch>
            <a:fillRect/>
          </a:stretch>
        </p:blipFill>
        <p:spPr>
          <a:xfrm>
            <a:off x="10788848" y="4614782"/>
            <a:ext cx="948582" cy="651551"/>
          </a:xfrm>
          <a:prstGeom prst="rect">
            <a:avLst/>
          </a:prstGeom>
        </p:spPr>
      </p:pic>
      <p:sp>
        <p:nvSpPr>
          <p:cNvPr id="12" name="TextBox 12"/>
          <p:cNvSpPr txBox="1"/>
          <p:nvPr/>
        </p:nvSpPr>
        <p:spPr>
          <a:xfrm>
            <a:off x="7467600" y="4426972"/>
            <a:ext cx="4115762" cy="456535"/>
          </a:xfrm>
          <a:prstGeom prst="rect">
            <a:avLst/>
          </a:prstGeom>
        </p:spPr>
        <p:txBody>
          <a:bodyPr lIns="0" tIns="0" rIns="0" bIns="0" rtlCol="0" anchor="t">
            <a:spAutoFit/>
          </a:bodyPr>
          <a:lstStyle/>
          <a:p>
            <a:pPr>
              <a:lnSpc>
                <a:spcPts val="4200"/>
              </a:lnSpc>
            </a:pPr>
            <a:r>
              <a:rPr lang="en-US" dirty="0" smtClean="0">
                <a:latin typeface="Secular One Bold"/>
              </a:rPr>
              <a:t>l</a:t>
            </a:r>
            <a:endParaRPr lang="en-US" dirty="0">
              <a:latin typeface="Secular One Bold"/>
            </a:endParaRPr>
          </a:p>
        </p:txBody>
      </p:sp>
      <p:sp>
        <p:nvSpPr>
          <p:cNvPr id="13" name="TextBox 13"/>
          <p:cNvSpPr txBox="1"/>
          <p:nvPr/>
        </p:nvSpPr>
        <p:spPr>
          <a:xfrm>
            <a:off x="1028700" y="1945770"/>
            <a:ext cx="16230600" cy="1228725"/>
          </a:xfrm>
          <a:prstGeom prst="rect">
            <a:avLst/>
          </a:prstGeom>
        </p:spPr>
        <p:txBody>
          <a:bodyPr lIns="0" tIns="0" rIns="0" bIns="0" rtlCol="0" anchor="t">
            <a:spAutoFit/>
          </a:bodyPr>
          <a:lstStyle/>
          <a:p>
            <a:pPr algn="ctr">
              <a:lnSpc>
                <a:spcPts val="9600"/>
              </a:lnSpc>
            </a:pPr>
            <a:endParaRPr lang="en-US" sz="8000" dirty="0">
              <a:solidFill>
                <a:srgbClr val="191919"/>
              </a:solidFill>
              <a:latin typeface="Nunito Sans Black Bold"/>
            </a:endParaRPr>
          </a:p>
        </p:txBody>
      </p:sp>
      <p:pic>
        <p:nvPicPr>
          <p:cNvPr id="10" name="Рисунок 9"/>
          <p:cNvPicPr>
            <a:picLocks noChangeAspect="1"/>
          </p:cNvPicPr>
          <p:nvPr/>
        </p:nvPicPr>
        <p:blipFill>
          <a:blip r:embed="rId9"/>
          <a:stretch>
            <a:fillRect/>
          </a:stretch>
        </p:blipFill>
        <p:spPr>
          <a:xfrm>
            <a:off x="13335000" y="5613555"/>
            <a:ext cx="3718882" cy="1493649"/>
          </a:xfrm>
          <a:prstGeom prst="rect">
            <a:avLst/>
          </a:prstGeom>
        </p:spPr>
      </p:pic>
      <p:pic>
        <p:nvPicPr>
          <p:cNvPr id="11" name="Рисунок 10"/>
          <p:cNvPicPr>
            <a:picLocks noChangeAspect="1"/>
          </p:cNvPicPr>
          <p:nvPr/>
        </p:nvPicPr>
        <p:blipFill>
          <a:blip r:embed="rId10"/>
          <a:stretch>
            <a:fillRect/>
          </a:stretch>
        </p:blipFill>
        <p:spPr>
          <a:xfrm>
            <a:off x="6774283" y="5535240"/>
            <a:ext cx="3718882" cy="1487553"/>
          </a:xfrm>
          <a:prstGeom prst="rect">
            <a:avLst/>
          </a:prstGeom>
        </p:spPr>
      </p:pic>
      <p:sp>
        <p:nvSpPr>
          <p:cNvPr id="6" name="Прямоугольник 5"/>
          <p:cNvSpPr/>
          <p:nvPr/>
        </p:nvSpPr>
        <p:spPr>
          <a:xfrm>
            <a:off x="381000" y="554523"/>
            <a:ext cx="17373600" cy="4832092"/>
          </a:xfrm>
          <a:prstGeom prst="rect">
            <a:avLst/>
          </a:prstGeom>
        </p:spPr>
        <p:txBody>
          <a:bodyPr wrap="square">
            <a:spAutoFit/>
          </a:bodyPr>
          <a:lstStyle/>
          <a:p>
            <a:r>
              <a:rPr lang="ru-RU" sz="2800" dirty="0" smtClean="0"/>
              <a:t>2. Мной </a:t>
            </a:r>
            <a:r>
              <a:rPr lang="ru-RU" sz="2800" dirty="0"/>
              <a:t>было отмечено, что при активных методах и формах проведения учебного занятия ученик больше запоминает информации.</a:t>
            </a:r>
            <a:br>
              <a:rPr lang="ru-RU" sz="2800" dirty="0"/>
            </a:br>
            <a:r>
              <a:rPr lang="ru-RU" sz="2800" dirty="0"/>
              <a:t>3. При условии, что большое внимание в школе уделяется умению учеников правильно и грамотно выражать свои мысли, достойно отстаивать </a:t>
            </a:r>
            <a:r>
              <a:rPr lang="ru-RU" sz="2800" dirty="0" smtClean="0"/>
              <a:t>своё мнение </a:t>
            </a:r>
            <a:r>
              <a:rPr lang="ru-RU" sz="2800" dirty="0"/>
              <a:t>и как результат защитить итоговую проектную </a:t>
            </a:r>
            <a:r>
              <a:rPr lang="ru-RU" sz="2800" dirty="0" smtClean="0"/>
              <a:t>работу, успешно </a:t>
            </a:r>
            <a:r>
              <a:rPr lang="ru-RU" sz="2800" dirty="0"/>
              <a:t>сдать экзамены.</a:t>
            </a:r>
          </a:p>
          <a:p>
            <a:r>
              <a:rPr lang="ru-RU" sz="2800" dirty="0"/>
              <a:t>Прежде всего, коммуникативная направленность характеризуется тем, что на первый план в качестве важнейшей цели обучения выдвигается формирование умений и навыков речевого общения или </a:t>
            </a:r>
            <a:r>
              <a:rPr lang="ru-RU" sz="2800" dirty="0" smtClean="0"/>
              <a:t>коммуникации, </a:t>
            </a:r>
            <a:r>
              <a:rPr lang="ru-RU" sz="2800" dirty="0"/>
              <a:t>социализации.</a:t>
            </a:r>
            <a:br>
              <a:rPr lang="ru-RU" sz="2800" dirty="0"/>
            </a:br>
            <a:r>
              <a:rPr lang="ru-RU" sz="2800" dirty="0"/>
              <a:t>Поэтому, для реализации поставленной цели, мной были разработаны следующие методы и формы ведения урока для развития коммуникативных </a:t>
            </a:r>
            <a:r>
              <a:rPr lang="ru-RU" sz="2800" dirty="0" smtClean="0"/>
              <a:t>навыков обучающихся, например:</a:t>
            </a:r>
            <a:endParaRPr lang="ru-RU" sz="2800" dirty="0"/>
          </a:p>
          <a:p>
            <a:endParaRPr lang="ru-RU" sz="2800" dirty="0"/>
          </a:p>
        </p:txBody>
      </p:sp>
      <p:sp>
        <p:nvSpPr>
          <p:cNvPr id="8" name="Прямоугольник 7"/>
          <p:cNvSpPr/>
          <p:nvPr/>
        </p:nvSpPr>
        <p:spPr>
          <a:xfrm>
            <a:off x="856847" y="5898915"/>
            <a:ext cx="2888976" cy="400110"/>
          </a:xfrm>
          <a:prstGeom prst="rect">
            <a:avLst/>
          </a:prstGeom>
        </p:spPr>
        <p:txBody>
          <a:bodyPr wrap="square">
            <a:spAutoFit/>
          </a:bodyPr>
          <a:lstStyle/>
          <a:p>
            <a:pPr algn="ctr"/>
            <a:r>
              <a:rPr lang="ru-RU" sz="2000" b="1" dirty="0" smtClean="0"/>
              <a:t>Письменный опрос</a:t>
            </a:r>
            <a:endParaRPr lang="ru-RU" sz="2000" b="1" dirty="0"/>
          </a:p>
        </p:txBody>
      </p:sp>
      <p:sp>
        <p:nvSpPr>
          <p:cNvPr id="9" name="Прямоугольник 8"/>
          <p:cNvSpPr/>
          <p:nvPr/>
        </p:nvSpPr>
        <p:spPr>
          <a:xfrm>
            <a:off x="7693094" y="6083581"/>
            <a:ext cx="2060506" cy="400110"/>
          </a:xfrm>
          <a:prstGeom prst="rect">
            <a:avLst/>
          </a:prstGeom>
        </p:spPr>
        <p:txBody>
          <a:bodyPr wrap="square">
            <a:spAutoFit/>
          </a:bodyPr>
          <a:lstStyle/>
          <a:p>
            <a:pPr algn="ctr"/>
            <a:r>
              <a:rPr lang="ru-RU" sz="2000" b="1" dirty="0"/>
              <a:t>блиц-опрос</a:t>
            </a:r>
            <a:r>
              <a:rPr lang="ru-RU" dirty="0"/>
              <a:t> </a:t>
            </a:r>
          </a:p>
        </p:txBody>
      </p:sp>
      <p:sp>
        <p:nvSpPr>
          <p:cNvPr id="15" name="Прямоугольник 14"/>
          <p:cNvSpPr/>
          <p:nvPr/>
        </p:nvSpPr>
        <p:spPr>
          <a:xfrm>
            <a:off x="13182600" y="5991048"/>
            <a:ext cx="4270008" cy="400110"/>
          </a:xfrm>
          <a:prstGeom prst="rect">
            <a:avLst/>
          </a:prstGeom>
        </p:spPr>
        <p:txBody>
          <a:bodyPr wrap="square">
            <a:spAutoFit/>
          </a:bodyPr>
          <a:lstStyle/>
          <a:p>
            <a:pPr algn="ctr"/>
            <a:r>
              <a:rPr lang="ru-RU" sz="2000" b="1" dirty="0"/>
              <a:t>Формирование диалога </a:t>
            </a:r>
          </a:p>
        </p:txBody>
      </p:sp>
      <p:sp>
        <p:nvSpPr>
          <p:cNvPr id="17" name="Прямоугольник 16"/>
          <p:cNvSpPr/>
          <p:nvPr/>
        </p:nvSpPr>
        <p:spPr>
          <a:xfrm>
            <a:off x="5350841" y="8637786"/>
            <a:ext cx="3748335" cy="400110"/>
          </a:xfrm>
          <a:prstGeom prst="rect">
            <a:avLst/>
          </a:prstGeom>
        </p:spPr>
        <p:txBody>
          <a:bodyPr wrap="none">
            <a:spAutoFit/>
          </a:bodyPr>
          <a:lstStyle/>
          <a:p>
            <a:pPr algn="ctr"/>
            <a:r>
              <a:rPr lang="ru-RU" sz="2000" b="1" dirty="0"/>
              <a:t>Игра «За или против» - докажи!</a:t>
            </a:r>
          </a:p>
        </p:txBody>
      </p:sp>
      <p:pic>
        <p:nvPicPr>
          <p:cNvPr id="18" name="Рисунок 17"/>
          <p:cNvPicPr>
            <a:picLocks noChangeAspect="1"/>
          </p:cNvPicPr>
          <p:nvPr/>
        </p:nvPicPr>
        <p:blipFill>
          <a:blip r:embed="rId11"/>
          <a:stretch>
            <a:fillRect/>
          </a:stretch>
        </p:blipFill>
        <p:spPr>
          <a:xfrm>
            <a:off x="9223909" y="7999606"/>
            <a:ext cx="4347257" cy="1736057"/>
          </a:xfrm>
          <a:prstGeom prst="rect">
            <a:avLst/>
          </a:prstGeom>
        </p:spPr>
      </p:pic>
      <p:pic>
        <p:nvPicPr>
          <p:cNvPr id="19" name="Рисунок 18"/>
          <p:cNvPicPr>
            <a:picLocks noChangeAspect="1"/>
          </p:cNvPicPr>
          <p:nvPr/>
        </p:nvPicPr>
        <p:blipFill>
          <a:blip r:embed="rId12"/>
          <a:stretch>
            <a:fillRect/>
          </a:stretch>
        </p:blipFill>
        <p:spPr>
          <a:xfrm>
            <a:off x="14249400" y="7999702"/>
            <a:ext cx="3883489" cy="1554615"/>
          </a:xfrm>
          <a:prstGeom prst="rect">
            <a:avLst/>
          </a:prstGeom>
        </p:spPr>
      </p:pic>
      <p:sp>
        <p:nvSpPr>
          <p:cNvPr id="20" name="Прямоугольник 19"/>
          <p:cNvSpPr/>
          <p:nvPr/>
        </p:nvSpPr>
        <p:spPr>
          <a:xfrm>
            <a:off x="14782800" y="8353041"/>
            <a:ext cx="2041233" cy="400110"/>
          </a:xfrm>
          <a:prstGeom prst="rect">
            <a:avLst/>
          </a:prstGeom>
        </p:spPr>
        <p:txBody>
          <a:bodyPr wrap="square">
            <a:spAutoFit/>
          </a:bodyPr>
          <a:lstStyle/>
          <a:p>
            <a:pPr algn="ctr"/>
            <a:r>
              <a:rPr lang="ru-RU" sz="2000" b="1" dirty="0"/>
              <a:t>Деловая </a:t>
            </a:r>
            <a:r>
              <a:rPr lang="ru-RU" sz="2000" b="1" dirty="0" smtClean="0"/>
              <a:t>игра</a:t>
            </a:r>
            <a:endParaRPr lang="ru-RU" dirty="0"/>
          </a:p>
        </p:txBody>
      </p:sp>
      <p:sp>
        <p:nvSpPr>
          <p:cNvPr id="21" name="Прямоугольник 20"/>
          <p:cNvSpPr/>
          <p:nvPr/>
        </p:nvSpPr>
        <p:spPr>
          <a:xfrm>
            <a:off x="741131" y="8666921"/>
            <a:ext cx="3531223" cy="400110"/>
          </a:xfrm>
          <a:prstGeom prst="rect">
            <a:avLst/>
          </a:prstGeom>
        </p:spPr>
        <p:txBody>
          <a:bodyPr wrap="none">
            <a:spAutoFit/>
          </a:bodyPr>
          <a:lstStyle/>
          <a:p>
            <a:pPr algn="ctr"/>
            <a:r>
              <a:rPr lang="ru-RU" sz="2000" b="1" dirty="0"/>
              <a:t>«Исторические пятиминутки»</a:t>
            </a:r>
          </a:p>
        </p:txBody>
      </p:sp>
      <p:sp>
        <p:nvSpPr>
          <p:cNvPr id="22" name="Прямоугольник 21"/>
          <p:cNvSpPr/>
          <p:nvPr/>
        </p:nvSpPr>
        <p:spPr>
          <a:xfrm>
            <a:off x="9372601" y="8407677"/>
            <a:ext cx="4198566" cy="707886"/>
          </a:xfrm>
          <a:prstGeom prst="rect">
            <a:avLst/>
          </a:prstGeom>
        </p:spPr>
        <p:txBody>
          <a:bodyPr wrap="square">
            <a:spAutoFit/>
          </a:bodyPr>
          <a:lstStyle/>
          <a:p>
            <a:pPr algn="ctr"/>
            <a:r>
              <a:rPr lang="ru-RU" sz="2000" b="1" dirty="0" smtClean="0"/>
              <a:t>ЛОС </a:t>
            </a:r>
            <a:br>
              <a:rPr lang="ru-RU" sz="2000" b="1" dirty="0" smtClean="0"/>
            </a:br>
            <a:r>
              <a:rPr lang="ru-RU" sz="2000" b="1" dirty="0" smtClean="0"/>
              <a:t>(логически обоснованная схема)</a:t>
            </a:r>
            <a:endParaRPr lang="ru-RU" sz="2000" b="1" dirty="0"/>
          </a:p>
        </p:txBody>
      </p:sp>
    </p:spTree>
    <p:extLst>
      <p:ext uri="{BB962C8B-B14F-4D97-AF65-F5344CB8AC3E}">
        <p14:creationId xmlns:p14="http://schemas.microsoft.com/office/powerpoint/2010/main" val="2083353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BD59"/>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2700000">
            <a:off x="11343381" y="-4141513"/>
            <a:ext cx="6677383" cy="8560748"/>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13816703" y="-235534"/>
            <a:ext cx="3068435" cy="3123089"/>
          </a:xfrm>
          <a:prstGeom prst="rect">
            <a:avLst/>
          </a:prstGeom>
        </p:spPr>
      </p:pic>
      <p:pic>
        <p:nvPicPr>
          <p:cNvPr id="6" name="Picture 6"/>
          <p:cNvPicPr>
            <a:picLocks noChangeAspect="1"/>
          </p:cNvPicPr>
          <p:nvPr/>
        </p:nvPicPr>
        <p:blipFill>
          <a:blip r:embed="rId10"/>
          <a:srcRect/>
          <a:stretch>
            <a:fillRect/>
          </a:stretch>
        </p:blipFill>
        <p:spPr>
          <a:xfrm>
            <a:off x="1605051" y="5143500"/>
            <a:ext cx="3759704" cy="414531"/>
          </a:xfrm>
          <a:prstGeom prst="rect">
            <a:avLst/>
          </a:prstGeom>
        </p:spPr>
      </p:pic>
      <p:pic>
        <p:nvPicPr>
          <p:cNvPr id="7" name="Picture 7"/>
          <p:cNvPicPr>
            <a:picLocks noChangeAspect="1"/>
          </p:cNvPicPr>
          <p:nvPr/>
        </p:nvPicPr>
        <p:blipFill>
          <a:blip r:embed="rId10"/>
          <a:srcRect/>
          <a:stretch>
            <a:fillRect/>
          </a:stretch>
        </p:blipFill>
        <p:spPr>
          <a:xfrm>
            <a:off x="1605051" y="8586676"/>
            <a:ext cx="3759704" cy="414531"/>
          </a:xfrm>
          <a:prstGeom prst="rect">
            <a:avLst/>
          </a:prstGeom>
        </p:spPr>
      </p:pic>
      <p:pic>
        <p:nvPicPr>
          <p:cNvPr id="8" name="Picture 8"/>
          <p:cNvPicPr>
            <a:picLocks noChangeAspect="1"/>
          </p:cNvPicPr>
          <p:nvPr/>
        </p:nvPicPr>
        <p:blipFill>
          <a:blip r:embed="rId10"/>
          <a:srcRect/>
          <a:stretch>
            <a:fillRect/>
          </a:stretch>
        </p:blipFill>
        <p:spPr>
          <a:xfrm>
            <a:off x="7161636" y="5143500"/>
            <a:ext cx="3759704" cy="414531"/>
          </a:xfrm>
          <a:prstGeom prst="rect">
            <a:avLst/>
          </a:prstGeom>
        </p:spPr>
      </p:pic>
      <p:pic>
        <p:nvPicPr>
          <p:cNvPr id="9" name="Picture 9"/>
          <p:cNvPicPr>
            <a:picLocks noChangeAspect="1"/>
          </p:cNvPicPr>
          <p:nvPr/>
        </p:nvPicPr>
        <p:blipFill>
          <a:blip r:embed="rId10"/>
          <a:srcRect/>
          <a:stretch>
            <a:fillRect/>
          </a:stretch>
        </p:blipFill>
        <p:spPr>
          <a:xfrm>
            <a:off x="7161636" y="8586676"/>
            <a:ext cx="3759704" cy="414531"/>
          </a:xfrm>
          <a:prstGeom prst="rect">
            <a:avLst/>
          </a:prstGeom>
        </p:spPr>
      </p:pic>
      <p:sp>
        <p:nvSpPr>
          <p:cNvPr id="17" name="TextBox 17"/>
          <p:cNvSpPr txBox="1"/>
          <p:nvPr/>
        </p:nvSpPr>
        <p:spPr>
          <a:xfrm>
            <a:off x="6585285" y="6555946"/>
            <a:ext cx="4912406" cy="386452"/>
          </a:xfrm>
          <a:prstGeom prst="rect">
            <a:avLst/>
          </a:prstGeom>
        </p:spPr>
        <p:txBody>
          <a:bodyPr lIns="0" tIns="0" rIns="0" bIns="0" rtlCol="0" anchor="t">
            <a:spAutoFit/>
          </a:bodyPr>
          <a:lstStyle/>
          <a:p>
            <a:pPr marL="0" lvl="1" indent="0" algn="l">
              <a:lnSpc>
                <a:spcPts val="3299"/>
              </a:lnSpc>
              <a:spcBef>
                <a:spcPct val="0"/>
              </a:spcBef>
            </a:pPr>
            <a:r>
              <a:rPr lang="en-US" sz="2199" u="none" dirty="0" smtClean="0">
                <a:solidFill>
                  <a:srgbClr val="202F5A"/>
                </a:solidFill>
                <a:latin typeface="Questrial"/>
              </a:rPr>
              <a:t>. </a:t>
            </a:r>
            <a:endParaRPr lang="en-US" sz="2199" u="none" dirty="0">
              <a:solidFill>
                <a:srgbClr val="202F5A"/>
              </a:solidFill>
              <a:latin typeface="Questrial"/>
            </a:endParaRPr>
          </a:p>
        </p:txBody>
      </p:sp>
      <p:sp>
        <p:nvSpPr>
          <p:cNvPr id="19" name="Прямоугольник 18"/>
          <p:cNvSpPr/>
          <p:nvPr/>
        </p:nvSpPr>
        <p:spPr>
          <a:xfrm>
            <a:off x="658638" y="3256597"/>
            <a:ext cx="12600162" cy="3416320"/>
          </a:xfrm>
          <a:prstGeom prst="rect">
            <a:avLst/>
          </a:prstGeom>
        </p:spPr>
        <p:txBody>
          <a:bodyPr wrap="square">
            <a:spAutoFit/>
          </a:bodyPr>
          <a:lstStyle/>
          <a:p>
            <a:pPr algn="just"/>
            <a:r>
              <a:rPr lang="ru-RU" sz="3600" dirty="0" smtClean="0"/>
              <a:t>Многие </a:t>
            </a:r>
            <a:r>
              <a:rPr lang="ru-RU" sz="3600" dirty="0"/>
              <a:t>школьники бояться выступать перед публикой, классом. Материал знают, но начинают теряться, путаются в словах. Поэтому в первые недели обучения в начале каждого года, стараюсь спрашивать в письменной форме. Таким образом, проверяю их индивидуальность и умение правильно строить предложение.</a:t>
            </a:r>
          </a:p>
        </p:txBody>
      </p:sp>
      <p:sp>
        <p:nvSpPr>
          <p:cNvPr id="20" name="Прямоугольник 19"/>
          <p:cNvSpPr/>
          <p:nvPr/>
        </p:nvSpPr>
        <p:spPr>
          <a:xfrm>
            <a:off x="1618906" y="1048828"/>
            <a:ext cx="5549917" cy="830997"/>
          </a:xfrm>
          <a:prstGeom prst="rect">
            <a:avLst/>
          </a:prstGeom>
        </p:spPr>
        <p:txBody>
          <a:bodyPr wrap="none">
            <a:spAutoFit/>
          </a:bodyPr>
          <a:lstStyle/>
          <a:p>
            <a:r>
              <a:rPr lang="ru-RU" sz="4800" b="1" u="sng">
                <a:effectLst>
                  <a:outerShdw blurRad="38100" dist="38100" dir="2700000" algn="tl">
                    <a:srgbClr val="000000">
                      <a:alpha val="43137"/>
                    </a:srgbClr>
                  </a:outerShdw>
                </a:effectLst>
              </a:rPr>
              <a:t>Письменный </a:t>
            </a:r>
            <a:r>
              <a:rPr lang="ru-RU" sz="4800" b="1" u="sng" smtClean="0">
                <a:effectLst>
                  <a:outerShdw blurRad="38100" dist="38100" dir="2700000" algn="tl">
                    <a:srgbClr val="000000">
                      <a:alpha val="43137"/>
                    </a:srgbClr>
                  </a:outerShdw>
                </a:effectLst>
              </a:rPr>
              <a:t>опрос</a:t>
            </a:r>
            <a:endParaRPr lang="ru-RU" sz="4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750686" cy="10287000"/>
            <a:chOff x="0" y="0"/>
            <a:chExt cx="4938452" cy="2709333"/>
          </a:xfrm>
        </p:grpSpPr>
        <p:sp>
          <p:nvSpPr>
            <p:cNvPr id="3" name="Freeform 3"/>
            <p:cNvSpPr/>
            <p:nvPr/>
          </p:nvSpPr>
          <p:spPr>
            <a:xfrm>
              <a:off x="0" y="0"/>
              <a:ext cx="4938452" cy="2709333"/>
            </a:xfrm>
            <a:custGeom>
              <a:avLst/>
              <a:gdLst/>
              <a:ahLst/>
              <a:cxnLst/>
              <a:rect l="l" t="t" r="r" b="b"/>
              <a:pathLst>
                <a:path w="4938452" h="2709333">
                  <a:moveTo>
                    <a:pt x="0" y="0"/>
                  </a:moveTo>
                  <a:lnTo>
                    <a:pt x="4938452" y="0"/>
                  </a:lnTo>
                  <a:lnTo>
                    <a:pt x="4938452" y="2709333"/>
                  </a:lnTo>
                  <a:lnTo>
                    <a:pt x="0" y="2709333"/>
                  </a:lnTo>
                  <a:close/>
                </a:path>
              </a:pathLst>
            </a:custGeom>
            <a:solidFill>
              <a:srgbClr val="6ACFF3"/>
            </a:solidFill>
          </p:spPr>
        </p:sp>
        <p:sp>
          <p:nvSpPr>
            <p:cNvPr id="4" name="TextBox 4"/>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5" name="Picture 5"/>
          <p:cNvPicPr>
            <a:picLocks noChangeAspect="1"/>
          </p:cNvPicPr>
          <p:nvPr/>
        </p:nvPicPr>
        <p:blipFill>
          <a:blip r:embed="rId2"/>
          <a:srcRect/>
          <a:stretch>
            <a:fillRect/>
          </a:stretch>
        </p:blipFill>
        <p:spPr>
          <a:xfrm rot="-4776956">
            <a:off x="14954241" y="1709750"/>
            <a:ext cx="1393299" cy="1676511"/>
          </a:xfrm>
          <a:prstGeom prst="rect">
            <a:avLst/>
          </a:prstGeom>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rot="-2582534">
            <a:off x="19717" y="-345727"/>
            <a:ext cx="5192177" cy="4114800"/>
          </a:xfrm>
          <a:prstGeom prst="rect">
            <a:avLst/>
          </a:prstGeom>
        </p:spPr>
      </p:pic>
      <p:grpSp>
        <p:nvGrpSpPr>
          <p:cNvPr id="7" name="Group 7"/>
          <p:cNvGrpSpPr>
            <a:grpSpLocks noChangeAspect="1"/>
          </p:cNvGrpSpPr>
          <p:nvPr/>
        </p:nvGrpSpPr>
        <p:grpSpPr>
          <a:xfrm rot="-378730">
            <a:off x="1023855" y="1145400"/>
            <a:ext cx="6562532" cy="6410638"/>
            <a:chOff x="0" y="0"/>
            <a:chExt cx="4828540" cy="4716780"/>
          </a:xfrm>
        </p:grpSpPr>
        <p:sp>
          <p:nvSpPr>
            <p:cNvPr id="8" name="Freeform 8"/>
            <p:cNvSpPr/>
            <p:nvPr/>
          </p:nvSpPr>
          <p:spPr>
            <a:xfrm>
              <a:off x="0" y="-7620"/>
              <a:ext cx="4833620" cy="4726940"/>
            </a:xfrm>
            <a:custGeom>
              <a:avLst/>
              <a:gdLst/>
              <a:ahLst/>
              <a:cxnLst/>
              <a:rect l="l" t="t" r="r" b="b"/>
              <a:pathLst>
                <a:path w="4833620" h="4726940">
                  <a:moveTo>
                    <a:pt x="3416300" y="4662170"/>
                  </a:moveTo>
                  <a:cubicBezTo>
                    <a:pt x="3388360" y="4669790"/>
                    <a:pt x="3366770" y="4679950"/>
                    <a:pt x="3345180" y="4682490"/>
                  </a:cubicBezTo>
                  <a:cubicBezTo>
                    <a:pt x="3223260" y="4692650"/>
                    <a:pt x="3102610" y="4702810"/>
                    <a:pt x="2980690" y="4711700"/>
                  </a:cubicBezTo>
                  <a:cubicBezTo>
                    <a:pt x="2918460" y="4715510"/>
                    <a:pt x="2856230" y="4719320"/>
                    <a:pt x="2794000" y="4720590"/>
                  </a:cubicBezTo>
                  <a:cubicBezTo>
                    <a:pt x="2726690" y="4723130"/>
                    <a:pt x="2659380" y="4726940"/>
                    <a:pt x="2593340" y="4724400"/>
                  </a:cubicBezTo>
                  <a:cubicBezTo>
                    <a:pt x="2529840" y="4723130"/>
                    <a:pt x="2466340" y="4719320"/>
                    <a:pt x="2405380" y="4707890"/>
                  </a:cubicBezTo>
                  <a:cubicBezTo>
                    <a:pt x="2326640" y="4693920"/>
                    <a:pt x="2246630" y="4693920"/>
                    <a:pt x="2169160" y="4681220"/>
                  </a:cubicBezTo>
                  <a:cubicBezTo>
                    <a:pt x="1967230" y="4648200"/>
                    <a:pt x="1761490" y="4657090"/>
                    <a:pt x="1558290" y="4643120"/>
                  </a:cubicBezTo>
                  <a:cubicBezTo>
                    <a:pt x="1443990" y="4635500"/>
                    <a:pt x="1329690" y="4617720"/>
                    <a:pt x="1215390" y="4602480"/>
                  </a:cubicBezTo>
                  <a:cubicBezTo>
                    <a:pt x="1085850" y="4585970"/>
                    <a:pt x="956310" y="4566920"/>
                    <a:pt x="825500" y="4549140"/>
                  </a:cubicBezTo>
                  <a:cubicBezTo>
                    <a:pt x="730250" y="4536440"/>
                    <a:pt x="633730" y="4523740"/>
                    <a:pt x="538480" y="4511040"/>
                  </a:cubicBezTo>
                  <a:cubicBezTo>
                    <a:pt x="535940" y="4511040"/>
                    <a:pt x="533400" y="4509770"/>
                    <a:pt x="530860" y="4509770"/>
                  </a:cubicBezTo>
                  <a:cubicBezTo>
                    <a:pt x="450850" y="4475479"/>
                    <a:pt x="365760" y="4448810"/>
                    <a:pt x="292100" y="4404360"/>
                  </a:cubicBezTo>
                  <a:cubicBezTo>
                    <a:pt x="167640" y="4328160"/>
                    <a:pt x="114300" y="4206240"/>
                    <a:pt x="109220" y="4062730"/>
                  </a:cubicBezTo>
                  <a:cubicBezTo>
                    <a:pt x="107950" y="4013200"/>
                    <a:pt x="101600" y="3964940"/>
                    <a:pt x="101600" y="3915410"/>
                  </a:cubicBezTo>
                  <a:cubicBezTo>
                    <a:pt x="102870" y="3846830"/>
                    <a:pt x="107950" y="3779520"/>
                    <a:pt x="111760" y="3712210"/>
                  </a:cubicBezTo>
                  <a:cubicBezTo>
                    <a:pt x="121920" y="3511550"/>
                    <a:pt x="127000" y="3310890"/>
                    <a:pt x="111760" y="3110230"/>
                  </a:cubicBezTo>
                  <a:cubicBezTo>
                    <a:pt x="97790" y="2929890"/>
                    <a:pt x="85090" y="2750820"/>
                    <a:pt x="71120" y="2570480"/>
                  </a:cubicBezTo>
                  <a:cubicBezTo>
                    <a:pt x="62230" y="2454910"/>
                    <a:pt x="50800" y="2340610"/>
                    <a:pt x="43180" y="2225040"/>
                  </a:cubicBezTo>
                  <a:cubicBezTo>
                    <a:pt x="38100" y="2148840"/>
                    <a:pt x="39370" y="2071370"/>
                    <a:pt x="34290" y="1995170"/>
                  </a:cubicBezTo>
                  <a:cubicBezTo>
                    <a:pt x="31750" y="1951990"/>
                    <a:pt x="17780" y="1910080"/>
                    <a:pt x="16510" y="1866900"/>
                  </a:cubicBezTo>
                  <a:cubicBezTo>
                    <a:pt x="11430" y="1762760"/>
                    <a:pt x="10160" y="1657350"/>
                    <a:pt x="7620" y="1551940"/>
                  </a:cubicBezTo>
                  <a:cubicBezTo>
                    <a:pt x="6350" y="1511300"/>
                    <a:pt x="0" y="1470660"/>
                    <a:pt x="1270" y="1430020"/>
                  </a:cubicBezTo>
                  <a:cubicBezTo>
                    <a:pt x="2540" y="1366520"/>
                    <a:pt x="10160" y="1303020"/>
                    <a:pt x="11430" y="1239520"/>
                  </a:cubicBezTo>
                  <a:cubicBezTo>
                    <a:pt x="12700" y="1165860"/>
                    <a:pt x="5080" y="1092200"/>
                    <a:pt x="7620" y="1019810"/>
                  </a:cubicBezTo>
                  <a:cubicBezTo>
                    <a:pt x="7620" y="949960"/>
                    <a:pt x="16510" y="881380"/>
                    <a:pt x="25400" y="811530"/>
                  </a:cubicBezTo>
                  <a:cubicBezTo>
                    <a:pt x="27940" y="787400"/>
                    <a:pt x="45720" y="765810"/>
                    <a:pt x="50800" y="741680"/>
                  </a:cubicBezTo>
                  <a:cubicBezTo>
                    <a:pt x="72390" y="622300"/>
                    <a:pt x="95250" y="502920"/>
                    <a:pt x="151130" y="392430"/>
                  </a:cubicBezTo>
                  <a:cubicBezTo>
                    <a:pt x="163830" y="368300"/>
                    <a:pt x="184150" y="346710"/>
                    <a:pt x="203200" y="327660"/>
                  </a:cubicBezTo>
                  <a:cubicBezTo>
                    <a:pt x="209550" y="321310"/>
                    <a:pt x="224790" y="325120"/>
                    <a:pt x="228600" y="325120"/>
                  </a:cubicBezTo>
                  <a:cubicBezTo>
                    <a:pt x="237490" y="308610"/>
                    <a:pt x="242570" y="292100"/>
                    <a:pt x="252730" y="284480"/>
                  </a:cubicBezTo>
                  <a:cubicBezTo>
                    <a:pt x="307340" y="242570"/>
                    <a:pt x="364490" y="212090"/>
                    <a:pt x="435610" y="204470"/>
                  </a:cubicBezTo>
                  <a:cubicBezTo>
                    <a:pt x="488950" y="198120"/>
                    <a:pt x="541020" y="175260"/>
                    <a:pt x="594360" y="162560"/>
                  </a:cubicBezTo>
                  <a:cubicBezTo>
                    <a:pt x="659130" y="147320"/>
                    <a:pt x="723900" y="129540"/>
                    <a:pt x="791210" y="120650"/>
                  </a:cubicBezTo>
                  <a:cubicBezTo>
                    <a:pt x="852170" y="113030"/>
                    <a:pt x="910590" y="96520"/>
                    <a:pt x="972820" y="91440"/>
                  </a:cubicBezTo>
                  <a:cubicBezTo>
                    <a:pt x="1036320" y="86360"/>
                    <a:pt x="1099820" y="71120"/>
                    <a:pt x="1164590" y="66040"/>
                  </a:cubicBezTo>
                  <a:cubicBezTo>
                    <a:pt x="1339850" y="53340"/>
                    <a:pt x="1516380" y="44450"/>
                    <a:pt x="1691640" y="34290"/>
                  </a:cubicBezTo>
                  <a:cubicBezTo>
                    <a:pt x="1734820" y="31750"/>
                    <a:pt x="1778000" y="34290"/>
                    <a:pt x="1821180" y="35560"/>
                  </a:cubicBezTo>
                  <a:cubicBezTo>
                    <a:pt x="1842770" y="36830"/>
                    <a:pt x="1864360" y="41910"/>
                    <a:pt x="1887220" y="44450"/>
                  </a:cubicBezTo>
                  <a:cubicBezTo>
                    <a:pt x="1897380" y="45720"/>
                    <a:pt x="1907540" y="41910"/>
                    <a:pt x="1917700" y="41910"/>
                  </a:cubicBezTo>
                  <a:cubicBezTo>
                    <a:pt x="1948180" y="41910"/>
                    <a:pt x="1979930" y="41910"/>
                    <a:pt x="2010410" y="40640"/>
                  </a:cubicBezTo>
                  <a:cubicBezTo>
                    <a:pt x="2068830" y="38100"/>
                    <a:pt x="2128520" y="31750"/>
                    <a:pt x="2186940" y="31750"/>
                  </a:cubicBezTo>
                  <a:cubicBezTo>
                    <a:pt x="2244090" y="31750"/>
                    <a:pt x="2301240" y="35560"/>
                    <a:pt x="2358390" y="38100"/>
                  </a:cubicBezTo>
                  <a:lnTo>
                    <a:pt x="2404110" y="38100"/>
                  </a:lnTo>
                  <a:cubicBezTo>
                    <a:pt x="2473960" y="35560"/>
                    <a:pt x="2542540" y="35560"/>
                    <a:pt x="2612390" y="31750"/>
                  </a:cubicBezTo>
                  <a:cubicBezTo>
                    <a:pt x="2679700" y="27940"/>
                    <a:pt x="2745740" y="19050"/>
                    <a:pt x="2813050" y="15240"/>
                  </a:cubicBezTo>
                  <a:cubicBezTo>
                    <a:pt x="2844800" y="12700"/>
                    <a:pt x="2877820" y="12700"/>
                    <a:pt x="2909570" y="19050"/>
                  </a:cubicBezTo>
                  <a:cubicBezTo>
                    <a:pt x="2957830" y="27940"/>
                    <a:pt x="3003550" y="33020"/>
                    <a:pt x="3051810" y="19050"/>
                  </a:cubicBezTo>
                  <a:cubicBezTo>
                    <a:pt x="3069590" y="13970"/>
                    <a:pt x="3092450" y="22860"/>
                    <a:pt x="3112770" y="25400"/>
                  </a:cubicBezTo>
                  <a:cubicBezTo>
                    <a:pt x="3121660" y="26670"/>
                    <a:pt x="3131820" y="29210"/>
                    <a:pt x="3136900" y="25400"/>
                  </a:cubicBezTo>
                  <a:cubicBezTo>
                    <a:pt x="3171190" y="0"/>
                    <a:pt x="3202940" y="6350"/>
                    <a:pt x="3235960" y="27940"/>
                  </a:cubicBezTo>
                  <a:cubicBezTo>
                    <a:pt x="3239770" y="30480"/>
                    <a:pt x="3249930" y="24130"/>
                    <a:pt x="3257550" y="24130"/>
                  </a:cubicBezTo>
                  <a:cubicBezTo>
                    <a:pt x="3288030" y="24130"/>
                    <a:pt x="3318510" y="24130"/>
                    <a:pt x="3350260" y="25400"/>
                  </a:cubicBezTo>
                  <a:cubicBezTo>
                    <a:pt x="3373120" y="26670"/>
                    <a:pt x="3394710" y="34290"/>
                    <a:pt x="3417570" y="36830"/>
                  </a:cubicBezTo>
                  <a:cubicBezTo>
                    <a:pt x="3467100" y="43180"/>
                    <a:pt x="3517900" y="53340"/>
                    <a:pt x="3568700" y="53340"/>
                  </a:cubicBezTo>
                  <a:cubicBezTo>
                    <a:pt x="3663950" y="54610"/>
                    <a:pt x="3759200" y="58420"/>
                    <a:pt x="3853180" y="78740"/>
                  </a:cubicBezTo>
                  <a:cubicBezTo>
                    <a:pt x="3940809" y="97790"/>
                    <a:pt x="4030980" y="97790"/>
                    <a:pt x="4119880" y="113030"/>
                  </a:cubicBezTo>
                  <a:cubicBezTo>
                    <a:pt x="4173220" y="121920"/>
                    <a:pt x="4227830" y="138430"/>
                    <a:pt x="4273550" y="165100"/>
                  </a:cubicBezTo>
                  <a:cubicBezTo>
                    <a:pt x="4323080" y="193040"/>
                    <a:pt x="4361180" y="238760"/>
                    <a:pt x="4405630" y="276860"/>
                  </a:cubicBezTo>
                  <a:cubicBezTo>
                    <a:pt x="4422139" y="290830"/>
                    <a:pt x="4446270" y="300990"/>
                    <a:pt x="4457700" y="318770"/>
                  </a:cubicBezTo>
                  <a:cubicBezTo>
                    <a:pt x="4490720" y="367030"/>
                    <a:pt x="4519930" y="417830"/>
                    <a:pt x="4549140" y="468630"/>
                  </a:cubicBezTo>
                  <a:cubicBezTo>
                    <a:pt x="4570730" y="505460"/>
                    <a:pt x="4592320" y="543560"/>
                    <a:pt x="4608830" y="581660"/>
                  </a:cubicBezTo>
                  <a:cubicBezTo>
                    <a:pt x="4626610" y="626110"/>
                    <a:pt x="4640580" y="671830"/>
                    <a:pt x="4654550" y="718820"/>
                  </a:cubicBezTo>
                  <a:cubicBezTo>
                    <a:pt x="4676140" y="792480"/>
                    <a:pt x="4701540" y="866140"/>
                    <a:pt x="4715510" y="942340"/>
                  </a:cubicBezTo>
                  <a:cubicBezTo>
                    <a:pt x="4735830" y="1049020"/>
                    <a:pt x="4745990" y="1158240"/>
                    <a:pt x="4761230" y="1266190"/>
                  </a:cubicBezTo>
                  <a:cubicBezTo>
                    <a:pt x="4766310" y="1301750"/>
                    <a:pt x="4772660" y="1337310"/>
                    <a:pt x="4775200" y="1372870"/>
                  </a:cubicBezTo>
                  <a:cubicBezTo>
                    <a:pt x="4782820" y="1474470"/>
                    <a:pt x="4787900" y="1574800"/>
                    <a:pt x="4794250" y="1676400"/>
                  </a:cubicBezTo>
                  <a:cubicBezTo>
                    <a:pt x="4803140" y="1802130"/>
                    <a:pt x="4815840" y="1926590"/>
                    <a:pt x="4822190" y="2052320"/>
                  </a:cubicBezTo>
                  <a:cubicBezTo>
                    <a:pt x="4828540" y="2172970"/>
                    <a:pt x="4833620" y="2294890"/>
                    <a:pt x="4831080" y="2416810"/>
                  </a:cubicBezTo>
                  <a:cubicBezTo>
                    <a:pt x="4827270" y="2620010"/>
                    <a:pt x="4817110" y="2821940"/>
                    <a:pt x="4806950" y="3025140"/>
                  </a:cubicBezTo>
                  <a:cubicBezTo>
                    <a:pt x="4800600" y="3150870"/>
                    <a:pt x="4791710" y="3275330"/>
                    <a:pt x="4779010" y="3399790"/>
                  </a:cubicBezTo>
                  <a:cubicBezTo>
                    <a:pt x="4766310" y="3524250"/>
                    <a:pt x="4747260" y="3647440"/>
                    <a:pt x="4733290" y="3771900"/>
                  </a:cubicBezTo>
                  <a:cubicBezTo>
                    <a:pt x="4723130" y="3858260"/>
                    <a:pt x="4720590" y="3944620"/>
                    <a:pt x="4709160" y="4029710"/>
                  </a:cubicBezTo>
                  <a:cubicBezTo>
                    <a:pt x="4699000" y="4107180"/>
                    <a:pt x="4660900" y="4175760"/>
                    <a:pt x="4610100" y="4232910"/>
                  </a:cubicBezTo>
                  <a:cubicBezTo>
                    <a:pt x="4568191" y="4281170"/>
                    <a:pt x="4535170" y="4335780"/>
                    <a:pt x="4491991" y="4382770"/>
                  </a:cubicBezTo>
                  <a:cubicBezTo>
                    <a:pt x="4453891" y="4424679"/>
                    <a:pt x="4411981" y="4466590"/>
                    <a:pt x="4345941" y="4467860"/>
                  </a:cubicBezTo>
                  <a:cubicBezTo>
                    <a:pt x="4330700" y="4467860"/>
                    <a:pt x="4316731" y="4483100"/>
                    <a:pt x="4301491" y="4490720"/>
                  </a:cubicBezTo>
                  <a:cubicBezTo>
                    <a:pt x="4236720" y="4518660"/>
                    <a:pt x="4169411" y="4542790"/>
                    <a:pt x="4105911" y="4573270"/>
                  </a:cubicBezTo>
                  <a:cubicBezTo>
                    <a:pt x="3989070" y="4629150"/>
                    <a:pt x="3863341" y="4638040"/>
                    <a:pt x="3737611" y="4643120"/>
                  </a:cubicBezTo>
                  <a:cubicBezTo>
                    <a:pt x="3689351" y="4645660"/>
                    <a:pt x="3639820" y="4641850"/>
                    <a:pt x="3591561" y="4645660"/>
                  </a:cubicBezTo>
                  <a:cubicBezTo>
                    <a:pt x="3567431" y="4646930"/>
                    <a:pt x="3544570" y="4658360"/>
                    <a:pt x="3521711" y="4663440"/>
                  </a:cubicBezTo>
                  <a:cubicBezTo>
                    <a:pt x="3511551" y="4665980"/>
                    <a:pt x="3501391" y="4664710"/>
                    <a:pt x="3489961" y="4665980"/>
                  </a:cubicBezTo>
                  <a:cubicBezTo>
                    <a:pt x="3474720" y="4667250"/>
                    <a:pt x="3459481" y="4671060"/>
                    <a:pt x="3444241" y="4669790"/>
                  </a:cubicBezTo>
                  <a:cubicBezTo>
                    <a:pt x="3429000" y="4667250"/>
                    <a:pt x="3418841" y="4662170"/>
                    <a:pt x="3416300" y="4662170"/>
                  </a:cubicBezTo>
                  <a:close/>
                </a:path>
              </a:pathLst>
            </a:custGeom>
            <a:blipFill>
              <a:blip r:embed="rId5"/>
              <a:stretch>
                <a:fillRect l="-97373" r="-1372"/>
              </a:stretch>
            </a:blipFill>
          </p:spPr>
        </p:sp>
      </p:gr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a:off x="7924800" y="8612"/>
            <a:ext cx="9448800" cy="1758560"/>
          </a:xfrm>
          <a:prstGeom prst="rect">
            <a:avLst/>
          </a:prstGeom>
        </p:spPr>
      </p:pic>
      <p:sp>
        <p:nvSpPr>
          <p:cNvPr id="12" name="TextBox 12"/>
          <p:cNvSpPr txBox="1"/>
          <p:nvPr/>
        </p:nvSpPr>
        <p:spPr>
          <a:xfrm>
            <a:off x="10588532" y="6312113"/>
            <a:ext cx="5801693" cy="590550"/>
          </a:xfrm>
          <a:prstGeom prst="rect">
            <a:avLst/>
          </a:prstGeom>
        </p:spPr>
        <p:txBody>
          <a:bodyPr lIns="0" tIns="0" rIns="0" bIns="0" rtlCol="0" anchor="t">
            <a:spAutoFit/>
          </a:bodyPr>
          <a:lstStyle/>
          <a:p>
            <a:pPr algn="r">
              <a:lnSpc>
                <a:spcPts val="4799"/>
              </a:lnSpc>
            </a:pPr>
            <a:r>
              <a:rPr lang="en-US" sz="3999" dirty="0">
                <a:solidFill>
                  <a:srgbClr val="202F5A"/>
                </a:solidFill>
                <a:latin typeface="Nunito Sans Black Bold"/>
              </a:rPr>
              <a:t>Elaborate here</a:t>
            </a:r>
          </a:p>
        </p:txBody>
      </p:sp>
      <p:sp>
        <p:nvSpPr>
          <p:cNvPr id="13" name="Прямоугольник 12"/>
          <p:cNvSpPr/>
          <p:nvPr/>
        </p:nvSpPr>
        <p:spPr>
          <a:xfrm>
            <a:off x="8610243" y="1617099"/>
            <a:ext cx="9721400" cy="7017306"/>
          </a:xfrm>
          <a:prstGeom prst="rect">
            <a:avLst/>
          </a:prstGeom>
        </p:spPr>
        <p:txBody>
          <a:bodyPr wrap="square">
            <a:spAutoFit/>
          </a:bodyPr>
          <a:lstStyle/>
          <a:p>
            <a:r>
              <a:rPr lang="ru-RU" dirty="0" smtClean="0"/>
              <a:t>Для </a:t>
            </a:r>
            <a:r>
              <a:rPr lang="ru-RU" dirty="0"/>
              <a:t>построения монолога: устного ответа, блиц-опроса и т.д. </a:t>
            </a:r>
            <a:r>
              <a:rPr lang="ru-RU" dirty="0" smtClean="0"/>
              <a:t/>
            </a:r>
            <a:br>
              <a:rPr lang="ru-RU" dirty="0" smtClean="0"/>
            </a:br>
            <a:r>
              <a:rPr lang="ru-RU" dirty="0" smtClean="0"/>
              <a:t>мной </a:t>
            </a:r>
            <a:r>
              <a:rPr lang="ru-RU" dirty="0"/>
              <a:t>была разработана памятка</a:t>
            </a:r>
          </a:p>
          <a:p>
            <a:r>
              <a:rPr lang="ru-RU" dirty="0"/>
              <a:t>    </a:t>
            </a:r>
            <a:r>
              <a:rPr lang="ru-RU" dirty="0" smtClean="0"/>
              <a:t>Ответ</a:t>
            </a:r>
            <a:endParaRPr lang="ru-RU" dirty="0"/>
          </a:p>
          <a:p>
            <a:r>
              <a:rPr lang="ru-RU" dirty="0"/>
              <a:t>  - полный: понятия   факты</a:t>
            </a:r>
          </a:p>
          <a:p>
            <a:r>
              <a:rPr lang="ru-RU" dirty="0"/>
              <a:t>  - логический</a:t>
            </a:r>
          </a:p>
          <a:p>
            <a:r>
              <a:rPr lang="ru-RU" dirty="0"/>
              <a:t>  - последовательный</a:t>
            </a:r>
          </a:p>
          <a:p>
            <a:r>
              <a:rPr lang="ru-RU" dirty="0"/>
              <a:t>  - вывод</a:t>
            </a:r>
          </a:p>
          <a:p>
            <a:r>
              <a:rPr lang="ru-RU" dirty="0"/>
              <a:t>  - речь	        </a:t>
            </a:r>
            <a:r>
              <a:rPr lang="ru-RU" dirty="0" smtClean="0"/>
              <a:t/>
            </a:r>
            <a:br>
              <a:rPr lang="ru-RU" dirty="0" smtClean="0"/>
            </a:br>
            <a:r>
              <a:rPr lang="ru-RU" dirty="0" smtClean="0"/>
              <a:t>Требования </a:t>
            </a:r>
            <a:r>
              <a:rPr lang="ru-RU" dirty="0"/>
              <a:t>к монологу</a:t>
            </a:r>
          </a:p>
          <a:p>
            <a:r>
              <a:rPr lang="ru-RU" dirty="0"/>
              <a:t>- Вступление: важность и </a:t>
            </a:r>
            <a:r>
              <a:rPr lang="ru-RU" dirty="0" smtClean="0"/>
              <a:t>значимость темы</a:t>
            </a:r>
            <a:r>
              <a:rPr lang="ru-RU" dirty="0"/>
              <a:t>.</a:t>
            </a:r>
          </a:p>
          <a:p>
            <a:r>
              <a:rPr lang="ru-RU" dirty="0"/>
              <a:t> - Основная часть: последовательное</a:t>
            </a:r>
          </a:p>
          <a:p>
            <a:r>
              <a:rPr lang="ru-RU" dirty="0"/>
              <a:t>  раскрытие вопроса. </a:t>
            </a:r>
          </a:p>
          <a:p>
            <a:r>
              <a:rPr lang="ru-RU" dirty="0"/>
              <a:t> - Заключение: обобщение </a:t>
            </a:r>
            <a:r>
              <a:rPr lang="ru-RU" dirty="0" smtClean="0"/>
              <a:t>сказанного</a:t>
            </a:r>
            <a:r>
              <a:rPr lang="ru-RU" dirty="0"/>
              <a:t>, вывод</a:t>
            </a:r>
            <a:r>
              <a:rPr lang="ru-RU" dirty="0" smtClean="0"/>
              <a:t>.</a:t>
            </a:r>
            <a:br>
              <a:rPr lang="ru-RU" dirty="0" smtClean="0"/>
            </a:br>
            <a:endParaRPr lang="ru-RU" dirty="0"/>
          </a:p>
          <a:p>
            <a:r>
              <a:rPr lang="ru-RU" dirty="0"/>
              <a:t>А) При проведении опроса на уроке использую следующие приемы:</a:t>
            </a:r>
          </a:p>
          <a:p>
            <a:r>
              <a:rPr lang="ru-RU" dirty="0"/>
              <a:t>- монологический рассказ у доски (в это время группа слушает и оценивает ответ товарища или выполняет другое задание);</a:t>
            </a:r>
          </a:p>
          <a:p>
            <a:r>
              <a:rPr lang="ru-RU" dirty="0"/>
              <a:t>- монолог в паре;</a:t>
            </a:r>
          </a:p>
          <a:p>
            <a:r>
              <a:rPr lang="ru-RU" dirty="0"/>
              <a:t>- рассказ по цепочке; по ключевым словам;</a:t>
            </a:r>
          </a:p>
          <a:p>
            <a:r>
              <a:rPr lang="ru-RU" dirty="0"/>
              <a:t>- тихий опрос (беседа с одним или несколькими учениками полушепотом, в то время как класс занят другим делом).</a:t>
            </a:r>
          </a:p>
          <a:p>
            <a:r>
              <a:rPr lang="ru-RU" dirty="0"/>
              <a:t>В конце опроса спрашиваю: «На </a:t>
            </a:r>
            <a:r>
              <a:rPr lang="ru-RU" dirty="0" smtClean="0"/>
              <a:t>всё </a:t>
            </a:r>
            <a:r>
              <a:rPr lang="ru-RU" dirty="0"/>
              <a:t>ли ответил ученик согласно памяткам?»</a:t>
            </a:r>
          </a:p>
          <a:p>
            <a:r>
              <a:rPr lang="ru-RU" dirty="0"/>
              <a:t>Б) Для определенных тем прошу сделать пересказ того или иного события через призму обществоведческих знаний, составляя предварительную схему ответа, видеосюжет и т.д.</a:t>
            </a:r>
          </a:p>
          <a:p>
            <a:endParaRPr lang="ru-RU" dirty="0"/>
          </a:p>
        </p:txBody>
      </p:sp>
      <p:sp>
        <p:nvSpPr>
          <p:cNvPr id="14" name="Прямоугольник 13"/>
          <p:cNvSpPr/>
          <p:nvPr/>
        </p:nvSpPr>
        <p:spPr>
          <a:xfrm>
            <a:off x="7481301" y="4958834"/>
            <a:ext cx="184731" cy="369332"/>
          </a:xfrm>
          <a:prstGeom prst="rect">
            <a:avLst/>
          </a:prstGeom>
        </p:spPr>
        <p:txBody>
          <a:bodyPr wrap="none">
            <a:spAutoFit/>
          </a:bodyPr>
          <a:lstStyle/>
          <a:p>
            <a:endParaRPr lang="ru-RU" dirty="0"/>
          </a:p>
        </p:txBody>
      </p:sp>
      <p:sp>
        <p:nvSpPr>
          <p:cNvPr id="15" name="Прямоугольник 14"/>
          <p:cNvSpPr/>
          <p:nvPr/>
        </p:nvSpPr>
        <p:spPr>
          <a:xfrm>
            <a:off x="9008651" y="623884"/>
            <a:ext cx="7211461" cy="830997"/>
          </a:xfrm>
          <a:prstGeom prst="rect">
            <a:avLst/>
          </a:prstGeom>
        </p:spPr>
        <p:txBody>
          <a:bodyPr wrap="none">
            <a:spAutoFit/>
          </a:bodyPr>
          <a:lstStyle/>
          <a:p>
            <a:r>
              <a:rPr lang="ru-RU" sz="4800" b="1" u="sng" dirty="0">
                <a:effectLst>
                  <a:outerShdw blurRad="38100" dist="38100" dir="2700000" algn="tl">
                    <a:srgbClr val="000000">
                      <a:alpha val="43137"/>
                    </a:srgbClr>
                  </a:outerShdw>
                </a:effectLst>
              </a:rPr>
              <a:t>Устный опрос, </a:t>
            </a:r>
            <a:r>
              <a:rPr lang="ru-RU" sz="4800" b="1" u="sng" dirty="0" smtClean="0">
                <a:effectLst>
                  <a:outerShdw blurRad="38100" dist="38100" dir="2700000" algn="tl">
                    <a:srgbClr val="000000">
                      <a:alpha val="43137"/>
                    </a:srgbClr>
                  </a:outerShdw>
                </a:effectLst>
              </a:rPr>
              <a:t>блиц-опрос</a:t>
            </a:r>
            <a:endParaRPr lang="ru-RU" sz="4800" b="1" u="sng"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69475" y="-17318"/>
            <a:ext cx="19245865" cy="10434787"/>
            <a:chOff x="0" y="0"/>
            <a:chExt cx="5068870" cy="2748257"/>
          </a:xfrm>
        </p:grpSpPr>
        <p:sp>
          <p:nvSpPr>
            <p:cNvPr id="3" name="Freeform 3"/>
            <p:cNvSpPr/>
            <p:nvPr/>
          </p:nvSpPr>
          <p:spPr>
            <a:xfrm>
              <a:off x="0" y="0"/>
              <a:ext cx="5068870" cy="2748256"/>
            </a:xfrm>
            <a:custGeom>
              <a:avLst/>
              <a:gdLst/>
              <a:ahLst/>
              <a:cxnLst/>
              <a:rect l="l" t="t" r="r" b="b"/>
              <a:pathLst>
                <a:path w="5068870" h="2748256">
                  <a:moveTo>
                    <a:pt x="0" y="0"/>
                  </a:moveTo>
                  <a:lnTo>
                    <a:pt x="5068870" y="0"/>
                  </a:lnTo>
                  <a:lnTo>
                    <a:pt x="5068870" y="2748256"/>
                  </a:lnTo>
                  <a:lnTo>
                    <a:pt x="0" y="2748256"/>
                  </a:lnTo>
                  <a:close/>
                </a:path>
              </a:pathLst>
            </a:custGeom>
            <a:solidFill>
              <a:srgbClr val="B8C995"/>
            </a:solidFill>
          </p:spPr>
        </p:sp>
        <p:sp>
          <p:nvSpPr>
            <p:cNvPr id="4" name="TextBox 4"/>
            <p:cNvSpPr txBox="1"/>
            <p:nvPr/>
          </p:nvSpPr>
          <p:spPr>
            <a:xfrm>
              <a:off x="0" y="-38100"/>
              <a:ext cx="812800" cy="850900"/>
            </a:xfrm>
            <a:prstGeom prst="rect">
              <a:avLst/>
            </a:prstGeom>
          </p:spPr>
          <p:txBody>
            <a:bodyPr lIns="50800" tIns="50800" rIns="50800" bIns="50800" rtlCol="0" anchor="ctr"/>
            <a:lstStyle/>
            <a:p>
              <a:pPr algn="ctr">
                <a:lnSpc>
                  <a:spcPts val="2659"/>
                </a:lnSpc>
                <a:spcBef>
                  <a:spcPct val="0"/>
                </a:spcBef>
              </a:pPr>
              <a:endParaRPr/>
            </a:p>
          </p:txBody>
        </p:sp>
      </p:grpSp>
      <p:pic>
        <p:nvPicPr>
          <p:cNvPr id="5" name="Picture 5"/>
          <p:cNvPicPr>
            <a:picLocks noChangeAspect="1"/>
          </p:cNvPicPr>
          <p:nvPr/>
        </p:nvPicPr>
        <p:blipFill>
          <a:blip r:embed="rId3"/>
          <a:srcRect/>
          <a:stretch>
            <a:fillRect/>
          </a:stretch>
        </p:blipFill>
        <p:spPr>
          <a:xfrm>
            <a:off x="13796876" y="6726189"/>
            <a:ext cx="3153001" cy="3731459"/>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62665" y="4980472"/>
            <a:ext cx="4081013" cy="7557432"/>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272277">
            <a:off x="4559159" y="175484"/>
            <a:ext cx="13089337" cy="8293305"/>
          </a:xfrm>
          <a:prstGeom prst="rect">
            <a:avLst/>
          </a:prstGeom>
        </p:spPr>
      </p:pic>
      <p:sp>
        <p:nvSpPr>
          <p:cNvPr id="8" name="TextBox 8"/>
          <p:cNvSpPr txBox="1"/>
          <p:nvPr/>
        </p:nvSpPr>
        <p:spPr>
          <a:xfrm>
            <a:off x="3249566" y="1945770"/>
            <a:ext cx="11788868" cy="1231106"/>
          </a:xfrm>
          <a:prstGeom prst="rect">
            <a:avLst/>
          </a:prstGeom>
        </p:spPr>
        <p:txBody>
          <a:bodyPr lIns="0" tIns="0" rIns="0" bIns="0" rtlCol="0" anchor="t">
            <a:spAutoFit/>
          </a:bodyPr>
          <a:lstStyle/>
          <a:p>
            <a:pPr marL="0" lvl="0" indent="0" algn="ctr">
              <a:lnSpc>
                <a:spcPts val="9600"/>
              </a:lnSpc>
              <a:spcBef>
                <a:spcPct val="0"/>
              </a:spcBef>
            </a:pPr>
            <a:endParaRPr lang="en-US" sz="8000" u="none" dirty="0">
              <a:solidFill>
                <a:srgbClr val="000000"/>
              </a:solidFill>
              <a:latin typeface="Nunito Sans Black Bold"/>
            </a:endParaRPr>
          </a:p>
        </p:txBody>
      </p:sp>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a:stretch>
            <a:fillRect/>
          </a:stretch>
        </p:blipFill>
        <p:spPr>
          <a:xfrm rot="-4509748">
            <a:off x="-1902990" y="-1685352"/>
            <a:ext cx="7679624" cy="8762681"/>
          </a:xfrm>
          <a:prstGeom prst="rect">
            <a:avLst/>
          </a:prstGeom>
        </p:spPr>
      </p:pic>
      <p:pic>
        <p:nvPicPr>
          <p:cNvPr id="10" name="Picture 10"/>
          <p:cNvPicPr>
            <a:picLocks noChangeAspect="1"/>
          </p:cNvPicPr>
          <p:nvPr/>
        </p:nvPicPr>
        <p:blipFill>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a:stretch>
            <a:fillRect/>
          </a:stretch>
        </p:blipFill>
        <p:spPr>
          <a:xfrm rot="-1787363">
            <a:off x="14893418" y="8345915"/>
            <a:ext cx="7315200" cy="2469762"/>
          </a:xfrm>
          <a:prstGeom prst="rect">
            <a:avLst/>
          </a:prstGeom>
        </p:spPr>
      </p:pic>
      <p:sp>
        <p:nvSpPr>
          <p:cNvPr id="11" name="Прямоугольник 10"/>
          <p:cNvSpPr/>
          <p:nvPr/>
        </p:nvSpPr>
        <p:spPr>
          <a:xfrm>
            <a:off x="5439160" y="1552868"/>
            <a:ext cx="11096240" cy="3970318"/>
          </a:xfrm>
          <a:prstGeom prst="rect">
            <a:avLst/>
          </a:prstGeom>
        </p:spPr>
        <p:txBody>
          <a:bodyPr wrap="square">
            <a:spAutoFit/>
          </a:bodyPr>
          <a:lstStyle/>
          <a:p>
            <a:r>
              <a:rPr lang="ru-RU" dirty="0" smtClean="0"/>
              <a:t>На </a:t>
            </a:r>
            <a:r>
              <a:rPr lang="ru-RU" dirty="0"/>
              <a:t>основании учебника или опорного материала:</a:t>
            </a:r>
          </a:p>
          <a:p>
            <a:r>
              <a:rPr lang="ru-RU" dirty="0"/>
              <a:t>- составить опорный конспект, схему, план, тезисы;</a:t>
            </a:r>
          </a:p>
          <a:p>
            <a:r>
              <a:rPr lang="ru-RU" dirty="0"/>
              <a:t>- придумать вопросы (</a:t>
            </a:r>
            <a:r>
              <a:rPr lang="ru-RU" dirty="0" err="1"/>
              <a:t>разноуровневые</a:t>
            </a:r>
            <a:r>
              <a:rPr lang="ru-RU" dirty="0"/>
              <a:t> или наибольшее количество);</a:t>
            </a:r>
          </a:p>
          <a:p>
            <a:r>
              <a:rPr lang="ru-RU" dirty="0"/>
              <a:t>- выписать новые понятия;</a:t>
            </a:r>
          </a:p>
          <a:p>
            <a:r>
              <a:rPr lang="ru-RU" dirty="0"/>
              <a:t>- заполнить таблицу;</a:t>
            </a:r>
          </a:p>
          <a:p>
            <a:r>
              <a:rPr lang="ru-RU" dirty="0"/>
              <a:t>- продолжить… или дополнить…;</a:t>
            </a:r>
          </a:p>
          <a:p>
            <a:r>
              <a:rPr lang="ru-RU" dirty="0"/>
              <a:t>- выявить проблемы, которые возникли в связи с изучением данной темы;</a:t>
            </a:r>
          </a:p>
          <a:p>
            <a:r>
              <a:rPr lang="ru-RU" dirty="0"/>
              <a:t>- обобщить (сделать вывод).</a:t>
            </a:r>
          </a:p>
          <a:p>
            <a:r>
              <a:rPr lang="ru-RU" dirty="0"/>
              <a:t>Пример: по теме «Социальные нормы» были составлены следующие вопросы:</a:t>
            </a:r>
          </a:p>
          <a:p>
            <a:r>
              <a:rPr lang="ru-RU" dirty="0"/>
              <a:t>- Что представляет собой социальный контроль?</a:t>
            </a:r>
          </a:p>
          <a:p>
            <a:r>
              <a:rPr lang="ru-RU" dirty="0"/>
              <a:t>- Классифицируйте социальные нормы.</a:t>
            </a:r>
          </a:p>
          <a:p>
            <a:r>
              <a:rPr lang="ru-RU" dirty="0"/>
              <a:t>- Каковы причины подростковой преступности и как с ней бороться?</a:t>
            </a:r>
          </a:p>
          <a:p>
            <a:r>
              <a:rPr lang="ru-RU" dirty="0"/>
              <a:t>- В чем наблюдается различие между нормой и ценностью?</a:t>
            </a:r>
          </a:p>
          <a:p>
            <a:r>
              <a:rPr lang="ru-RU" dirty="0"/>
              <a:t>- Докажите, что социальный контроль – фундамент </a:t>
            </a:r>
            <a:r>
              <a:rPr lang="ru-RU" dirty="0" smtClean="0"/>
              <a:t>стабильности в обществе</a:t>
            </a:r>
            <a:r>
              <a:rPr lang="ru-RU" dirty="0"/>
              <a:t>. </a:t>
            </a:r>
          </a:p>
        </p:txBody>
      </p:sp>
      <p:sp>
        <p:nvSpPr>
          <p:cNvPr id="12" name="Прямоугольник 11"/>
          <p:cNvSpPr/>
          <p:nvPr/>
        </p:nvSpPr>
        <p:spPr>
          <a:xfrm>
            <a:off x="62665" y="266700"/>
            <a:ext cx="5880935" cy="738664"/>
          </a:xfrm>
          <a:prstGeom prst="rect">
            <a:avLst/>
          </a:prstGeom>
        </p:spPr>
        <p:txBody>
          <a:bodyPr wrap="square">
            <a:spAutoFit/>
          </a:bodyPr>
          <a:lstStyle/>
          <a:p>
            <a:r>
              <a:rPr lang="ru-RU" dirty="0" smtClean="0"/>
              <a:t>Иногда </a:t>
            </a:r>
            <a:r>
              <a:rPr lang="ru-RU" dirty="0"/>
              <a:t>при изучении нового материала </a:t>
            </a:r>
            <a:r>
              <a:rPr lang="ru-RU" dirty="0" smtClean="0"/>
              <a:t>составляю</a:t>
            </a:r>
            <a:br>
              <a:rPr lang="ru-RU" dirty="0" smtClean="0"/>
            </a:br>
            <a:r>
              <a:rPr lang="ru-RU" dirty="0" smtClean="0"/>
              <a:t> </a:t>
            </a:r>
            <a:r>
              <a:rPr lang="ru-RU" sz="2400" b="1" u="sng" dirty="0">
                <a:effectLst>
                  <a:outerShdw blurRad="38100" dist="38100" dir="2700000" algn="tl">
                    <a:srgbClr val="000000">
                      <a:alpha val="43137"/>
                    </a:srgbClr>
                  </a:outerShdw>
                </a:effectLst>
              </a:rPr>
              <a:t>«</a:t>
            </a:r>
            <a:r>
              <a:rPr lang="ru-RU" sz="2400" b="1" u="sng" dirty="0" smtClean="0">
                <a:effectLst>
                  <a:outerShdw blurRad="38100" dist="38100" dir="2700000" algn="tl">
                    <a:srgbClr val="000000">
                      <a:alpha val="43137"/>
                    </a:srgbClr>
                  </a:outerShdw>
                </a:effectLst>
              </a:rPr>
              <a:t>Задания для изучения </a:t>
            </a:r>
            <a:r>
              <a:rPr lang="ru-RU" sz="2400" b="1" u="sng" dirty="0">
                <a:effectLst>
                  <a:outerShdw blurRad="38100" dist="38100" dir="2700000" algn="tl">
                    <a:srgbClr val="000000">
                      <a:alpha val="43137"/>
                    </a:srgbClr>
                  </a:outerShdw>
                </a:effectLst>
              </a:rPr>
              <a:t>новой темы».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9FA1"/>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0" y="1748756"/>
            <a:ext cx="6566235" cy="6500572"/>
          </a:xfrm>
          <a:prstGeom prst="rect">
            <a:avLst/>
          </a:prstGeom>
        </p:spPr>
      </p:pic>
      <p:pic>
        <p:nvPicPr>
          <p:cNvPr id="3" name="Picture 3"/>
          <p:cNvPicPr>
            <a:picLocks noChangeAspect="1"/>
          </p:cNvPicPr>
          <p:nvPr/>
        </p:nvPicPr>
        <p:blipFill>
          <a:blip r:embed="rId4"/>
          <a:srcRect/>
          <a:stretch>
            <a:fillRect/>
          </a:stretch>
        </p:blipFill>
        <p:spPr>
          <a:xfrm>
            <a:off x="6524483" y="5289335"/>
            <a:ext cx="4026948" cy="100674"/>
          </a:xfrm>
          <a:prstGeom prst="rect">
            <a:avLst/>
          </a:prstGeom>
        </p:spPr>
      </p:pic>
      <p:pic>
        <p:nvPicPr>
          <p:cNvPr id="4" name="Picture 4"/>
          <p:cNvPicPr>
            <a:picLocks noChangeAspect="1"/>
          </p:cNvPicPr>
          <p:nvPr/>
        </p:nvPicPr>
        <p:blipFill>
          <a:blip r:embed="rId4"/>
          <a:srcRect/>
          <a:stretch>
            <a:fillRect/>
          </a:stretch>
        </p:blipFill>
        <p:spPr>
          <a:xfrm>
            <a:off x="12346894" y="5238998"/>
            <a:ext cx="4026948" cy="100674"/>
          </a:xfrm>
          <a:prstGeom prst="rect">
            <a:avLst/>
          </a:prstGeom>
        </p:spPr>
      </p:pic>
      <p:pic>
        <p:nvPicPr>
          <p:cNvPr id="5" name="Picture 5"/>
          <p:cNvPicPr>
            <a:picLocks noChangeAspect="1"/>
          </p:cNvPicPr>
          <p:nvPr/>
        </p:nvPicPr>
        <p:blipFill>
          <a:blip r:embed="rId4"/>
          <a:srcRect/>
          <a:stretch>
            <a:fillRect/>
          </a:stretch>
        </p:blipFill>
        <p:spPr>
          <a:xfrm>
            <a:off x="6524483" y="8850158"/>
            <a:ext cx="4026948" cy="100674"/>
          </a:xfrm>
          <a:prstGeom prst="rect">
            <a:avLst/>
          </a:prstGeom>
        </p:spPr>
      </p:pic>
      <p:pic>
        <p:nvPicPr>
          <p:cNvPr id="6" name="Picture 6"/>
          <p:cNvPicPr>
            <a:picLocks noChangeAspect="1"/>
          </p:cNvPicPr>
          <p:nvPr/>
        </p:nvPicPr>
        <p:blipFill>
          <a:blip r:embed="rId4"/>
          <a:srcRect/>
          <a:stretch>
            <a:fillRect/>
          </a:stretch>
        </p:blipFill>
        <p:spPr>
          <a:xfrm>
            <a:off x="12346894" y="8799821"/>
            <a:ext cx="4026948" cy="100674"/>
          </a:xfrm>
          <a:prstGeom prst="rect">
            <a:avLst/>
          </a:prstGeom>
        </p:spPr>
      </p:pic>
      <p:sp>
        <p:nvSpPr>
          <p:cNvPr id="22" name="Прямоугольник 21"/>
          <p:cNvSpPr/>
          <p:nvPr/>
        </p:nvSpPr>
        <p:spPr>
          <a:xfrm>
            <a:off x="6865308" y="2398142"/>
            <a:ext cx="10736891" cy="7109639"/>
          </a:xfrm>
          <a:prstGeom prst="rect">
            <a:avLst/>
          </a:prstGeom>
        </p:spPr>
        <p:txBody>
          <a:bodyPr wrap="square">
            <a:spAutoFit/>
          </a:bodyPr>
          <a:lstStyle/>
          <a:p>
            <a:r>
              <a:rPr lang="ru-RU" sz="2400" dirty="0" smtClean="0"/>
              <a:t>А</a:t>
            </a:r>
            <a:r>
              <a:rPr lang="ru-RU" sz="2400" dirty="0"/>
              <a:t>) </a:t>
            </a:r>
            <a:r>
              <a:rPr lang="ru-RU" sz="2400" b="1" dirty="0" err="1"/>
              <a:t>Взаимоопрос</a:t>
            </a:r>
            <a:r>
              <a:rPr lang="ru-RU" sz="2400" dirty="0"/>
              <a:t>. обучающиеся проверяют друг у друга </a:t>
            </a:r>
            <a:r>
              <a:rPr lang="ru-RU" sz="2400" dirty="0" smtClean="0"/>
              <a:t>знания </a:t>
            </a:r>
            <a:r>
              <a:rPr lang="ru-RU" sz="2400" dirty="0"/>
              <a:t>обществоведческих фактов и терминов. Схема пишется на доске</a:t>
            </a:r>
          </a:p>
          <a:p>
            <a:r>
              <a:rPr lang="ru-RU" sz="2400" dirty="0"/>
              <a:t>- С чем связано проявление того, или много события (явления)?</a:t>
            </a:r>
          </a:p>
          <a:p>
            <a:r>
              <a:rPr lang="ru-RU" sz="2400" dirty="0"/>
              <a:t>- Основные причины и последствия явления?</a:t>
            </a:r>
          </a:p>
          <a:p>
            <a:r>
              <a:rPr lang="ru-RU" sz="2400" dirty="0"/>
              <a:t>- В чем суть явления?</a:t>
            </a:r>
          </a:p>
          <a:p>
            <a:r>
              <a:rPr lang="ru-RU" sz="2400" dirty="0"/>
              <a:t>- Как оно повлияло в дальнейшем на историю?</a:t>
            </a:r>
          </a:p>
          <a:p>
            <a:r>
              <a:rPr lang="ru-RU" sz="2400" b="1" dirty="0"/>
              <a:t>Затем выполняют тест. </a:t>
            </a:r>
            <a:r>
              <a:rPr lang="ru-RU" sz="2400" dirty="0"/>
              <a:t>Перед тем как провести </a:t>
            </a:r>
            <a:r>
              <a:rPr lang="ru-RU" sz="2400" dirty="0" err="1"/>
              <a:t>взаимоопрос</a:t>
            </a:r>
            <a:r>
              <a:rPr lang="ru-RU" sz="2400" dirty="0"/>
              <a:t>, прошу кого-нибудь из учеников устно перед </a:t>
            </a:r>
            <a:r>
              <a:rPr lang="ru-RU" sz="2400" dirty="0" smtClean="0"/>
              <a:t>классом </a:t>
            </a:r>
            <a:r>
              <a:rPr lang="ru-RU" sz="2400" dirty="0"/>
              <a:t>выступить, показав пример. </a:t>
            </a:r>
            <a:r>
              <a:rPr lang="ru-RU" sz="2400" dirty="0" smtClean="0"/>
              <a:t>Ученики </a:t>
            </a:r>
            <a:r>
              <a:rPr lang="ru-RU" sz="2400" dirty="0"/>
              <a:t>имеют право дополнить отвечающего.</a:t>
            </a:r>
          </a:p>
          <a:p>
            <a:endParaRPr lang="ru-RU" sz="2400" dirty="0"/>
          </a:p>
          <a:p>
            <a:pPr algn="just"/>
            <a:r>
              <a:rPr lang="ru-RU" sz="2400" dirty="0"/>
              <a:t>Б</a:t>
            </a:r>
            <a:r>
              <a:rPr lang="ru-RU" sz="2400" b="1" dirty="0"/>
              <a:t>) 5-минутное эссе: </a:t>
            </a:r>
            <a:r>
              <a:rPr lang="ru-RU" sz="2400" dirty="0"/>
              <a:t>обучающимся дается задание изложить свои мысли по проблеме, по тексту, по уроку…Важно нацелить, что нужно успеть изложить главное за 5 </a:t>
            </a:r>
            <a:r>
              <a:rPr lang="ru-RU" sz="2400" dirty="0" smtClean="0"/>
              <a:t>минут!(завожу таймер). </a:t>
            </a:r>
            <a:r>
              <a:rPr lang="ru-RU" sz="2400" dirty="0"/>
              <a:t>Подобные задания дают возможность учителю получить «обратную связь» от каждого обучающегося. </a:t>
            </a:r>
            <a:r>
              <a:rPr lang="ru-RU" sz="2400" dirty="0" smtClean="0"/>
              <a:t/>
            </a:r>
            <a:br>
              <a:rPr lang="ru-RU" sz="2400" dirty="0" smtClean="0"/>
            </a:br>
            <a:endParaRPr lang="ru-RU" sz="2400" dirty="0"/>
          </a:p>
          <a:p>
            <a:r>
              <a:rPr lang="ru-RU" sz="2400" dirty="0"/>
              <a:t>В) </a:t>
            </a:r>
            <a:r>
              <a:rPr lang="ru-RU" sz="2400" b="1" dirty="0"/>
              <a:t>«Двойная проверка»: </a:t>
            </a:r>
            <a:r>
              <a:rPr lang="ru-RU" sz="2400" dirty="0"/>
              <a:t>лист делится на две колонки. Класс делится по парам. </a:t>
            </a:r>
          </a:p>
          <a:p>
            <a:r>
              <a:rPr lang="ru-RU" sz="2400" dirty="0"/>
              <a:t>Первый ученик из пары пишет термин (определение понятий или событий), лист передает другому, тот пишет ему ответ: что это означает. Далее меняются. Так не менее 5-ти терминов должно быть указано. Листочки сдают на </a:t>
            </a:r>
            <a:r>
              <a:rPr lang="ru-RU" sz="2400" dirty="0" smtClean="0"/>
              <a:t>проверку.</a:t>
            </a:r>
            <a:endParaRPr lang="ru-RU" sz="2400" dirty="0"/>
          </a:p>
        </p:txBody>
      </p:sp>
      <p:sp>
        <p:nvSpPr>
          <p:cNvPr id="23" name="Прямоугольник 22"/>
          <p:cNvSpPr/>
          <p:nvPr/>
        </p:nvSpPr>
        <p:spPr>
          <a:xfrm>
            <a:off x="4724400" y="816678"/>
            <a:ext cx="13335001" cy="646331"/>
          </a:xfrm>
          <a:prstGeom prst="rect">
            <a:avLst/>
          </a:prstGeom>
        </p:spPr>
        <p:txBody>
          <a:bodyPr wrap="square">
            <a:spAutoFit/>
          </a:bodyPr>
          <a:lstStyle/>
          <a:p>
            <a:r>
              <a:rPr lang="ru-RU" sz="3600" b="1" u="sng" dirty="0">
                <a:effectLst>
                  <a:outerShdw blurRad="38100" dist="38100" dir="2700000" algn="tl">
                    <a:srgbClr val="000000">
                      <a:alpha val="43137"/>
                    </a:srgbClr>
                  </a:outerShdw>
                </a:effectLst>
              </a:rPr>
              <a:t>Формирование диалога (класс, ученик-ученик, ученик-учитель</a:t>
            </a:r>
            <a:r>
              <a:rPr lang="ru-RU" sz="3600" b="1" u="sng" dirty="0" smtClean="0">
                <a:effectLst>
                  <a:outerShdw blurRad="38100" dist="38100" dir="2700000" algn="tl">
                    <a:srgbClr val="000000">
                      <a:alpha val="43137"/>
                    </a:srgbClr>
                  </a:outerShdw>
                </a:effectLst>
              </a:rPr>
              <a:t>)</a:t>
            </a:r>
            <a:endParaRPr lang="ru-RU" sz="3600" b="1" u="sng" dirty="0">
              <a:effectLst>
                <a:outerShdw blurRad="38100" dist="38100" dir="2700000" algn="tl">
                  <a:srgbClr val="000000">
                    <a:alpha val="43137"/>
                  </a:srgbClr>
                </a:outerShdw>
              </a:effectLst>
            </a:endParaRPr>
          </a:p>
        </p:txBody>
      </p:sp>
      <p:pic>
        <p:nvPicPr>
          <p:cNvPr id="25" name="Рисунок 24"/>
          <p:cNvPicPr>
            <a:picLocks noChangeAspect="1"/>
          </p:cNvPicPr>
          <p:nvPr/>
        </p:nvPicPr>
        <p:blipFill>
          <a:blip r:embed="rId5"/>
          <a:stretch>
            <a:fillRect/>
          </a:stretch>
        </p:blipFill>
        <p:spPr>
          <a:xfrm>
            <a:off x="1602719" y="3009900"/>
            <a:ext cx="3754201" cy="373379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DCA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6490007">
            <a:off x="-603484" y="131068"/>
            <a:ext cx="6029711" cy="4615469"/>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1828410" y="-1863990"/>
            <a:ext cx="7679624" cy="7581794"/>
          </a:xfrm>
          <a:prstGeom prst="rect">
            <a:avLst/>
          </a:prstGeom>
        </p:spPr>
      </p:pic>
      <p:sp>
        <p:nvSpPr>
          <p:cNvPr id="10" name="Прямоугольник 9"/>
          <p:cNvSpPr/>
          <p:nvPr/>
        </p:nvSpPr>
        <p:spPr>
          <a:xfrm>
            <a:off x="7543799" y="4074131"/>
            <a:ext cx="8671927" cy="3323987"/>
          </a:xfrm>
          <a:prstGeom prst="rect">
            <a:avLst/>
          </a:prstGeom>
        </p:spPr>
        <p:txBody>
          <a:bodyPr wrap="square">
            <a:spAutoFit/>
          </a:bodyPr>
          <a:lstStyle/>
          <a:p>
            <a:r>
              <a:rPr lang="ru-RU" sz="2400" dirty="0" smtClean="0"/>
              <a:t>При </a:t>
            </a:r>
            <a:r>
              <a:rPr lang="ru-RU" sz="2400" dirty="0"/>
              <a:t>такой форме урока ученики овладевают умением прислушиваться друг к другу, слышать другого человека и принимать его доводы, возражать и доказывать по существу. </a:t>
            </a:r>
          </a:p>
          <a:p>
            <a:r>
              <a:rPr lang="ru-RU" sz="2400" dirty="0"/>
              <a:t>Работа проходит в парах, по </a:t>
            </a:r>
            <a:r>
              <a:rPr lang="ru-RU" sz="2400" dirty="0" smtClean="0"/>
              <a:t>вариантам </a:t>
            </a:r>
            <a:r>
              <a:rPr lang="ru-RU" sz="2400" dirty="0"/>
              <a:t>или индивидуально.</a:t>
            </a:r>
          </a:p>
          <a:p>
            <a:r>
              <a:rPr lang="ru-RU" sz="2400" b="1" dirty="0"/>
              <a:t>Пример. </a:t>
            </a:r>
            <a:r>
              <a:rPr lang="ru-RU" sz="2400" dirty="0"/>
              <a:t>При изучении темы «Правонарушение и юридическая ответственность» предлагается вопрос </a:t>
            </a:r>
            <a:r>
              <a:rPr lang="ru-RU" sz="2400" dirty="0" smtClean="0"/>
              <a:t>«Нужны </a:t>
            </a:r>
            <a:r>
              <a:rPr lang="ru-RU" sz="2400" dirty="0"/>
              <a:t>ли законы </a:t>
            </a:r>
            <a:r>
              <a:rPr lang="ru-RU" sz="2400" dirty="0" smtClean="0"/>
              <a:t>?».</a:t>
            </a:r>
            <a:endParaRPr lang="ru-RU" sz="2400" dirty="0"/>
          </a:p>
          <a:p>
            <a:r>
              <a:rPr lang="ru-RU" sz="2400" dirty="0"/>
              <a:t>На занятии происходит свободный обмен мнениями, </a:t>
            </a:r>
            <a:r>
              <a:rPr lang="ru-RU" sz="2400" dirty="0" smtClean="0"/>
              <a:t>учащиеся </a:t>
            </a:r>
            <a:r>
              <a:rPr lang="ru-RU" sz="2400" dirty="0"/>
              <a:t>должны </a:t>
            </a:r>
            <a:r>
              <a:rPr lang="ru-RU" sz="2400" dirty="0" smtClean="0"/>
              <a:t>аргументировать свою точку </a:t>
            </a:r>
            <a:r>
              <a:rPr lang="ru-RU" sz="2400" dirty="0"/>
              <a:t>зрения.</a:t>
            </a:r>
          </a:p>
          <a:p>
            <a:endParaRPr lang="ru-RU" dirty="0"/>
          </a:p>
        </p:txBody>
      </p:sp>
      <p:sp>
        <p:nvSpPr>
          <p:cNvPr id="11" name="Прямоугольник 10"/>
          <p:cNvSpPr/>
          <p:nvPr/>
        </p:nvSpPr>
        <p:spPr>
          <a:xfrm>
            <a:off x="5943600" y="1944225"/>
            <a:ext cx="11199716" cy="830997"/>
          </a:xfrm>
          <a:prstGeom prst="rect">
            <a:avLst/>
          </a:prstGeom>
        </p:spPr>
        <p:txBody>
          <a:bodyPr wrap="square">
            <a:spAutoFit/>
          </a:bodyPr>
          <a:lstStyle/>
          <a:p>
            <a:r>
              <a:rPr lang="ru-RU" sz="4800" b="1" u="sng" dirty="0">
                <a:effectLst>
                  <a:outerShdw blurRad="38100" dist="38100" dir="2700000" algn="tl">
                    <a:srgbClr val="000000">
                      <a:alpha val="43137"/>
                    </a:srgbClr>
                  </a:outerShdw>
                </a:effectLst>
              </a:rPr>
              <a:t>Игра «За или против» - докажи!</a:t>
            </a:r>
          </a:p>
        </p:txBody>
      </p:sp>
      <p:pic>
        <p:nvPicPr>
          <p:cNvPr id="12" name="Рисунок 11"/>
          <p:cNvPicPr>
            <a:picLocks noChangeAspect="1"/>
          </p:cNvPicPr>
          <p:nvPr/>
        </p:nvPicPr>
        <p:blipFill>
          <a:blip r:embed="rId8"/>
          <a:stretch>
            <a:fillRect/>
          </a:stretch>
        </p:blipFill>
        <p:spPr>
          <a:xfrm>
            <a:off x="1851317" y="3508292"/>
            <a:ext cx="5692482" cy="50292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TotalTime>
  <Words>987</Words>
  <Application>Microsoft Office PowerPoint</Application>
  <PresentationFormat>Произвольный</PresentationFormat>
  <Paragraphs>111</Paragraphs>
  <Slides>12</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12</vt:i4>
      </vt:variant>
    </vt:vector>
  </HeadingPairs>
  <TitlesOfParts>
    <vt:vector size="20" baseType="lpstr">
      <vt:lpstr>Nunito Sans Black Bold</vt:lpstr>
      <vt:lpstr>Arial</vt:lpstr>
      <vt:lpstr>Secular One Bold</vt:lpstr>
      <vt:lpstr>Questrial</vt:lpstr>
      <vt:lpstr>Nunito</vt:lpstr>
      <vt:lpstr>Calibri</vt:lpstr>
      <vt:lpstr>Nunito Sans Black</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Copia de Colorful Illustrated Education infogaphic</dc:title>
  <cp:lastModifiedBy>DEXP</cp:lastModifiedBy>
  <cp:revision>32</cp:revision>
  <dcterms:created xsi:type="dcterms:W3CDTF">2006-08-16T00:00:00Z</dcterms:created>
  <dcterms:modified xsi:type="dcterms:W3CDTF">2023-11-12T17:01:19Z</dcterms:modified>
  <dc:identifier>DAFMp0mpDPc</dc:identifier>
</cp:coreProperties>
</file>