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9" r:id="rId17"/>
    <p:sldId id="274" r:id="rId18"/>
    <p:sldId id="276" r:id="rId19"/>
    <p:sldId id="278" r:id="rId20"/>
    <p:sldId id="275" r:id="rId21"/>
    <p:sldId id="280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9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7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500663"/>
      </p:ext>
    </p:extLst>
  </p:cSld>
  <p:clrMapOvr>
    <a:masterClrMapping/>
  </p:clrMapOvr>
  <p:transition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95144"/>
      </p:ext>
    </p:extLst>
  </p:cSld>
  <p:clrMapOvr>
    <a:masterClrMapping/>
  </p:clrMapOvr>
  <p:transition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82264198"/>
      </p:ext>
    </p:extLst>
  </p:cSld>
  <p:clrMapOvr>
    <a:masterClrMapping/>
  </p:clrMapOvr>
  <p:transition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704272"/>
      </p:ext>
    </p:extLst>
  </p:cSld>
  <p:clrMapOvr>
    <a:masterClrMapping/>
  </p:clrMapOvr>
  <p:transition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4315301"/>
      </p:ext>
    </p:extLst>
  </p:cSld>
  <p:clrMapOvr>
    <a:masterClrMapping/>
  </p:clrMapOvr>
  <p:transition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317235"/>
      </p:ext>
    </p:extLst>
  </p:cSld>
  <p:clrMapOvr>
    <a:masterClrMapping/>
  </p:clrMapOvr>
  <p:transition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547142"/>
      </p:ext>
    </p:extLst>
  </p:cSld>
  <p:clrMapOvr>
    <a:masterClrMapping/>
  </p:clrMapOvr>
  <p:transition>
    <p:comb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8327"/>
      </p:ext>
    </p:extLst>
  </p:cSld>
  <p:clrMapOvr>
    <a:masterClrMapping/>
  </p:clrMapOvr>
  <p:transition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067522"/>
      </p:ext>
    </p:extLst>
  </p:cSld>
  <p:clrMapOvr>
    <a:masterClrMapping/>
  </p:clrMapOvr>
  <p:transition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94953"/>
      </p:ext>
    </p:extLst>
  </p:cSld>
  <p:clrMapOvr>
    <a:masterClrMapping/>
  </p:clrMapOvr>
  <p:transition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1933257"/>
      </p:ext>
    </p:extLst>
  </p:cSld>
  <p:clrMapOvr>
    <a:masterClrMapping/>
  </p:clrMapOvr>
  <p:transition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138977"/>
      </p:ext>
    </p:extLst>
  </p:cSld>
  <p:clrMapOvr>
    <a:masterClrMapping/>
  </p:clrMapOvr>
  <p:transition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094924"/>
      </p:ext>
    </p:extLst>
  </p:cSld>
  <p:clrMapOvr>
    <a:masterClrMapping/>
  </p:clrMapOvr>
  <p:transition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046017"/>
      </p:ext>
    </p:extLst>
  </p:cSld>
  <p:clrMapOvr>
    <a:masterClrMapping/>
  </p:clrMapOvr>
  <p:transition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687010"/>
      </p:ext>
    </p:extLst>
  </p:cSld>
  <p:clrMapOvr>
    <a:masterClrMapping/>
  </p:clrMapOvr>
  <p:transition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607296"/>
      </p:ext>
    </p:extLst>
  </p:cSld>
  <p:clrMapOvr>
    <a:masterClrMapping/>
  </p:clrMapOvr>
  <p:transition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CCED2-5B2C-4C65-AADA-5F4021466F41}" type="datetimeFigureOut">
              <a:rPr lang="ru-RU" smtClean="0"/>
              <a:pPr/>
              <a:t>11.05.2023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2A02DB9-3430-460F-98D3-B925E77FD7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</p:sldLayoutIdLst>
  <p:transition>
    <p:comb dir="vert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utschland.de/" TargetMode="External"/><Relationship Id="rId2" Type="http://schemas.openxmlformats.org/officeDocument/2006/relationships/hyperlink" Target="http://www.goethe.de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erasmusplusinrussia.ru/index.php/ru/mobilnost" TargetMode="External"/><Relationship Id="rId7" Type="http://schemas.openxmlformats.org/officeDocument/2006/relationships/image" Target="../media/image50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hyperlink" Target="https://logoev.de/ru/praktika-ru.html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13" Type="http://schemas.openxmlformats.org/officeDocument/2006/relationships/image" Target="../media/image70.jpeg"/><Relationship Id="rId3" Type="http://schemas.openxmlformats.org/officeDocument/2006/relationships/image" Target="../media/image60.png"/><Relationship Id="rId7" Type="http://schemas.openxmlformats.org/officeDocument/2006/relationships/image" Target="../media/image64.jpeg"/><Relationship Id="rId12" Type="http://schemas.openxmlformats.org/officeDocument/2006/relationships/image" Target="../media/image69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png"/><Relationship Id="rId11" Type="http://schemas.openxmlformats.org/officeDocument/2006/relationships/image" Target="../media/image68.jpeg"/><Relationship Id="rId5" Type="http://schemas.openxmlformats.org/officeDocument/2006/relationships/image" Target="../media/image62.png"/><Relationship Id="rId10" Type="http://schemas.openxmlformats.org/officeDocument/2006/relationships/image" Target="../media/image67.jpe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2.png"/><Relationship Id="rId7" Type="http://schemas.openxmlformats.org/officeDocument/2006/relationships/image" Target="../media/image76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jpeg"/><Relationship Id="rId5" Type="http://schemas.openxmlformats.org/officeDocument/2006/relationships/image" Target="../media/image74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union-z.ru/articles/nemetskiy-yazyk-dlya-chego-nuzhen-yazyk.html" TargetMode="External"/><Relationship Id="rId2" Type="http://schemas.openxmlformats.org/officeDocument/2006/relationships/hyperlink" Target="https://fb.ru/article/300889/mentalitet-nemtsev-osobennosti-nemetskaya-kultura-harakteristika-nemetskogo-narod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uom.ru/12-professij-kotorymi-vy-mozhete-zanimatsya-s-nemeczkim-yazykom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9775" y="325438"/>
            <a:ext cx="8912225" cy="1341437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115" y="3107208"/>
            <a:ext cx="5335134" cy="355484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679342" y="610961"/>
            <a:ext cx="7815943" cy="10559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ln w="19050">
                  <a:solidFill>
                    <a:schemeClr val="tx1"/>
                  </a:solidFill>
                </a:ln>
                <a:solidFill>
                  <a:schemeClr val="bg1"/>
                </a:solidFill>
                <a:latin typeface="Cambria" pitchFamily="18" charset="0"/>
              </a:rPr>
              <a:t>«Изучение немецкого языка – это актуально!»</a:t>
            </a:r>
            <a:endParaRPr lang="ru-RU" sz="4800" b="1" i="1" dirty="0">
              <a:ln w="19050">
                <a:solidFill>
                  <a:schemeClr val="tx1"/>
                </a:solidFill>
              </a:ln>
              <a:solidFill>
                <a:schemeClr val="bg1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898037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388308"/>
            <a:ext cx="10737679" cy="122152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Немецкая экономика очень </a:t>
            </a:r>
            <a:r>
              <a:rPr lang="ru-RU" b="1" dirty="0" smtClean="0">
                <a:solidFill>
                  <a:srgbClr val="002060"/>
                </a:solidFill>
              </a:rPr>
              <a:t>     конкурентоспособна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proavtologotip.ru/images/wp-content/uploads/2020/12/nemetskie-marki-av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117" y="1692542"/>
            <a:ext cx="4807574" cy="242506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avatars.mds.yandex.net/get-mpic/4012462/img_id7420120741329720008.jpeg/ori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9" t="1983" r="3325" b="2569"/>
          <a:stretch>
            <a:fillRect/>
          </a:stretch>
        </p:blipFill>
        <p:spPr bwMode="auto">
          <a:xfrm>
            <a:off x="8708571" y="4582886"/>
            <a:ext cx="1240972" cy="192677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6" name="Рисунок 5" descr="http://pic.food2china.com/f791720190509115804467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9"/>
          <a:stretch>
            <a:fillRect/>
          </a:stretch>
        </p:blipFill>
        <p:spPr bwMode="auto">
          <a:xfrm>
            <a:off x="10048900" y="4169228"/>
            <a:ext cx="1764030" cy="1625217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7" name="Рисунок 6" descr="https://popsop.ru/wp-content/uploads/nivea_assortment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6" t="13689" r="9480" b="15201"/>
          <a:stretch/>
        </p:blipFill>
        <p:spPr bwMode="auto">
          <a:xfrm>
            <a:off x="2937094" y="4521516"/>
            <a:ext cx="2876550" cy="1781175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vrn.spcity-friends.ru/files/3e9/3e912273ce4b441af4a209345dc9d92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1" t="7742" r="3524"/>
          <a:stretch>
            <a:fillRect/>
          </a:stretch>
        </p:blipFill>
        <p:spPr bwMode="auto">
          <a:xfrm rot="21135232">
            <a:off x="8129703" y="2051256"/>
            <a:ext cx="2813182" cy="200654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9" name="Рисунок 8" descr="https://new-part.com/wp-content/uploads/2022/02/is-bosch-oem-3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" t="8163" r="10996" b="745"/>
          <a:stretch/>
        </p:blipFill>
        <p:spPr bwMode="auto">
          <a:xfrm>
            <a:off x="415448" y="1987942"/>
            <a:ext cx="2322012" cy="160263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images.squarespace-cdn.com/content/v1/5af1d7d2aa49a14f112bde81/1532975966223-87JKK7UKV30DYJPDKV6T/Corp-Logo_BG_Bayer-Cross-LType_Basic_print_PMS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126" y="4305158"/>
            <a:ext cx="2753995" cy="925195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2" name="Рисунок 11" descr="https://i.pinimg.com/736x/29/2c/51/292c51bb3cfb884d94a5d1663925fd36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38" y="3968694"/>
            <a:ext cx="1791431" cy="258863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1" name="Рисунок 10" descr="https://kupisantehniky.ru/wp-content/uploads/9/6/a/96a4e6238abfb83d47c3df6d6cfe1fa0.jpe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34" t="10403" r="20545" b="79567"/>
          <a:stretch/>
        </p:blipFill>
        <p:spPr bwMode="auto">
          <a:xfrm>
            <a:off x="6999514" y="1251857"/>
            <a:ext cx="1219200" cy="59871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kupisantehniky.ru/wp-content/uploads/9/6/a/96a4e6238abfb83d47c3df6d6cfe1fa0.jpe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" t="39469" r="80613" b="50402"/>
          <a:stretch/>
        </p:blipFill>
        <p:spPr bwMode="auto">
          <a:xfrm>
            <a:off x="2721429" y="3777344"/>
            <a:ext cx="1219199" cy="58782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s://img2.freepng.ru/20180630/ihl/kisspng-made-in-germany-type-approval-industry-homologatio-made-in-germany-5b3762c51dfd75.9785541215303564211229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5661" y="547789"/>
            <a:ext cx="1704340" cy="121158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5" name="Рисунок 14" descr="https://sun6-21.userapi.com/s/v1/if1/8STtKMzRbnM_BxNuFhsiSuitz_aa0bJzRcMNbebaVsKc6WSh1K_0nJr5NAtRF4WrhbFbOBbW.jpg?size=2156x2156&amp;quality=96&amp;crop=4,4,2156,2156&amp;ava=1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143" y="5257800"/>
            <a:ext cx="1317172" cy="1317172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86166863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729" y="341732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            Немцы </a:t>
            </a:r>
            <a:r>
              <a:rPr lang="ru-RU" b="1" i="1" dirty="0" smtClean="0">
                <a:solidFill>
                  <a:srgbClr val="002060"/>
                </a:solidFill>
              </a:rPr>
              <a:t>—</a:t>
            </a:r>
            <a:r>
              <a:rPr lang="ru-RU" b="1" dirty="0" smtClean="0">
                <a:solidFill>
                  <a:srgbClr val="002060"/>
                </a:solidFill>
              </a:rPr>
              <a:t> новаторы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 descr="https://s.mediasole.ru/images/2716/2716691/1-1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03" y="1843568"/>
            <a:ext cx="2517732" cy="301877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249288" y="5293802"/>
            <a:ext cx="3386248" cy="423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Печатный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станок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Гуттенберга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https://suddiesel.ru/upload/seacomm_instructions/dis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761" y="1773957"/>
            <a:ext cx="2386139" cy="325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847023" y="5296156"/>
            <a:ext cx="2108654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Дизельный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мотор 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s://snappygoat.com/o/c38784e043d6a1141629cff096e9a81921973204/%D0%A0%D0%B5%D0%BD%D1%82%D0%B3%D0%B5%D0%BD%D0%BE%D0%B2%D1%81%D0%BA%D0%B0%D1%8F_%D1%83%D1%81%D1%82%D0%B0%D0%BD%D0%BE%D0%B2%D0%BA%D0%B0.pn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2" r="4638" b="-6"/>
          <a:stretch/>
        </p:blipFill>
        <p:spPr bwMode="auto">
          <a:xfrm>
            <a:off x="8555575" y="1769599"/>
            <a:ext cx="2722989" cy="32382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417489" y="5293802"/>
            <a:ext cx="274754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50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Рентгеновский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аппарат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057405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8855" y="189670"/>
            <a:ext cx="10499413" cy="975251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       Немцы очень любят путешествовать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4418" y="995820"/>
            <a:ext cx="10395581" cy="546761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Места отдыха немцев в России:</a:t>
            </a:r>
            <a:endParaRPr lang="de-DE" sz="3200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Крым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Москва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Санкт-Петербург 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Города </a:t>
            </a:r>
            <a:r>
              <a:rPr lang="ru-RU" sz="3200" dirty="0">
                <a:solidFill>
                  <a:srgbClr val="0070C0"/>
                </a:solidFill>
              </a:rPr>
              <a:t>золотого </a:t>
            </a:r>
            <a:r>
              <a:rPr lang="ru-RU" sz="3200" dirty="0" smtClean="0">
                <a:solidFill>
                  <a:srgbClr val="0070C0"/>
                </a:solidFill>
              </a:rPr>
              <a:t>кольца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 Карелия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 Транссиб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озеро Байкал 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Курилы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Камчатка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Сахалин</a:t>
            </a:r>
          </a:p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Круизы </a:t>
            </a:r>
            <a:r>
              <a:rPr lang="ru-RU" sz="3200" dirty="0">
                <a:solidFill>
                  <a:srgbClr val="0070C0"/>
                </a:solidFill>
              </a:rPr>
              <a:t>по </a:t>
            </a:r>
            <a:r>
              <a:rPr lang="ru-RU" sz="3200" dirty="0" smtClean="0">
                <a:solidFill>
                  <a:srgbClr val="0070C0"/>
                </a:solidFill>
              </a:rPr>
              <a:t>рекам</a:t>
            </a:r>
            <a:endParaRPr lang="ru-RU" sz="3200" dirty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s://provodniq.com/wp-content/uploads/2022/06/4-5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03" y="1164921"/>
            <a:ext cx="2198688" cy="161280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5" name="Рисунок 4" descr="https://tomatomania.ru/wp-content/uploads/2023/01/sa-7-scale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897" y="1225082"/>
            <a:ext cx="2307625" cy="173329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6" name="Рисунок 5" descr="https://forum.awd.ru/gallery/images/upload/165/8bf/1658bf9e674cfb926cbacd1de25e921c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83" y="3056351"/>
            <a:ext cx="2557912" cy="1669093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7" name="Рисунок 6" descr="https://ratatum.com/wp-content/uploads/2018/01/1-12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340" y="3135800"/>
            <a:ext cx="2539170" cy="188524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8" name="Рисунок 7" descr="https://sportishka.com/uploads/posts/2022-03/1646875786_6-sportishka-com-p-ozero-baikal-listvyanka-turizm-krasivo-fot-6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471" y="5126385"/>
            <a:ext cx="2219756" cy="144238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9" name="Рисунок 8" descr="https://static.tildacdn.com/tild6464-3862-4065-b937-396134396361/Et3YlaFXYAQMO6d.jpe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747" y="5103954"/>
            <a:ext cx="2488306" cy="1359476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099433682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334028"/>
            <a:ext cx="10007367" cy="1320800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Значительное количество сайтов на немецком </a:t>
            </a:r>
            <a:r>
              <a:rPr lang="ru-RU" dirty="0" smtClean="0">
                <a:solidFill>
                  <a:srgbClr val="002060"/>
                </a:solidFill>
              </a:rPr>
              <a:t>языке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3360" y="1654828"/>
            <a:ext cx="10985326" cy="4593571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b="1" i="1" dirty="0">
                <a:solidFill>
                  <a:srgbClr val="C00000"/>
                </a:solidFill>
              </a:rPr>
              <a:t>Институт им. Гёте</a:t>
            </a:r>
            <a:endParaRPr lang="ru-RU" sz="28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dirty="0">
                <a:hlinkClick r:id="rId2"/>
              </a:rPr>
              <a:t>http://www.goethe.de</a:t>
            </a:r>
            <a:r>
              <a:rPr lang="ru-RU" dirty="0"/>
              <a:t/>
            </a:r>
            <a:br>
              <a:rPr lang="ru-RU" dirty="0"/>
            </a:b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Веб-сайт Института им. Гёте предлагает информацию об искусстве, обществе, молодежи, немцах, а также информацию в помощь изучению и преподаванию немецкого языка. Сайт освещает деятельность 147 филиалов института, находящихся в разных странах. Представлен на английском и немецком </a:t>
            </a:r>
            <a:r>
              <a:rPr lang="ru-RU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языках</a:t>
            </a:r>
            <a:r>
              <a:rPr lang="de-DE" sz="28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.</a:t>
            </a:r>
            <a:endParaRPr lang="ru-RU" sz="2800" i="1" dirty="0" smtClean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sz="2400" i="1" dirty="0" smtClean="0">
              <a:solidFill>
                <a:schemeClr val="tx1"/>
              </a:solidFill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rgbClr val="C00000"/>
                </a:solidFill>
                <a:hlinkClick r:id="rId3"/>
              </a:rPr>
              <a:t>http://www.deutschland.de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Информационный портал "Германия" объединяет немецкие веб-ресурсы высококачественных интернет-порталов и является </a:t>
            </a:r>
            <a:r>
              <a:rPr lang="ru-RU" sz="3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виртуальной </a:t>
            </a:r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международной визитной карточкой Федеративной Республики Германия.</a:t>
            </a:r>
          </a:p>
          <a:p>
            <a:pPr marL="0" indent="0">
              <a:buNone/>
            </a:pPr>
            <a:endParaRPr lang="de-DE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e-DE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392299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262" y="277353"/>
            <a:ext cx="11015621" cy="1400530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002060"/>
                </a:solidFill>
              </a:rPr>
              <a:t>Богатое культурное наследие немецко-говорящих стран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3567" y="1540702"/>
            <a:ext cx="10835013" cy="463254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800" b="1" dirty="0">
                <a:solidFill>
                  <a:schemeClr val="tx1"/>
                </a:solidFill>
              </a:rPr>
              <a:t>10 Нобелевских премий по литературе </a:t>
            </a:r>
            <a:endParaRPr lang="ru-RU" sz="2800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1"/>
                </a:solidFill>
              </a:rPr>
              <a:t>Великие немецкие писатели и поэты</a:t>
            </a:r>
            <a:r>
              <a:rPr lang="ru-RU" sz="2400" dirty="0" smtClean="0">
                <a:solidFill>
                  <a:schemeClr val="tx1"/>
                </a:solidFill>
              </a:rPr>
              <a:t>: </a:t>
            </a:r>
            <a:r>
              <a:rPr lang="ru-RU" sz="2400" dirty="0" smtClean="0">
                <a:solidFill>
                  <a:srgbClr val="0070C0"/>
                </a:solidFill>
              </a:rPr>
              <a:t>И.В</a:t>
            </a:r>
            <a:r>
              <a:rPr lang="ru-RU" sz="2400" dirty="0">
                <a:solidFill>
                  <a:srgbClr val="0070C0"/>
                </a:solidFill>
              </a:rPr>
              <a:t>. Гете, Т. Манн</a:t>
            </a:r>
            <a:r>
              <a:rPr lang="ru-RU" sz="2400" dirty="0" smtClean="0">
                <a:solidFill>
                  <a:srgbClr val="0070C0"/>
                </a:solidFill>
              </a:rPr>
              <a:t>, Г. Гейне, Ф</a:t>
            </a:r>
            <a:r>
              <a:rPr lang="ru-RU" sz="2400" dirty="0">
                <a:solidFill>
                  <a:srgbClr val="0070C0"/>
                </a:solidFill>
              </a:rPr>
              <a:t>. </a:t>
            </a:r>
            <a:r>
              <a:rPr lang="ru-RU" sz="2400" dirty="0" smtClean="0">
                <a:solidFill>
                  <a:srgbClr val="0070C0"/>
                </a:solidFill>
              </a:rPr>
              <a:t>Кафки, </a:t>
            </a:r>
            <a:r>
              <a:rPr lang="ru-RU" sz="2400" dirty="0">
                <a:solidFill>
                  <a:srgbClr val="0070C0"/>
                </a:solidFill>
              </a:rPr>
              <a:t>Ф. Шиллер, Братья </a:t>
            </a:r>
            <a:r>
              <a:rPr lang="ru-RU" sz="2400" dirty="0" smtClean="0">
                <a:solidFill>
                  <a:srgbClr val="0070C0"/>
                </a:solidFill>
              </a:rPr>
              <a:t>Гримм, Б. Брехт.</a:t>
            </a:r>
            <a:endParaRPr lang="de-DE" sz="24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1"/>
                </a:solidFill>
              </a:rPr>
              <a:t>Всемирно известные композиторы</a:t>
            </a:r>
            <a:r>
              <a:rPr lang="ru-RU" sz="2400" dirty="0" smtClean="0">
                <a:solidFill>
                  <a:schemeClr val="tx1"/>
                </a:solidFill>
              </a:rPr>
              <a:t>: </a:t>
            </a:r>
            <a:r>
              <a:rPr lang="ru-RU" sz="2400" dirty="0">
                <a:solidFill>
                  <a:srgbClr val="0070C0"/>
                </a:solidFill>
              </a:rPr>
              <a:t>А. Моцарт, И.С.</a:t>
            </a:r>
            <a:r>
              <a:rPr lang="de-DE" sz="2400" dirty="0">
                <a:solidFill>
                  <a:srgbClr val="0070C0"/>
                </a:solidFill>
              </a:rPr>
              <a:t> </a:t>
            </a:r>
            <a:r>
              <a:rPr lang="ru-RU" sz="2400" dirty="0">
                <a:solidFill>
                  <a:srgbClr val="0070C0"/>
                </a:solidFill>
              </a:rPr>
              <a:t>Баха, Л. Бетховен</a:t>
            </a:r>
            <a:r>
              <a:rPr lang="ru-RU" sz="2400" dirty="0" smtClean="0">
                <a:solidFill>
                  <a:srgbClr val="0070C0"/>
                </a:solidFill>
              </a:rPr>
              <a:t>,</a:t>
            </a:r>
            <a:r>
              <a:rPr lang="ru-RU" sz="2400" dirty="0">
                <a:solidFill>
                  <a:srgbClr val="0070C0"/>
                </a:solidFill>
              </a:rPr>
              <a:t> И. </a:t>
            </a:r>
            <a:r>
              <a:rPr lang="ru-RU" sz="2400" dirty="0" smtClean="0">
                <a:solidFill>
                  <a:srgbClr val="0070C0"/>
                </a:solidFill>
              </a:rPr>
              <a:t>Штраус, Р</a:t>
            </a:r>
            <a:r>
              <a:rPr lang="ru-RU" sz="2400" dirty="0">
                <a:solidFill>
                  <a:srgbClr val="0070C0"/>
                </a:solidFill>
              </a:rPr>
              <a:t>. </a:t>
            </a:r>
            <a:r>
              <a:rPr lang="ru-RU" sz="2400" dirty="0" smtClean="0">
                <a:solidFill>
                  <a:srgbClr val="0070C0"/>
                </a:solidFill>
              </a:rPr>
              <a:t>Вагнер, И. Гайдн.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ru-RU" sz="2800" b="1" dirty="0" smtClean="0">
                <a:solidFill>
                  <a:schemeClr val="tx1"/>
                </a:solidFill>
              </a:rPr>
              <a:t>Великие мыслители: </a:t>
            </a:r>
            <a:r>
              <a:rPr lang="ru-RU" sz="2400" dirty="0" smtClean="0">
                <a:solidFill>
                  <a:srgbClr val="0070C0"/>
                </a:solidFill>
              </a:rPr>
              <a:t>К. Маркс, Л. Фейербах, И. Г. Фихте, А. Шопенгауэр, И. Кант, Ф. Ницше, Г. Гегель.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067814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300" y="482775"/>
            <a:ext cx="11047956" cy="140053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Германия спонсирует международные академические обмены</a:t>
            </a:r>
          </a:p>
        </p:txBody>
      </p:sp>
      <p:pic>
        <p:nvPicPr>
          <p:cNvPr id="4" name="Объект 3" descr="Проект DAA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944" y="2051006"/>
            <a:ext cx="3895597" cy="104998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70624" y="1932662"/>
            <a:ext cx="29514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3"/>
              </a:rPr>
              <a:t>Erasmus+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75534" y="2063291"/>
            <a:ext cx="23787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6000" dirty="0">
                <a:solidFill>
                  <a:srgbClr val="0000FF"/>
                </a:solidFill>
                <a:latin typeface="Times New Roman" panose="02020603050405020304" pitchFamily="18" charset="0"/>
                <a:ea typeface="Calibri" panose="020F0502020204030204" pitchFamily="34" charset="0"/>
                <a:hlinkClick r:id="rId4"/>
              </a:rPr>
              <a:t>LOGO</a:t>
            </a: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6000" dirty="0"/>
          </a:p>
        </p:txBody>
      </p:sp>
      <p:pic>
        <p:nvPicPr>
          <p:cNvPr id="7" name="Рисунок 6" descr="https://t1.unipage.net/src/og8o24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486" y="3201159"/>
            <a:ext cx="3567683" cy="247333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9" name="Рисунок 8" descr="https://gazon.media/userfls/editor/large/7086_csm_p1000150_95f556f9e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8" y="3189515"/>
            <a:ext cx="3298371" cy="251459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0" name="Рисунок 9" descr="https://gazon.media/userfls/editor/large/7081_studenty201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0646" y="3190273"/>
            <a:ext cx="3020353" cy="2502956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416373535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962" y="413657"/>
            <a:ext cx="8596668" cy="78078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        </a:t>
            </a:r>
            <a:r>
              <a:rPr lang="ru-RU" sz="4000" b="1" dirty="0" smtClean="0">
                <a:solidFill>
                  <a:srgbClr val="002060"/>
                </a:solidFill>
              </a:rPr>
              <a:t>Праздники </a:t>
            </a:r>
            <a:r>
              <a:rPr lang="ru-RU" sz="4000" b="1" dirty="0">
                <a:solidFill>
                  <a:srgbClr val="002060"/>
                </a:solidFill>
              </a:rPr>
              <a:t>в Германии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8438" y="1240971"/>
            <a:ext cx="4961577" cy="477160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                   Октоберфест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17520" y="1284514"/>
            <a:ext cx="4973043" cy="475684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    Чемпионат мира по футболу  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https://topvoyager.com/wp-content/uploads/2019/09/oktoberfest-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36" y="1887545"/>
            <a:ext cx="3675318" cy="254050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6" name="Объект 4" descr="https://nodima.ru/assets/images/travel/oktoberfest2015/trachten-und-schuetzenzug/51.jp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54" y="4726007"/>
            <a:ext cx="2423660" cy="155505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7" name="Рисунок 6" descr="https://img.29palms.ru/photo/hotels/germany/bavaria/munich/oktoberfest/1/resized/025_Klub_puteshestviy_Pavla_Aksenova_Germaniya_Bavariya_Festival'_piva_Oktoberfest_Foto_Kotangens_-_Depositphotos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003" y="4769550"/>
            <a:ext cx="2307026" cy="153327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8" name="Рисунок 7" descr="https://images.techinsider.ru/upload/img_cache/ee2/ee2ecb3faa4a1eb5c21e2910e6096f8c_cropped_1332x66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545" y="1911028"/>
            <a:ext cx="3992880" cy="199644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9" name="Рисунок 8" descr="https://a.allegroimg.com/original/060a4f/a50f11cd4e09914df9497cc34e44/PES-2020-EFOOTBALL-PS4-NOWA-FOLIA-SPORTOWA-PILKA-Minimalna-liczba-graczy-1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968"/>
          <a:stretch/>
        </p:blipFill>
        <p:spPr bwMode="auto">
          <a:xfrm>
            <a:off x="7604942" y="4449815"/>
            <a:ext cx="4208954" cy="174650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58717048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852" y="372650"/>
            <a:ext cx="9669165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 </a:t>
            </a:r>
            <a:r>
              <a:rPr lang="ru-RU" sz="4000" b="1" dirty="0" smtClean="0">
                <a:solidFill>
                  <a:srgbClr val="002060"/>
                </a:solidFill>
              </a:rPr>
              <a:t>Мир </a:t>
            </a:r>
            <a:r>
              <a:rPr lang="ru-RU" sz="4000" b="1" dirty="0">
                <a:solidFill>
                  <a:srgbClr val="002060"/>
                </a:solidFill>
              </a:rPr>
              <a:t>современной немецкой </a:t>
            </a:r>
            <a:r>
              <a:rPr lang="ru-RU" sz="4000" b="1" dirty="0" smtClean="0">
                <a:solidFill>
                  <a:srgbClr val="002060"/>
                </a:solidFill>
              </a:rPr>
              <a:t> музыки 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10" name="Объект 9" descr="https://www.photofromtheworld.com/img/Photo/People/Celebrities/Band%20Celebrities/Tokio%20Hotel/Tokio%20Hotel%200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86" y="1709056"/>
            <a:ext cx="3450324" cy="2787787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1" name="Рисунок 10" descr="https://cdn2.duabhmoobtojsiab.com/img/kuvyoghmoobaHR0cDovL3d3dy5yb2Nrc2hvdy5jbi93YWxscGFwZXIvMjAxNS8wNzEyL1JhbW1zdGVpbi0wMDguanB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086" y="3624941"/>
            <a:ext cx="4256315" cy="2950029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5122" name="Picture 2" descr="https://s.mxmcdn.net/images-storage/albums/6/8/4/3/8/0/32083486_800_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459" y="1741714"/>
            <a:ext cx="3240769" cy="3240769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42308687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1458" y="137787"/>
            <a:ext cx="10652342" cy="15529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Немецкий </a:t>
            </a:r>
            <a:r>
              <a:rPr lang="ru-RU" b="1" dirty="0">
                <a:solidFill>
                  <a:srgbClr val="002060"/>
                </a:solidFill>
              </a:rPr>
              <a:t>язык в профессиональной деятельности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 rotWithShape="1">
          <a:blip r:embed="rId2" cstate="print"/>
          <a:srcRect t="4990" r="18200" b="75712"/>
          <a:stretch/>
        </p:blipFill>
        <p:spPr>
          <a:xfrm>
            <a:off x="314643" y="1023258"/>
            <a:ext cx="4964930" cy="1099457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 cstate="print"/>
          <a:srcRect l="4606" t="6329" r="17244" b="44467"/>
          <a:stretch/>
        </p:blipFill>
        <p:spPr>
          <a:xfrm>
            <a:off x="6400800" y="925286"/>
            <a:ext cx="4343400" cy="1526996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 cstate="print"/>
          <a:srcRect t="15695" r="4652" b="12713"/>
          <a:stretch>
            <a:fillRect/>
          </a:stretch>
        </p:blipFill>
        <p:spPr>
          <a:xfrm>
            <a:off x="336416" y="3124200"/>
            <a:ext cx="4845184" cy="783772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 cstate="print"/>
          <a:srcRect l="1168" t="5018" r="5906" b="13791"/>
          <a:stretch>
            <a:fillRect/>
          </a:stretch>
        </p:blipFill>
        <p:spPr>
          <a:xfrm>
            <a:off x="6030685" y="2884714"/>
            <a:ext cx="5138058" cy="870857"/>
          </a:xfrm>
          <a:prstGeom prst="rect">
            <a:avLst/>
          </a:prstGeom>
        </p:spPr>
      </p:pic>
      <p:pic>
        <p:nvPicPr>
          <p:cNvPr id="10" name="Рисунок 9"/>
          <p:cNvPicPr/>
          <p:nvPr/>
        </p:nvPicPr>
        <p:blipFill>
          <a:blip r:embed="rId6" cstate="print"/>
          <a:srcRect l="1636" r="15401"/>
          <a:stretch>
            <a:fillRect/>
          </a:stretch>
        </p:blipFill>
        <p:spPr>
          <a:xfrm>
            <a:off x="6509657" y="4697919"/>
            <a:ext cx="4811486" cy="1227875"/>
          </a:xfrm>
          <a:prstGeom prst="rect">
            <a:avLst/>
          </a:prstGeom>
        </p:spPr>
      </p:pic>
      <p:pic>
        <p:nvPicPr>
          <p:cNvPr id="11" name="Рисунок 10" descr="Профессии где нужен немецкий язык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009" y="1384055"/>
            <a:ext cx="2762885" cy="138176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2" name="Рисунок 11" descr="Профессии где нужен немецкий язык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217" y="3547481"/>
            <a:ext cx="2704506" cy="1500097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3" name="Рисунок 12"/>
          <p:cNvPicPr/>
          <p:nvPr/>
        </p:nvPicPr>
        <p:blipFill>
          <a:blip r:embed="rId9" cstate="print"/>
          <a:srcRect l="4602" r="16645" b="3537"/>
          <a:stretch>
            <a:fillRect/>
          </a:stretch>
        </p:blipFill>
        <p:spPr>
          <a:xfrm>
            <a:off x="1066800" y="5169537"/>
            <a:ext cx="4125686" cy="1024435"/>
          </a:xfrm>
          <a:prstGeom prst="rect">
            <a:avLst/>
          </a:prstGeom>
        </p:spPr>
      </p:pic>
      <p:pic>
        <p:nvPicPr>
          <p:cNvPr id="14" name="Рисунок 13" descr="https://sun9-86.userapi.com/impg/Tmx48tggXO0DYoD2T35rzuum1MEwJzNGbtD6og/Keh7cjW4YKU.jpg?size=1280x892&amp;quality=96&amp;sign=7046f0395dca4e4f3ebc0ef4846bf1c2&amp;c_uniq_tag=DlnNqMMwPkYA2F2nVBZqOmuOCREciYAXYXGX6HnW3p0&amp;type=album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972" y="1586370"/>
            <a:ext cx="1862650" cy="1302897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15" name="Рисунок 14" descr="https://thumbs.dreamstime.com/z/smiling-businessman-using-computer-his-his-office-56481625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 b="18351"/>
          <a:stretch/>
        </p:blipFill>
        <p:spPr bwMode="auto">
          <a:xfrm>
            <a:off x="3488647" y="5509849"/>
            <a:ext cx="1899781" cy="1184865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Рисунок 15" descr="https://progorod58.ru/userfiles/picfullsize/img-73512-16319456544440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8156" y="5195622"/>
            <a:ext cx="2188157" cy="133267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4098" name="Picture 2" descr="https://blogo-mir.ru/wp-content/uploads/2020/11/img2.jpg"/>
          <p:cNvPicPr>
            <a:picLocks noChangeAspect="1" noChangeArrowheads="1"/>
          </p:cNvPicPr>
          <p:nvPr/>
        </p:nvPicPr>
        <p:blipFill>
          <a:blip r:embed="rId13" cstate="print"/>
          <a:srcRect l="2004" t="14220" r="37951" b="23395"/>
          <a:stretch>
            <a:fillRect/>
          </a:stretch>
        </p:blipFill>
        <p:spPr bwMode="auto">
          <a:xfrm>
            <a:off x="8730342" y="3331028"/>
            <a:ext cx="2179320" cy="1273629"/>
          </a:xfrm>
          <a:prstGeom prst="rect">
            <a:avLst/>
          </a:prstGeom>
          <a:noFill/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626788624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6265" y="221821"/>
            <a:ext cx="8596668" cy="13208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   Немецкий </a:t>
            </a:r>
            <a:r>
              <a:rPr lang="ru-RU" b="1" dirty="0">
                <a:solidFill>
                  <a:srgbClr val="002060"/>
                </a:solidFill>
              </a:rPr>
              <a:t>язык в профессиональной деятельности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4783" t="21656" r="8023" b="-1"/>
          <a:stretch/>
        </p:blipFill>
        <p:spPr>
          <a:xfrm>
            <a:off x="5801189" y="4606913"/>
            <a:ext cx="5160724" cy="1146844"/>
          </a:xfrm>
          <a:prstGeom prst="rect">
            <a:avLst/>
          </a:prstGeom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3102" r="5439" b="11430"/>
          <a:stretch>
            <a:fillRect/>
          </a:stretch>
        </p:blipFill>
        <p:spPr>
          <a:xfrm>
            <a:off x="272142" y="1445443"/>
            <a:ext cx="5910943" cy="115624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3588" r="4162" b="24460"/>
          <a:stretch>
            <a:fillRect/>
          </a:stretch>
        </p:blipFill>
        <p:spPr>
          <a:xfrm>
            <a:off x="7271657" y="1467214"/>
            <a:ext cx="3995058" cy="818786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4" t="2005" r="3897" b="6704"/>
          <a:stretch>
            <a:fillRect/>
          </a:stretch>
        </p:blipFill>
        <p:spPr>
          <a:xfrm>
            <a:off x="3156856" y="2688769"/>
            <a:ext cx="4691743" cy="1034143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 cstate="print"/>
          <a:srcRect l="5192" r="4842"/>
          <a:stretch>
            <a:fillRect/>
          </a:stretch>
        </p:blipFill>
        <p:spPr>
          <a:xfrm>
            <a:off x="304800" y="4512522"/>
            <a:ext cx="5083629" cy="1177446"/>
          </a:xfrm>
          <a:prstGeom prst="rect">
            <a:avLst/>
          </a:prstGeom>
        </p:spPr>
      </p:pic>
      <p:pic>
        <p:nvPicPr>
          <p:cNvPr id="10" name="Рисунок 9" descr="https://dfermer.ru/wp-content/uploads/2021/06/vertical-harvest-napryamuyu-sotrudnichaet-s-shef-povarami-po-vsemu-dzhehksonu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055" y="2042251"/>
            <a:ext cx="1849241" cy="1512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prlabel.ru/wp-content/uploads/2020/05/18-1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47" y="2291694"/>
            <a:ext cx="2350901" cy="1495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xn--80acgfbsl1azdqr.xn--p1ai/media/photogallery/4/0/40e2786da3b4436c13ad7c35fb37ca97_900x_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897" y="5336227"/>
            <a:ext cx="2073275" cy="1382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s://www.look.com.ua/blog/wp-content/uploads/2020/05/servisnyj-tsentr-bosch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512" y="4961366"/>
            <a:ext cx="1856875" cy="15265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http://i5.photo.2gis.com/images/branch/0/30258560063032926_d44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18940" y="3132592"/>
            <a:ext cx="1993751" cy="1330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9066969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02499" y="1181621"/>
            <a:ext cx="10308920" cy="4793294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ru-RU" sz="4700" b="1" i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Цель работы </a:t>
            </a:r>
            <a:r>
              <a:rPr lang="ru-RU" sz="4800" b="1" i="1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—</a:t>
            </a:r>
            <a:r>
              <a:rPr lang="ru-RU" sz="4700" b="1" i="1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</a:t>
            </a:r>
            <a:r>
              <a:rPr lang="ru-RU" sz="4700" b="1" i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показать перспективы изучения немецкого языка и его актуальность в современном мире</a:t>
            </a:r>
            <a:r>
              <a:rPr lang="ru-RU" sz="4700" b="1" i="1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.</a:t>
            </a:r>
          </a:p>
          <a:p>
            <a:endParaRPr lang="ru-RU" sz="4700" dirty="0">
              <a:ln w="12700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  <a:p>
            <a:r>
              <a:rPr lang="ru-RU" sz="4700" i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Предмет исследования </a:t>
            </a:r>
            <a:r>
              <a:rPr lang="ru-RU" sz="4800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—</a:t>
            </a:r>
            <a:r>
              <a:rPr lang="ru-RU" sz="4700" i="1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          немецкий </a:t>
            </a:r>
            <a:r>
              <a:rPr lang="ru-RU" sz="4700" i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язык.</a:t>
            </a:r>
          </a:p>
          <a:p>
            <a:endParaRPr lang="ru-RU" dirty="0"/>
          </a:p>
        </p:txBody>
      </p:sp>
      <p:sp>
        <p:nvSpPr>
          <p:cNvPr id="20482" name="AutoShape 2" descr="https://top-fon.com/uploads/posts/2023-02/1675590913_top-fon-com-p-fon-dlya-prezentatsii-svetlii-odnotonnii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71509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585" y="337457"/>
            <a:ext cx="10639816" cy="7515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>
                <a:solidFill>
                  <a:srgbClr val="002060"/>
                </a:solidFill>
              </a:rPr>
              <a:t>Список литературы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9913" y="1233490"/>
            <a:ext cx="10707687" cy="5820453"/>
          </a:xfrm>
        </p:spPr>
        <p:txBody>
          <a:bodyPr>
            <a:normAutofit fontScale="25000" lnSpcReduction="20000"/>
          </a:bodyPr>
          <a:lstStyle/>
          <a:p>
            <a:r>
              <a:rPr lang="ru-RU" sz="8800" dirty="0"/>
              <a:t>1. Барышников Н.В., Бодоньи М.А. Английский язык как доминантный в  обучении многоязычию.// Иностранные языки в школе. -2007.-№5.-  с.29-33</a:t>
            </a:r>
            <a:r>
              <a:rPr lang="ru-RU" sz="8800" dirty="0" smtClean="0"/>
              <a:t>.</a:t>
            </a:r>
            <a:endParaRPr lang="ru-RU" sz="8800" dirty="0"/>
          </a:p>
          <a:p>
            <a:r>
              <a:rPr lang="ru-RU" sz="8800" dirty="0"/>
              <a:t>2. Бим И.Л., Биболетова М.З., Щепилова А.В., Копылова В.В.   Иностранный язык в системе школьного филологического образования. –Иностранные языки в школе. -2009.-№1.-</a:t>
            </a:r>
            <a:r>
              <a:rPr lang="ru-RU" sz="8800" dirty="0" smtClean="0"/>
              <a:t>с.4-7</a:t>
            </a:r>
            <a:endParaRPr lang="ru-RU" sz="8800" dirty="0"/>
          </a:p>
          <a:p>
            <a:r>
              <a:rPr lang="ru-RU" sz="8800" dirty="0"/>
              <a:t>3. Социологический </a:t>
            </a:r>
            <a:r>
              <a:rPr lang="ru-RU" sz="8800" dirty="0" smtClean="0"/>
              <a:t>энциклопедический </a:t>
            </a:r>
            <a:r>
              <a:rPr lang="ru-RU" sz="8800" dirty="0"/>
              <a:t>словарь. Под ред. Г.В. Осипова  – М.: 2000. – 488с</a:t>
            </a:r>
            <a:r>
              <a:rPr lang="ru-RU" sz="8800" dirty="0" smtClean="0"/>
              <a:t>.</a:t>
            </a:r>
            <a:endParaRPr lang="ru-RU" sz="8800" dirty="0"/>
          </a:p>
          <a:p>
            <a:r>
              <a:rPr lang="ru-RU" sz="8800" dirty="0"/>
              <a:t>4.  </a:t>
            </a:r>
            <a:r>
              <a:rPr lang="ru-RU" sz="8800" dirty="0">
                <a:hlinkClick r:id="rId2"/>
              </a:rPr>
              <a:t>https://</a:t>
            </a:r>
            <a:r>
              <a:rPr lang="ru-RU" sz="8800" dirty="0" smtClean="0">
                <a:hlinkClick r:id="rId2"/>
              </a:rPr>
              <a:t>fb.ru/article/300889/mentalitet-nemtsev-osobennosti-nemetskaya-kultura-harakteristika-nemetskogo-naroda</a:t>
            </a:r>
            <a:r>
              <a:rPr lang="ru-RU" sz="8800" dirty="0" smtClean="0"/>
              <a:t> </a:t>
            </a:r>
            <a:endParaRPr lang="ru-RU" sz="8800" dirty="0"/>
          </a:p>
          <a:p>
            <a:r>
              <a:rPr lang="ru-RU" sz="8800" dirty="0"/>
              <a:t>5.  </a:t>
            </a:r>
            <a:r>
              <a:rPr lang="ru-RU" sz="8800" u="sng" dirty="0"/>
              <a:t>НовГУ и </a:t>
            </a:r>
            <a:r>
              <a:rPr lang="ru-RU" sz="8800" u="sng" dirty="0" smtClean="0"/>
              <a:t>Германия</a:t>
            </a:r>
            <a:r>
              <a:rPr lang="ru-RU" sz="8800" u="sng" dirty="0"/>
              <a:t>: всё об учёбе по обмену и языковых..       </a:t>
            </a:r>
            <a:r>
              <a:rPr lang="ru-RU" sz="8800" u="sng" dirty="0" smtClean="0"/>
              <a:t>https://gazon.media/kampus/vozmozhnosti/novgu-i-germaniya-uchyoba-po-obmenu-i-yazykovye-ku/. </a:t>
            </a:r>
            <a:endParaRPr lang="ru-RU" sz="8800" dirty="0"/>
          </a:p>
          <a:p>
            <a:r>
              <a:rPr lang="ru-RU" sz="8800" dirty="0"/>
              <a:t>6. </a:t>
            </a:r>
            <a:r>
              <a:rPr lang="de-DE" sz="8800" u="sng" dirty="0">
                <a:hlinkClick r:id="rId3"/>
              </a:rPr>
              <a:t>https</a:t>
            </a:r>
            <a:r>
              <a:rPr lang="ru-RU" sz="8800" u="sng" dirty="0">
                <a:hlinkClick r:id="rId3"/>
              </a:rPr>
              <a:t>://</a:t>
            </a:r>
            <a:r>
              <a:rPr lang="de-DE" sz="8800" u="sng" dirty="0">
                <a:hlinkClick r:id="rId3"/>
              </a:rPr>
              <a:t>union</a:t>
            </a:r>
            <a:r>
              <a:rPr lang="ru-RU" sz="8800" u="sng" dirty="0">
                <a:hlinkClick r:id="rId3"/>
              </a:rPr>
              <a:t>-</a:t>
            </a:r>
            <a:r>
              <a:rPr lang="de-DE" sz="8800" u="sng" dirty="0">
                <a:hlinkClick r:id="rId3"/>
              </a:rPr>
              <a:t>z</a:t>
            </a:r>
            <a:r>
              <a:rPr lang="ru-RU" sz="8800" u="sng" dirty="0">
                <a:hlinkClick r:id="rId3"/>
              </a:rPr>
              <a:t>.</a:t>
            </a:r>
            <a:r>
              <a:rPr lang="de-DE" sz="8800" u="sng" dirty="0">
                <a:hlinkClick r:id="rId3"/>
              </a:rPr>
              <a:t>ru</a:t>
            </a:r>
            <a:r>
              <a:rPr lang="ru-RU" sz="8800" u="sng" dirty="0">
                <a:hlinkClick r:id="rId3"/>
              </a:rPr>
              <a:t>/</a:t>
            </a:r>
            <a:r>
              <a:rPr lang="de-DE" sz="8800" u="sng" dirty="0">
                <a:hlinkClick r:id="rId3"/>
              </a:rPr>
              <a:t>articles</a:t>
            </a:r>
            <a:r>
              <a:rPr lang="ru-RU" sz="8800" u="sng" dirty="0">
                <a:hlinkClick r:id="rId3"/>
              </a:rPr>
              <a:t>/</a:t>
            </a:r>
            <a:r>
              <a:rPr lang="de-DE" sz="8800" u="sng" dirty="0">
                <a:hlinkClick r:id="rId3"/>
              </a:rPr>
              <a:t>nemetskiy</a:t>
            </a:r>
            <a:r>
              <a:rPr lang="ru-RU" sz="8800" u="sng" dirty="0">
                <a:hlinkClick r:id="rId3"/>
              </a:rPr>
              <a:t>-</a:t>
            </a:r>
            <a:r>
              <a:rPr lang="de-DE" sz="8800" u="sng" dirty="0">
                <a:hlinkClick r:id="rId3"/>
              </a:rPr>
              <a:t>yazyk</a:t>
            </a:r>
            <a:r>
              <a:rPr lang="ru-RU" sz="8800" u="sng" dirty="0">
                <a:hlinkClick r:id="rId3"/>
              </a:rPr>
              <a:t>-</a:t>
            </a:r>
            <a:r>
              <a:rPr lang="de-DE" sz="8800" u="sng" dirty="0">
                <a:hlinkClick r:id="rId3"/>
              </a:rPr>
              <a:t>dlya</a:t>
            </a:r>
            <a:r>
              <a:rPr lang="ru-RU" sz="8800" u="sng" dirty="0">
                <a:hlinkClick r:id="rId3"/>
              </a:rPr>
              <a:t>-</a:t>
            </a:r>
            <a:r>
              <a:rPr lang="de-DE" sz="8800" u="sng" dirty="0">
                <a:hlinkClick r:id="rId3"/>
              </a:rPr>
              <a:t>chego</a:t>
            </a:r>
            <a:r>
              <a:rPr lang="ru-RU" sz="8800" u="sng" dirty="0">
                <a:hlinkClick r:id="rId3"/>
              </a:rPr>
              <a:t>-</a:t>
            </a:r>
            <a:r>
              <a:rPr lang="de-DE" sz="8800" u="sng" dirty="0">
                <a:hlinkClick r:id="rId3"/>
              </a:rPr>
              <a:t>nuzhen</a:t>
            </a:r>
            <a:r>
              <a:rPr lang="ru-RU" sz="8800" u="sng" dirty="0">
                <a:hlinkClick r:id="rId3"/>
              </a:rPr>
              <a:t>-</a:t>
            </a:r>
            <a:r>
              <a:rPr lang="de-DE" sz="8800" u="sng" dirty="0">
                <a:hlinkClick r:id="rId3"/>
              </a:rPr>
              <a:t>yazyk</a:t>
            </a:r>
            <a:r>
              <a:rPr lang="ru-RU" sz="8800" u="sng" dirty="0">
                <a:hlinkClick r:id="rId3"/>
              </a:rPr>
              <a:t>.</a:t>
            </a:r>
            <a:r>
              <a:rPr lang="de-DE" sz="8800" u="sng" dirty="0" smtClean="0">
                <a:hlinkClick r:id="rId3"/>
              </a:rPr>
              <a:t>html</a:t>
            </a:r>
            <a:endParaRPr lang="ru-RU" sz="8800" dirty="0"/>
          </a:p>
          <a:p>
            <a:r>
              <a:rPr lang="ru-RU" sz="8800" dirty="0"/>
              <a:t>7. </a:t>
            </a:r>
            <a:r>
              <a:rPr lang="de-DE" sz="8800" u="sng" dirty="0">
                <a:hlinkClick r:id="rId4"/>
              </a:rPr>
              <a:t>https</a:t>
            </a:r>
            <a:r>
              <a:rPr lang="ru-RU" sz="8800" u="sng" dirty="0">
                <a:hlinkClick r:id="rId4"/>
              </a:rPr>
              <a:t>://</a:t>
            </a:r>
            <a:r>
              <a:rPr lang="de-DE" sz="8800" u="sng" dirty="0">
                <a:hlinkClick r:id="rId4"/>
              </a:rPr>
              <a:t>buom</a:t>
            </a:r>
            <a:r>
              <a:rPr lang="ru-RU" sz="8800" u="sng" dirty="0">
                <a:hlinkClick r:id="rId4"/>
              </a:rPr>
              <a:t>.</a:t>
            </a:r>
            <a:r>
              <a:rPr lang="de-DE" sz="8800" u="sng" dirty="0">
                <a:hlinkClick r:id="rId4"/>
              </a:rPr>
              <a:t>ru</a:t>
            </a:r>
            <a:r>
              <a:rPr lang="ru-RU" sz="8800" u="sng" dirty="0">
                <a:hlinkClick r:id="rId4"/>
              </a:rPr>
              <a:t>/12-</a:t>
            </a:r>
            <a:r>
              <a:rPr lang="de-DE" sz="8800" u="sng" dirty="0">
                <a:hlinkClick r:id="rId4"/>
              </a:rPr>
              <a:t>professij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kotorymi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vy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mozhete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zanimatsya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s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nemeczkim</a:t>
            </a:r>
            <a:r>
              <a:rPr lang="ru-RU" sz="8800" u="sng" dirty="0">
                <a:hlinkClick r:id="rId4"/>
              </a:rPr>
              <a:t>-</a:t>
            </a:r>
            <a:r>
              <a:rPr lang="de-DE" sz="8800" u="sng" dirty="0">
                <a:hlinkClick r:id="rId4"/>
              </a:rPr>
              <a:t>yazykom</a:t>
            </a:r>
            <a:r>
              <a:rPr lang="ru-RU" sz="8800" u="sng" dirty="0" smtClean="0">
                <a:hlinkClick r:id="rId4"/>
              </a:rPr>
              <a:t>/</a:t>
            </a:r>
            <a:endParaRPr lang="ru-RU" sz="8800" dirty="0"/>
          </a:p>
          <a:p>
            <a:r>
              <a:rPr lang="ru-RU" sz="8800" dirty="0"/>
              <a:t>8. </a:t>
            </a:r>
            <a:r>
              <a:rPr lang="de-DE" sz="8800" dirty="0"/>
              <a:t>https</a:t>
            </a:r>
            <a:r>
              <a:rPr lang="ru-RU" sz="8800" dirty="0"/>
              <a:t>://</a:t>
            </a:r>
            <a:r>
              <a:rPr lang="de-DE" sz="8800" dirty="0"/>
              <a:t>vuzlit</a:t>
            </a:r>
            <a:r>
              <a:rPr lang="ru-RU" sz="8800" dirty="0"/>
              <a:t>.</a:t>
            </a:r>
            <a:r>
              <a:rPr lang="de-DE" sz="8800" dirty="0"/>
              <a:t>com</a:t>
            </a:r>
            <a:r>
              <a:rPr lang="ru-RU" sz="8800" dirty="0"/>
              <a:t>/393630/</a:t>
            </a:r>
            <a:r>
              <a:rPr lang="de-DE" sz="8800" dirty="0"/>
              <a:t>nemetskaya</a:t>
            </a:r>
            <a:r>
              <a:rPr lang="ru-RU" sz="8800" dirty="0"/>
              <a:t>_</a:t>
            </a:r>
            <a:r>
              <a:rPr lang="de-DE" sz="8800" dirty="0"/>
              <a:t>muzyka</a:t>
            </a:r>
            <a:r>
              <a:rPr lang="ru-RU" sz="8800" dirty="0"/>
              <a:t>_</a:t>
            </a:r>
            <a:r>
              <a:rPr lang="de-DE" sz="8800" dirty="0"/>
              <a:t>v</a:t>
            </a:r>
            <a:r>
              <a:rPr lang="ru-RU" sz="8800" dirty="0"/>
              <a:t>_</a:t>
            </a:r>
            <a:r>
              <a:rPr lang="de-DE" sz="8800" dirty="0"/>
              <a:t>xxi</a:t>
            </a:r>
            <a:r>
              <a:rPr lang="ru-RU" sz="8800" dirty="0"/>
              <a:t>_</a:t>
            </a:r>
            <a:r>
              <a:rPr lang="de-DE" sz="8800" dirty="0"/>
              <a:t>veke</a:t>
            </a:r>
            <a:endParaRPr lang="ru-RU" sz="8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8230024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9686" y="2111829"/>
            <a:ext cx="8273143" cy="18723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smtClean="0">
                <a:ln w="285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/>
                </a:solidFill>
              </a:rPr>
              <a:t>  Спасибо </a:t>
            </a:r>
            <a:r>
              <a:rPr lang="ru-RU" sz="5400" b="1" i="1" dirty="0" smtClean="0">
                <a:ln w="28575"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accent5"/>
                </a:solidFill>
              </a:rPr>
              <a:t>за внимание!</a:t>
            </a:r>
            <a:endParaRPr lang="ru-RU" sz="5400" b="1" i="1" dirty="0">
              <a:ln w="28575">
                <a:solidFill>
                  <a:schemeClr val="accent5">
                    <a:lumMod val="75000"/>
                  </a:schemeClr>
                </a:solidFill>
              </a:ln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808" y="0"/>
            <a:ext cx="11336055" cy="6062597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rgbClr val="002060"/>
                </a:solidFill>
              </a:rPr>
              <a:t>Задачи исследования: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1. Изучить литературу по теме исследования.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2. Изучить материалы о месте немецкого языка в современном мире.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3. Обобщить информацию об актуальности изучения </a:t>
            </a:r>
            <a:r>
              <a:rPr lang="en-US" sz="2000" dirty="0" smtClean="0"/>
              <a:t> </a:t>
            </a:r>
            <a:r>
              <a:rPr lang="ru-RU" sz="2000" dirty="0" smtClean="0"/>
              <a:t>немецкого языка.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4. Изучить возможности и перспективы, которые даёт изучение немецкого языка.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5. Провести анкетирование в школе и выявить мнение учеников о немецком языке.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sz="3200" b="1" dirty="0">
                <a:solidFill>
                  <a:srgbClr val="002060"/>
                </a:solidFill>
              </a:rPr>
              <a:t>Методы исследования: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ru-RU" sz="2000" dirty="0" smtClean="0"/>
              <a:t>1</a:t>
            </a:r>
            <a:r>
              <a:rPr lang="ru-RU" sz="2000" dirty="0"/>
              <a:t>. Анализ литературы по вопросу. </a:t>
            </a:r>
          </a:p>
          <a:p>
            <a:r>
              <a:rPr lang="ru-RU" sz="2000" dirty="0"/>
              <a:t>2. Поиск информации в книгах  и сети Интернет,</a:t>
            </a:r>
          </a:p>
          <a:p>
            <a:r>
              <a:rPr lang="ru-RU" sz="2000" dirty="0"/>
              <a:t>3. Анализ статистических данных,</a:t>
            </a:r>
          </a:p>
          <a:p>
            <a:r>
              <a:rPr lang="ru-RU" sz="2000" dirty="0"/>
              <a:t>4. Социологический опрос.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8039382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1" y="359229"/>
            <a:ext cx="11625942" cy="6030685"/>
          </a:xfrm>
        </p:spPr>
        <p:txBody>
          <a:bodyPr>
            <a:normAutofit fontScale="85000" lnSpcReduction="10000"/>
          </a:bodyPr>
          <a:lstStyle/>
          <a:p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ru-RU" sz="3200" b="1" dirty="0" smtClean="0">
                <a:solidFill>
                  <a:srgbClr val="002060"/>
                </a:solidFill>
              </a:rPr>
              <a:t>Гипотеза</a:t>
            </a:r>
            <a:r>
              <a:rPr lang="ru-RU" sz="3200" b="1" dirty="0" smtClean="0"/>
              <a:t> </a:t>
            </a:r>
            <a:r>
              <a:rPr lang="ru-RU" sz="2800" dirty="0" smtClean="0"/>
              <a:t>—</a:t>
            </a:r>
            <a:r>
              <a:rPr lang="ru-RU" sz="3200" dirty="0" smtClean="0"/>
              <a:t> </a:t>
            </a:r>
            <a:r>
              <a:rPr lang="ru-RU" sz="3200" dirty="0"/>
              <a:t>является ли немецкий язык актуальным и необходимо ли его изучение в школе</a:t>
            </a:r>
            <a:r>
              <a:rPr lang="ru-RU" sz="3200" dirty="0" smtClean="0"/>
              <a:t>.</a:t>
            </a:r>
          </a:p>
          <a:p>
            <a:endParaRPr lang="ru-RU" sz="3200" dirty="0"/>
          </a:p>
          <a:p>
            <a:r>
              <a:rPr lang="ru-RU" sz="3200" b="1" dirty="0">
                <a:solidFill>
                  <a:srgbClr val="002060"/>
                </a:solidFill>
              </a:rPr>
              <a:t>Объект исследования</a:t>
            </a:r>
            <a:r>
              <a:rPr lang="ru-RU" sz="3200" dirty="0">
                <a:solidFill>
                  <a:srgbClr val="002060"/>
                </a:solidFill>
              </a:rPr>
              <a:t> </a:t>
            </a:r>
            <a:r>
              <a:rPr lang="ru-RU" sz="2800" dirty="0" smtClean="0"/>
              <a:t>—</a:t>
            </a:r>
            <a:r>
              <a:rPr lang="ru-RU" sz="3200" dirty="0" smtClean="0"/>
              <a:t> </a:t>
            </a:r>
            <a:r>
              <a:rPr lang="ru-RU" sz="3200" dirty="0"/>
              <a:t>причины изучать немецкий язык</a:t>
            </a:r>
            <a:r>
              <a:rPr lang="ru-RU" sz="3200" dirty="0" smtClean="0"/>
              <a:t>.</a:t>
            </a:r>
          </a:p>
          <a:p>
            <a:endParaRPr lang="ru-RU" sz="3200" dirty="0"/>
          </a:p>
          <a:p>
            <a:r>
              <a:rPr lang="ru-RU" sz="3200" b="1" dirty="0">
                <a:solidFill>
                  <a:srgbClr val="002060"/>
                </a:solidFill>
              </a:rPr>
              <a:t>Теоретическая значимость </a:t>
            </a:r>
            <a:r>
              <a:rPr lang="ru-RU" sz="3200" b="1" dirty="0" smtClean="0">
                <a:solidFill>
                  <a:srgbClr val="002060"/>
                </a:solidFill>
              </a:rPr>
              <a:t>работы: </a:t>
            </a:r>
            <a:r>
              <a:rPr lang="ru-RU" sz="3200" dirty="0" smtClean="0"/>
              <a:t>фактический материал, </a:t>
            </a:r>
            <a:r>
              <a:rPr lang="ru-RU" sz="3200" dirty="0"/>
              <a:t>выводы и обобщения </a:t>
            </a:r>
            <a:r>
              <a:rPr lang="ru-RU" sz="3200" dirty="0" smtClean="0"/>
              <a:t>углубляют </a:t>
            </a:r>
            <a:r>
              <a:rPr lang="ru-RU" sz="3200" dirty="0"/>
              <a:t>представления о роли иностранных языков (в частности немецкого языка) в современном мире</a:t>
            </a:r>
            <a:r>
              <a:rPr lang="ru-RU" sz="3200" dirty="0" smtClean="0"/>
              <a:t>.</a:t>
            </a:r>
          </a:p>
          <a:p>
            <a:endParaRPr lang="ru-RU" sz="3200" dirty="0" smtClean="0"/>
          </a:p>
          <a:p>
            <a:r>
              <a:rPr lang="ru-RU" sz="3200" dirty="0" smtClean="0"/>
              <a:t> </a:t>
            </a:r>
            <a:r>
              <a:rPr lang="ru-RU" sz="3200" dirty="0"/>
              <a:t>Использование результатов </a:t>
            </a:r>
            <a:r>
              <a:rPr lang="ru-RU" sz="3200" dirty="0" smtClean="0"/>
              <a:t>исследования служат для </a:t>
            </a:r>
            <a:r>
              <a:rPr lang="ru-RU" sz="3200" dirty="0"/>
              <a:t>привлечения внимания к немецкому </a:t>
            </a:r>
            <a:r>
              <a:rPr lang="ru-RU" sz="3200" dirty="0" smtClean="0"/>
              <a:t>языку, для </a:t>
            </a:r>
            <a:r>
              <a:rPr lang="ru-RU" sz="3200" dirty="0"/>
              <a:t>стимулирования к изучению данного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576448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806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   </a:t>
            </a:r>
            <a:r>
              <a:rPr lang="ru-RU" sz="4400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Германия — </a:t>
            </a:r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центр Европы</a:t>
            </a:r>
            <a:r>
              <a:rPr lang="ru-RU" b="1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/>
            </a:r>
            <a:br>
              <a:rPr lang="ru-RU" b="1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</a:br>
            <a:endParaRPr lang="ru-RU" b="1" i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1026" name="Picture 2" descr="https://st03.kakprosto.ru/images/article/2018/5/13/303060_5af8449cada445af8449cada7c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978" y="1211350"/>
            <a:ext cx="4843279" cy="5076825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s://kulturakumertau.ru/wp-content/uploads/c/a/f/caf2d770e62ce3f176103f00e9e67f8b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5" t="28219" r="48201" b="32401"/>
          <a:stretch/>
        </p:blipFill>
        <p:spPr bwMode="auto">
          <a:xfrm>
            <a:off x="400666" y="256268"/>
            <a:ext cx="2190134" cy="1289503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kulturakumertau.ru/wp-content/uploads/c/a/f/caf2d770e62ce3f176103f00e9e67f8b.jpe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3" t="21899" r="5716" b="27398"/>
          <a:stretch/>
        </p:blipFill>
        <p:spPr bwMode="auto">
          <a:xfrm>
            <a:off x="10341429" y="160490"/>
            <a:ext cx="1143347" cy="123288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about-planet.ru/images/evropa/strana/germania/dostoprimechatelnosti_germanii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t="5427" r="8508" b="12222"/>
          <a:stretch/>
        </p:blipFill>
        <p:spPr bwMode="auto">
          <a:xfrm rot="-540000">
            <a:off x="560069" y="1784273"/>
            <a:ext cx="2886710" cy="234251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kartinkin.net/pics/uploads/posts/2022-08/1660192293_7-kartinkin-net-p-bremen-dostoprimechatelnosti-krasivo-foto-7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22" b="2192"/>
          <a:stretch/>
        </p:blipFill>
        <p:spPr bwMode="auto">
          <a:xfrm rot="420000">
            <a:off x="9373446" y="1595089"/>
            <a:ext cx="1979855" cy="227873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sportishka.com/uploads/posts/2022-04/1650641097_29-sportishka-com-p-glavnaya-dostoprimechatelnost-germanii-kra-33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0" t="2519" r="24819" b="11619"/>
          <a:stretch/>
        </p:blipFill>
        <p:spPr bwMode="auto">
          <a:xfrm>
            <a:off x="9440770" y="4152562"/>
            <a:ext cx="2032773" cy="247683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www.megatoys24.ru/uploads/all/53/ed/71/53ed71453c0c43e17f4d11fbcc5c9cda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62" t="18744" r="11677" b="12080"/>
          <a:stretch/>
        </p:blipFill>
        <p:spPr bwMode="auto">
          <a:xfrm>
            <a:off x="603701" y="4622690"/>
            <a:ext cx="2770870" cy="17672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7344483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1742" y="438091"/>
            <a:ext cx="10515600" cy="160842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Черты характера немцев</a:t>
            </a:r>
            <a:endParaRPr lang="ru-RU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556" y="1394127"/>
            <a:ext cx="10760676" cy="4696339"/>
          </a:xfrm>
        </p:spPr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/>
              <a:t> </a:t>
            </a:r>
            <a:r>
              <a:rPr lang="ru-RU" sz="3600" b="1" dirty="0" smtClean="0"/>
              <a:t>педантичность</a:t>
            </a:r>
            <a:endParaRPr lang="ru-RU" sz="3600" dirty="0" smtClean="0"/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/>
              <a:t>р</a:t>
            </a:r>
            <a:r>
              <a:rPr lang="ru-RU" sz="3600" b="1" dirty="0" smtClean="0"/>
              <a:t>ациональность 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/>
              <a:t>ч</a:t>
            </a:r>
            <a:r>
              <a:rPr lang="ru-RU" sz="3600" b="1" dirty="0" smtClean="0"/>
              <a:t>естность 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 smtClean="0"/>
              <a:t>чувство </a:t>
            </a:r>
            <a:r>
              <a:rPr lang="ru-RU" sz="3600" b="1" dirty="0"/>
              <a:t>чести</a:t>
            </a:r>
            <a:r>
              <a:rPr lang="ru-RU" sz="3600" dirty="0"/>
              <a:t> </a:t>
            </a:r>
            <a:endParaRPr lang="ru-RU" sz="3600" dirty="0" smtClean="0"/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 smtClean="0"/>
              <a:t>экономность</a:t>
            </a:r>
            <a:r>
              <a:rPr lang="ru-RU" sz="3600" dirty="0" smtClean="0"/>
              <a:t> 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 smtClean="0"/>
              <a:t>чистоплотность</a:t>
            </a:r>
            <a:r>
              <a:rPr lang="ru-RU" sz="3600" dirty="0" smtClean="0"/>
              <a:t> 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ru-RU" sz="3600" b="1" dirty="0" smtClean="0"/>
              <a:t>пунктуальность</a:t>
            </a:r>
            <a:r>
              <a:rPr lang="ru-RU" sz="3600" dirty="0" smtClean="0"/>
              <a:t> </a:t>
            </a:r>
            <a:endParaRPr lang="ru-RU" sz="3600" dirty="0"/>
          </a:p>
        </p:txBody>
      </p:sp>
      <p:pic>
        <p:nvPicPr>
          <p:cNvPr id="4" name="Рисунок 3" descr="https://cf3.ppt-online.org/files3/slide/2/2YLnNjbSTvmhXiGBUdAwP7eEaZFxr4kHOlVg8W/slide-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2" t="71055" r="24508" b="-71210"/>
          <a:stretch/>
        </p:blipFill>
        <p:spPr bwMode="auto">
          <a:xfrm>
            <a:off x="784883" y="1732100"/>
            <a:ext cx="2414527" cy="46550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s0.slide-share.ru/s_slide/01ecbcf09386e274524c1b9d961988a0/1ed8ff90-5fdf-4cfd-bd3b-89f86dcab583.jpe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83" t="56016" r="1759" b="5865"/>
          <a:stretch/>
        </p:blipFill>
        <p:spPr bwMode="auto">
          <a:xfrm>
            <a:off x="8236421" y="1306215"/>
            <a:ext cx="2886075" cy="1724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myslide.ru/documents_7/23e87c877a314c45218a452031b77423/img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46" t="70547" r="2867" b="4183"/>
          <a:stretch/>
        </p:blipFill>
        <p:spPr bwMode="auto">
          <a:xfrm>
            <a:off x="838200" y="4290047"/>
            <a:ext cx="2307145" cy="175910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ib.drivenn.ru/bqbku578mo08d_1wg7caz.jpe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9" t="35663" b="2366"/>
          <a:stretch/>
        </p:blipFill>
        <p:spPr bwMode="auto">
          <a:xfrm>
            <a:off x="8105397" y="3814506"/>
            <a:ext cx="3124835" cy="1638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5290601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7556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Актуальность немецкого языка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838200"/>
            <a:ext cx="11353800" cy="5760308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ru-RU" sz="2800" b="1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chemeClr val="tx1"/>
                </a:solidFill>
              </a:rPr>
              <a:t>Какой язык вы хотели бы изучать?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        71</a:t>
            </a:r>
            <a:r>
              <a:rPr lang="ru-RU" dirty="0">
                <a:solidFill>
                  <a:srgbClr val="002060"/>
                </a:solidFill>
              </a:rPr>
              <a:t>%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английский </a:t>
            </a:r>
            <a:r>
              <a:rPr lang="ru-RU" dirty="0" smtClean="0">
                <a:solidFill>
                  <a:srgbClr val="002060"/>
                </a:solidFill>
              </a:rPr>
              <a:t>язык              19</a:t>
            </a:r>
            <a:r>
              <a:rPr lang="ru-RU" dirty="0">
                <a:solidFill>
                  <a:srgbClr val="002060"/>
                </a:solidFill>
              </a:rPr>
              <a:t>% 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немецкий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14%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корейский                           1%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испанский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tx1"/>
                </a:solidFill>
              </a:rPr>
              <a:t>Престижно ли изучать немецкий язык? 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да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7 </a:t>
            </a:r>
            <a:r>
              <a:rPr lang="ru-RU" dirty="0">
                <a:solidFill>
                  <a:srgbClr val="002060"/>
                </a:solidFill>
              </a:rPr>
              <a:t>учащихся </a:t>
            </a:r>
            <a:r>
              <a:rPr lang="ru-RU" dirty="0" smtClean="0">
                <a:solidFill>
                  <a:srgbClr val="002060"/>
                </a:solidFill>
              </a:rPr>
              <a:t>                          нет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14 </a:t>
            </a:r>
            <a:r>
              <a:rPr lang="ru-RU" dirty="0">
                <a:solidFill>
                  <a:srgbClr val="002060"/>
                </a:solidFill>
              </a:rPr>
              <a:t>учащихся 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затрудняюсь ответить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1 учащийся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chemeClr val="tx1"/>
                </a:solidFill>
              </a:rPr>
              <a:t>Каким </a:t>
            </a:r>
            <a:r>
              <a:rPr lang="ru-RU" sz="2800" b="1" dirty="0">
                <a:solidFill>
                  <a:schemeClr val="tx1"/>
                </a:solidFill>
              </a:rPr>
              <a:t>языком вы бы хотели владеть </a:t>
            </a:r>
            <a:r>
              <a:rPr lang="ru-RU" sz="2800" b="1" dirty="0" smtClean="0">
                <a:solidFill>
                  <a:schemeClr val="tx1"/>
                </a:solidFill>
              </a:rPr>
              <a:t>свободно?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Английский язык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15                  корейский язык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4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         Немецкий язык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3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b="1" dirty="0" smtClean="0">
                <a:solidFill>
                  <a:schemeClr val="tx1"/>
                </a:solidFill>
              </a:rPr>
              <a:t>Охотно </a:t>
            </a:r>
            <a:r>
              <a:rPr lang="ru-RU" sz="2800" b="1" dirty="0">
                <a:solidFill>
                  <a:schemeClr val="tx1"/>
                </a:solidFill>
              </a:rPr>
              <a:t>ли вы учите немецкий язык</a:t>
            </a:r>
            <a:r>
              <a:rPr lang="ru-RU" sz="2800" b="1" dirty="0" smtClean="0">
                <a:solidFill>
                  <a:schemeClr val="tx1"/>
                </a:solidFill>
              </a:rPr>
              <a:t>?</a:t>
            </a:r>
          </a:p>
          <a:p>
            <a:pPr marL="0" indent="0">
              <a:buNone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rgbClr val="002060"/>
                </a:solidFill>
              </a:rPr>
              <a:t>да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9            нет </a:t>
            </a:r>
            <a:r>
              <a:rPr lang="ru-RU" dirty="0" smtClean="0"/>
              <a:t>—</a:t>
            </a:r>
            <a:r>
              <a:rPr lang="ru-RU" dirty="0" smtClean="0">
                <a:solidFill>
                  <a:srgbClr val="002060"/>
                </a:solidFill>
              </a:rPr>
              <a:t> 10                  затрудняюсь ответить </a:t>
            </a:r>
            <a:r>
              <a:rPr lang="ru-RU" dirty="0" smtClean="0"/>
              <a:t>— </a:t>
            </a:r>
            <a:r>
              <a:rPr lang="ru-RU" dirty="0" smtClean="0">
                <a:solidFill>
                  <a:srgbClr val="002060"/>
                </a:solidFill>
              </a:rPr>
              <a:t>3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 descr="https://www.susu.ru/sites/default/files/field/image/pressfoto_1784388-xlarg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7412">
            <a:off x="8680309" y="4660950"/>
            <a:ext cx="2808518" cy="1987332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</p:pic>
      <p:sp>
        <p:nvSpPr>
          <p:cNvPr id="5" name="Прямоугольник 4"/>
          <p:cNvSpPr/>
          <p:nvPr/>
        </p:nvSpPr>
        <p:spPr>
          <a:xfrm>
            <a:off x="7899300" y="1400769"/>
            <a:ext cx="21964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40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Englisch?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29611" y="2806211"/>
            <a:ext cx="23727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Deutsch</a:t>
            </a:r>
            <a:r>
              <a:rPr lang="ru-RU" sz="36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49724" y="2116486"/>
            <a:ext cx="21739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Spanisch</a:t>
            </a:r>
            <a:r>
              <a:rPr lang="de-DE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89040" y="3802337"/>
            <a:ext cx="2347117" cy="6920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de-DE" sz="36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Chinesisch</a:t>
            </a:r>
            <a:r>
              <a:rPr lang="de-DE" sz="32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268740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21558"/>
            <a:ext cx="10220310" cy="1320800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  Немецкий язык — </a:t>
            </a:r>
            <a:r>
              <a:rPr lang="ru-RU" dirty="0">
                <a:solidFill>
                  <a:srgbClr val="002060"/>
                </a:solidFill>
              </a:rPr>
              <a:t>один из самых </a:t>
            </a:r>
            <a:r>
              <a:rPr lang="ru-RU" dirty="0" smtClean="0">
                <a:solidFill>
                  <a:srgbClr val="002060"/>
                </a:solidFill>
              </a:rPr>
              <a:t>интересных        языков в </a:t>
            </a:r>
            <a:r>
              <a:rPr lang="ru-RU" dirty="0">
                <a:solidFill>
                  <a:srgbClr val="002060"/>
                </a:solidFill>
              </a:rPr>
              <a:t>мире. </a:t>
            </a:r>
          </a:p>
        </p:txBody>
      </p:sp>
      <p:pic>
        <p:nvPicPr>
          <p:cNvPr id="9" name="Объект 8" descr="https://www.bsb-muenchen.de/fileadmin/_processed_/b/7/csm_cgm_31_nibelungen_d_bsb00060115_00007_e8b991b90a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6" t="5385" r="-6" b="17671"/>
          <a:stretch/>
        </p:blipFill>
        <p:spPr bwMode="auto">
          <a:xfrm>
            <a:off x="646111" y="1760523"/>
            <a:ext cx="3207432" cy="444433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otalismanah.ru/wp-content/uploads/2020/05/alfavit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2" t="2946" r="11143" b="5892"/>
          <a:stretch>
            <a:fillRect/>
          </a:stretch>
        </p:blipFill>
        <p:spPr bwMode="auto">
          <a:xfrm>
            <a:off x="8305800" y="2220686"/>
            <a:ext cx="3243943" cy="322217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6" name="Рисунок 5" descr="https://r4.mt.ru/r7/photo53D8/20908712798-0/jpg/bp.jpe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2" t="7093" r="18973" b="8133"/>
          <a:stretch/>
        </p:blipFill>
        <p:spPr bwMode="auto">
          <a:xfrm>
            <a:off x="4891839" y="1758725"/>
            <a:ext cx="2457450" cy="22764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r.mt.ru/r30/photoAC0F/20870056045-0/jpeg/bp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839" y="4196808"/>
            <a:ext cx="2477720" cy="197039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898987937"/>
      </p:ext>
    </p:extLst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220" y="216013"/>
            <a:ext cx="10345570" cy="1320800"/>
          </a:xfrm>
        </p:spPr>
        <p:txBody>
          <a:bodyPr>
            <a:normAutofit/>
          </a:bodyPr>
          <a:lstStyle/>
          <a:p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Немецкий </a:t>
            </a:r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язык — </a:t>
            </a:r>
            <a:r>
              <a:rPr lang="ru-RU" sz="3200" b="1" i="1" dirty="0">
                <a:ln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самый распространенный язык в Европе</a:t>
            </a:r>
          </a:p>
        </p:txBody>
      </p:sp>
      <p:pic>
        <p:nvPicPr>
          <p:cNvPr id="4" name="Объект 3" descr="https://e7.pngegg.com/pngimages/443/789/png-clipart-flag-of-india-national-flag-flag-of-austria-flag-of-syria-flag-miscellaneous-angle.pn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2" t="9001" r="9034" b="9982"/>
          <a:stretch/>
        </p:blipFill>
        <p:spPr bwMode="auto">
          <a:xfrm>
            <a:off x="620915" y="1510454"/>
            <a:ext cx="2744269" cy="195569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38653" y="3392691"/>
            <a:ext cx="1077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Австрия </a:t>
            </a:r>
            <a:endParaRPr lang="ru-RU" dirty="0"/>
          </a:p>
        </p:txBody>
      </p:sp>
      <p:pic>
        <p:nvPicPr>
          <p:cNvPr id="6" name="Рисунок 5" descr="https://www.anley.com/wp-content/uploads/2018/11/Switzerland-min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7" t="22365" r="3150" b="21042"/>
          <a:stretch/>
        </p:blipFill>
        <p:spPr bwMode="auto">
          <a:xfrm>
            <a:off x="4569438" y="1416585"/>
            <a:ext cx="3134995" cy="196215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464051" y="3369297"/>
            <a:ext cx="1380506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Швейцария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img2.freepng.ru/20180516/sq/kisspng-flag-of-luxembourg-flag-of-the-netherlands-nationa-5afc8108eeb1c1.3354107415264975449777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21608" r="24968" b="19819"/>
          <a:stretch/>
        </p:blipFill>
        <p:spPr bwMode="auto">
          <a:xfrm>
            <a:off x="8667847" y="1412484"/>
            <a:ext cx="2952750" cy="1962150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191716" y="2907873"/>
            <a:ext cx="2179530" cy="83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ru-RU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Люксембург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s://www.megaflag.ru/sites/default/files/images/shop/products/flag_lihtenshejn_new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64" y="4155509"/>
            <a:ext cx="2827338" cy="1925026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190758" y="6128384"/>
            <a:ext cx="1549527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Лихтенштейн 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s://storage.needpix.com/rsynced_images/belgium-flag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" t="5818" r="8123" b="12350"/>
          <a:stretch>
            <a:fillRect/>
          </a:stretch>
        </p:blipFill>
        <p:spPr bwMode="auto">
          <a:xfrm>
            <a:off x="4561115" y="4169228"/>
            <a:ext cx="3189514" cy="1937657"/>
          </a:xfrm>
          <a:prstGeom prst="rect">
            <a:avLst/>
          </a:prstGeom>
          <a:noFill/>
          <a:effectLst>
            <a:softEdge rad="31750"/>
          </a:effectLst>
          <a:extLst/>
        </p:spPr>
      </p:pic>
      <p:sp>
        <p:nvSpPr>
          <p:cNvPr id="3" name="Прямоугольник 2"/>
          <p:cNvSpPr/>
          <p:nvPr/>
        </p:nvSpPr>
        <p:spPr>
          <a:xfrm>
            <a:off x="5730323" y="6171322"/>
            <a:ext cx="1065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Бельгия </a:t>
            </a:r>
            <a:endParaRPr lang="ru-RU" dirty="0"/>
          </a:p>
        </p:txBody>
      </p:sp>
      <p:pic>
        <p:nvPicPr>
          <p:cNvPr id="15" name="Рисунок 14" descr="C:\Users\Natasha\Desktop\635187972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505" y="4142649"/>
            <a:ext cx="2952750" cy="201014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9786038" y="6156735"/>
            <a:ext cx="912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Дания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963421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10932</TotalTime>
  <Words>520</Words>
  <Application>Microsoft Office PowerPoint</Application>
  <PresentationFormat>Широкоэкранный</PresentationFormat>
  <Paragraphs>112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 Unicode MS</vt:lpstr>
      <vt:lpstr>Arial</vt:lpstr>
      <vt:lpstr>Arial Black</vt:lpstr>
      <vt:lpstr>Calibri</vt:lpstr>
      <vt:lpstr>Cambria</vt:lpstr>
      <vt:lpstr>Times New Roman</vt:lpstr>
      <vt:lpstr>Trebuchet MS</vt:lpstr>
      <vt:lpstr>Wingdings</vt:lpstr>
      <vt:lpstr>Wingdings 3</vt:lpstr>
      <vt:lpstr>Грань</vt:lpstr>
      <vt:lpstr> </vt:lpstr>
      <vt:lpstr>Презентация PowerPoint</vt:lpstr>
      <vt:lpstr>Презентация PowerPoint</vt:lpstr>
      <vt:lpstr>Презентация PowerPoint</vt:lpstr>
      <vt:lpstr>   Германия — центр Европы </vt:lpstr>
      <vt:lpstr>Черты характера немцев</vt:lpstr>
      <vt:lpstr>Актуальность немецкого языка</vt:lpstr>
      <vt:lpstr>   Немецкий язык — один из самых интересных        языков в мире. </vt:lpstr>
      <vt:lpstr>Немецкий язык — самый распространенный язык в Европе</vt:lpstr>
      <vt:lpstr>Немецкая экономика очень      конкурентоспособна</vt:lpstr>
      <vt:lpstr>                 Немцы — новаторы </vt:lpstr>
      <vt:lpstr>       Немцы очень любят путешествовать</vt:lpstr>
      <vt:lpstr>Значительное количество сайтов на немецком языке </vt:lpstr>
      <vt:lpstr>Богатое культурное наследие немецко-говорящих стран</vt:lpstr>
      <vt:lpstr>Германия спонсирует международные академические обмены</vt:lpstr>
      <vt:lpstr>             Праздники в Германии</vt:lpstr>
      <vt:lpstr>     Мир современной немецкой  музыки </vt:lpstr>
      <vt:lpstr>Немецкий язык в профессиональной деятельности </vt:lpstr>
      <vt:lpstr>    Немецкий язык в профессиональной деятельности</vt:lpstr>
      <vt:lpstr>Список литературы 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«Изучение немецкого языка – это актуально!»</dc:title>
  <dc:creator>Учетная запись Майкрософт</dc:creator>
  <cp:lastModifiedBy>Учетная запись Майкрософт</cp:lastModifiedBy>
  <cp:revision>42</cp:revision>
  <dcterms:created xsi:type="dcterms:W3CDTF">2023-04-12T15:16:35Z</dcterms:created>
  <dcterms:modified xsi:type="dcterms:W3CDTF">2023-05-11T15:20:16Z</dcterms:modified>
</cp:coreProperties>
</file>