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6" r:id="rId2"/>
    <p:sldId id="278" r:id="rId3"/>
    <p:sldId id="279" r:id="rId4"/>
    <p:sldId id="280" r:id="rId5"/>
    <p:sldId id="265" r:id="rId6"/>
    <p:sldId id="275" r:id="rId7"/>
    <p:sldId id="257" r:id="rId8"/>
    <p:sldId id="259" r:id="rId9"/>
    <p:sldId id="288" r:id="rId10"/>
    <p:sldId id="260" r:id="rId11"/>
    <p:sldId id="294" r:id="rId12"/>
    <p:sldId id="283" r:id="rId13"/>
    <p:sldId id="291" r:id="rId14"/>
    <p:sldId id="290" r:id="rId15"/>
    <p:sldId id="28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6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51360-AEF2-4EDD-867A-C97963F538D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CF846-51DB-4490-BC76-E9AA05CC9C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3643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CCF846-51DB-4490-BC76-E9AA05CC9C8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CCF846-51DB-4490-BC76-E9AA05CC9C8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691680" y="857341"/>
            <a:ext cx="5616624" cy="36695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251520" y="116632"/>
            <a:ext cx="8640960" cy="655272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9249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r>
              <a:rPr lang="ru-RU" sz="5400" dirty="0" smtClean="0">
                <a:latin typeface="Times New Roman"/>
                <a:cs typeface="Times New Roman"/>
              </a:rPr>
              <a:t>«Развитие читательской грамотности в начальной школе на первой ступени обучения учащихся»</a:t>
            </a:r>
          </a:p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r>
              <a:rPr lang="ru-RU" sz="5400" dirty="0" smtClean="0">
                <a:latin typeface="Times New Roman"/>
                <a:cs typeface="Times New Roman"/>
              </a:rPr>
              <a:t> </a:t>
            </a:r>
          </a:p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endParaRPr lang="ru-RU" sz="5400" dirty="0" smtClean="0">
              <a:latin typeface="Times New Roman"/>
              <a:cs typeface="Times New Roman"/>
            </a:endParaRPr>
          </a:p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endParaRPr lang="ru-RU" sz="2000" dirty="0" smtClean="0">
              <a:latin typeface="Times New Roman"/>
              <a:cs typeface="Times New Roman"/>
            </a:endParaRPr>
          </a:p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endParaRPr lang="ru-RU" sz="2000" dirty="0" smtClean="0">
              <a:latin typeface="Times New Roman"/>
              <a:cs typeface="Times New Roman"/>
            </a:endParaRPr>
          </a:p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endParaRPr lang="ru-RU" sz="2000" dirty="0" smtClean="0">
              <a:latin typeface="Times New Roman"/>
              <a:cs typeface="Times New Roman"/>
            </a:endParaRPr>
          </a:p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r>
              <a:rPr lang="ru-RU" sz="2000" dirty="0" smtClean="0">
                <a:latin typeface="Times New Roman"/>
                <a:cs typeface="Times New Roman"/>
              </a:rPr>
              <a:t>                                      Учитель начальных классов Плетнева Н.А</a:t>
            </a:r>
            <a:endParaRPr lang="ru-RU" sz="2000" dirty="0">
              <a:latin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551837"/>
            <a:ext cx="7143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551837"/>
            <a:ext cx="1928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226" y="56563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8794" y="2643182"/>
            <a:ext cx="5715040" cy="30718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28662" y="357166"/>
            <a:ext cx="7072346" cy="20621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 smtClean="0"/>
              <a:t>Прием «Тексты с "хвостами"» - незавершенные предложения, которые ребенок должен будет закончить по смыслу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011886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kladraz.ru/upload/blogs2/2017/2/18264_26e7f7325e67d3cb3e5a9b13d8d44a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66"/>
            <a:ext cx="7143800" cy="604655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500042"/>
            <a:ext cx="6500858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Игра верю  не верю</a:t>
            </a:r>
            <a:endParaRPr lang="ru-RU" sz="2800" dirty="0">
              <a:latin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551837"/>
            <a:ext cx="7143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551837"/>
            <a:ext cx="1928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21993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1071547"/>
            <a:ext cx="7786742" cy="50783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1.Весной распускаются почки на деревьях?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Ответ:Да</a:t>
            </a: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(верю)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2.Летом всегда идет снег?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Ответ:Нет</a:t>
            </a: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(не верю)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3.Июнь,Июль,Август-это месяца весны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Ответ:Нет</a:t>
            </a: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(не верю)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4.Спелый арбуз должен быть сладким?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Ответ:Да</a:t>
            </a: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(верю)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5.Март,Апрель,Май-летние месяца?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Ответ:Нет</a:t>
            </a: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(не верю)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6.Грачи прилетают весной?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Ответ:Да</a:t>
            </a: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(верю)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7.Когда идет дождь, надо брать с собой зонтик?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Ответ:Да</a:t>
            </a: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(верю)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8.Лето самое жаркое время года?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Ответ:Да</a:t>
            </a: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(верю)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9Когда люди загорают на солнце, то все становятся зелеными?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Ответ:Нет</a:t>
            </a:r>
            <a:r>
              <a:rPr lang="ru-RU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(не верю)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500042"/>
            <a:ext cx="6500858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r>
              <a:rPr lang="ru-RU" sz="2800" dirty="0" smtClean="0"/>
              <a:t>Прочитайте пословицу правильно.</a:t>
            </a:r>
            <a:endParaRPr lang="ru-RU" sz="2800" dirty="0">
              <a:latin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551837"/>
            <a:ext cx="7143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551837"/>
            <a:ext cx="1928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11945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857224" y="1285860"/>
            <a:ext cx="7286676" cy="37856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Здоровому - грач не нужен.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Лес рубят – кепки летят.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Слезами морю не поможешь.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Старый круг лучше новых двух.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Ус - хорошо, а два лучше.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Труд кормит, а пень портит.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500042"/>
            <a:ext cx="6500858" cy="10567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r>
              <a:rPr lang="ru-RU" sz="2800" dirty="0" smtClean="0"/>
              <a:t>Поиск в тексте заданных слов:</a:t>
            </a:r>
            <a:r>
              <a:rPr lang="ru-RU" sz="2800" b="1" dirty="0" smtClean="0"/>
              <a:t> </a:t>
            </a:r>
            <a:endParaRPr lang="ru-RU" sz="2800" b="1" dirty="0" smtClean="0"/>
          </a:p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r>
              <a:rPr lang="ru-RU" sz="2800" dirty="0" smtClean="0"/>
              <a:t>Восстанови </a:t>
            </a:r>
            <a:r>
              <a:rPr lang="ru-RU" sz="2800" dirty="0" smtClean="0"/>
              <a:t>стихотворение А. </a:t>
            </a:r>
            <a:r>
              <a:rPr lang="ru-RU" sz="2800" dirty="0" err="1" smtClean="0"/>
              <a:t>Барто</a:t>
            </a:r>
            <a:r>
              <a:rPr lang="ru-RU" sz="2800" dirty="0" smtClean="0"/>
              <a:t>. </a:t>
            </a:r>
            <a:endParaRPr lang="ru-RU" sz="2800" dirty="0">
              <a:latin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551837"/>
            <a:ext cx="7143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551837"/>
            <a:ext cx="1928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1857364"/>
            <a:ext cx="8143932" cy="18158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Нет,    напрасно </a:t>
            </a:r>
            <a:r>
              <a:rPr lang="ru-RU" sz="2800" i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мы решили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Прокатить ________ в _______.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_______ кататься не привык,</a:t>
            </a:r>
            <a:endParaRPr lang="ru-RU" sz="2800" i="1" dirty="0" smtClean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Опрокинул ____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11945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https://files.1urok.ru/images/8b8415c741cae66ffec06290d8a48d20147dae88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4071942"/>
            <a:ext cx="521497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500042"/>
            <a:ext cx="6500858" cy="10567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r>
              <a:rPr lang="ru-RU" sz="2800" dirty="0" smtClean="0"/>
              <a:t>Поиск в тексте заданных слов:</a:t>
            </a:r>
            <a:r>
              <a:rPr lang="ru-RU" sz="2800" b="1" dirty="0" smtClean="0"/>
              <a:t> </a:t>
            </a:r>
            <a:endParaRPr lang="ru-RU" sz="2800" b="1" dirty="0" smtClean="0"/>
          </a:p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r>
              <a:rPr lang="ru-RU" sz="2800" dirty="0" smtClean="0"/>
              <a:t>Восстанови </a:t>
            </a:r>
            <a:r>
              <a:rPr lang="ru-RU" sz="2800" dirty="0" smtClean="0"/>
              <a:t>стихотворение А. </a:t>
            </a:r>
            <a:r>
              <a:rPr lang="ru-RU" sz="2800" dirty="0" err="1" smtClean="0"/>
              <a:t>Барто</a:t>
            </a:r>
            <a:r>
              <a:rPr lang="ru-RU" sz="2800" dirty="0" smtClean="0"/>
              <a:t>. </a:t>
            </a:r>
            <a:endParaRPr lang="ru-RU" sz="2800" dirty="0">
              <a:latin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551837"/>
            <a:ext cx="7143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551837"/>
            <a:ext cx="1928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428596" y="1857364"/>
            <a:ext cx="8143932" cy="138499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/>
              <a:t>«Выбрать тех героев сказки К. Чуковского, которые НЕ приходили лечиться к доктору Айболиту».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11945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Рисунок 15" descr="https://files.1urok.ru/images/9628567195656b169ec292b21804c8de19e42013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876"/>
            <a:ext cx="757242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500042"/>
            <a:ext cx="7715304" cy="374461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ЧИТАТЕЛЬСКАЯ    ГРАМОТНОСТЬ</a:t>
            </a:r>
          </a:p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Способность человека </a:t>
            </a:r>
            <a:r>
              <a:rPr lang="ru-RU" sz="28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понимать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</a:t>
            </a:r>
            <a:r>
              <a:rPr lang="ru-RU" sz="28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использовать, оценивать </a:t>
            </a:r>
            <a:r>
              <a:rPr lang="ru-RU" sz="2800" dirty="0" smtClean="0">
                <a:latin typeface="Times New Roman"/>
                <a:cs typeface="Times New Roman"/>
              </a:rPr>
              <a:t>тексты, размышлять о них и заниматься чтением для того, чтобы </a:t>
            </a:r>
            <a:r>
              <a:rPr lang="ru-RU" sz="28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достигать</a:t>
            </a:r>
            <a:r>
              <a:rPr lang="ru-RU" sz="2800" dirty="0" smtClean="0">
                <a:latin typeface="Times New Roman"/>
                <a:cs typeface="Times New Roman"/>
              </a:rPr>
              <a:t> своих </a:t>
            </a:r>
            <a:r>
              <a:rPr lang="ru-RU" sz="28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целей</a:t>
            </a:r>
            <a:r>
              <a:rPr lang="ru-RU" sz="2800" dirty="0" smtClean="0">
                <a:latin typeface="Times New Roman"/>
                <a:cs typeface="Times New Roman"/>
              </a:rPr>
              <a:t>, расширять свои знания и возможности, </a:t>
            </a:r>
            <a:r>
              <a:rPr lang="ru-RU" sz="28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участвовать в социальной жизни</a:t>
            </a:r>
            <a:r>
              <a:rPr lang="ru-RU" sz="2800" dirty="0" smtClean="0">
                <a:latin typeface="Times New Roman"/>
                <a:cs typeface="Times New Roman"/>
              </a:rPr>
              <a:t>.</a:t>
            </a:r>
          </a:p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endParaRPr lang="ru-RU" sz="2800" dirty="0">
              <a:latin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551837"/>
            <a:ext cx="7143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551837"/>
            <a:ext cx="1928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 rot="10800000" flipV="1">
            <a:off x="3571868" y="4811594"/>
            <a:ext cx="1571636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Смысл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 rot="10800000" flipV="1">
            <a:off x="6072198" y="4786322"/>
            <a:ext cx="1500198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Идея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28662" y="4857760"/>
            <a:ext cx="2071702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Информация</a:t>
            </a:r>
            <a:endParaRPr lang="ru-RU" sz="2400" dirty="0">
              <a:solidFill>
                <a:schemeClr val="bg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1500166" y="442913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643042" y="4572008"/>
            <a:ext cx="585791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7358876" y="4429132"/>
            <a:ext cx="28495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2072464" y="4714884"/>
            <a:ext cx="28495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endCxn id="14" idx="0"/>
          </p:cNvCxnSpPr>
          <p:nvPr/>
        </p:nvCxnSpPr>
        <p:spPr>
          <a:xfrm rot="5400000">
            <a:off x="4274406" y="4656082"/>
            <a:ext cx="238792" cy="72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6536545" y="4679165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 rot="10800000" flipV="1">
            <a:off x="1071538" y="5715016"/>
            <a:ext cx="6072230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Читательская грамотность является ключевой  формирования УДД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летнева Н.А\Downloads\WhatsApp Image 2022-11-19 at 16.46.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9266597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500042"/>
            <a:ext cx="650085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r>
              <a:rPr lang="ru-RU" sz="2000" spc="220" dirty="0" smtClean="0">
                <a:solidFill>
                  <a:srgbClr val="FFFFFF"/>
                </a:solidFill>
                <a:latin typeface="Times New Roman"/>
                <a:cs typeface="Times New Roman"/>
              </a:rPr>
              <a:t>ЧИТАТЕЛЬСКИ Е ДЕЙСТВИЯ</a:t>
            </a:r>
            <a:endParaRPr lang="ru-RU" sz="2000" dirty="0">
              <a:latin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551837"/>
            <a:ext cx="7143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551837"/>
            <a:ext cx="1928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1428736"/>
            <a:ext cx="5572164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 Вычитать детали единицы </a:t>
            </a:r>
            <a:r>
              <a:rPr lang="ru-RU" b="1" dirty="0" smtClean="0"/>
              <a:t>информации, </a:t>
            </a:r>
            <a:r>
              <a:rPr lang="ru-RU" b="1" dirty="0" smtClean="0"/>
              <a:t>впрямую упомянутую в тексе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2428868"/>
            <a:ext cx="5643602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 Делать прямые умозаключения из этой информации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3500438"/>
            <a:ext cx="5643602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 Интерпретировать и интегрировать отдельные сообщения текста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 rot="10800000" flipV="1">
            <a:off x="571469" y="5058672"/>
            <a:ext cx="5572165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 Оценивать   содержания, язык и форму всего сообщения </a:t>
            </a:r>
            <a:r>
              <a:rPr lang="ru-RU" b="1" dirty="0" err="1" smtClean="0"/>
              <a:t>иего</a:t>
            </a:r>
            <a:r>
              <a:rPr lang="ru-RU" b="1" dirty="0" smtClean="0"/>
              <a:t> отдельных элементов</a:t>
            </a:r>
            <a:endParaRPr lang="ru-RU" dirty="0"/>
          </a:p>
        </p:txBody>
      </p:sp>
      <p:cxnSp>
        <p:nvCxnSpPr>
          <p:cNvPr id="16" name="Прямая со стрелкой 15"/>
          <p:cNvCxnSpPr>
            <a:stCxn id="11" idx="3"/>
          </p:cNvCxnSpPr>
          <p:nvPr/>
        </p:nvCxnSpPr>
        <p:spPr>
          <a:xfrm flipV="1">
            <a:off x="6143636" y="2357430"/>
            <a:ext cx="1071570" cy="25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000760" y="1785926"/>
            <a:ext cx="128588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7358082" y="2000241"/>
            <a:ext cx="1428760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Опора на      текст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786578" y="4286256"/>
            <a:ext cx="2000264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/>
              <a:t>самостоятельность мышления и воображения</a:t>
            </a:r>
            <a:endParaRPr lang="ru-RU" sz="1600" dirty="0"/>
          </a:p>
        </p:txBody>
      </p:sp>
      <p:cxnSp>
        <p:nvCxnSpPr>
          <p:cNvPr id="39" name="Прямая со стрелкой 38"/>
          <p:cNvCxnSpPr>
            <a:stCxn id="13" idx="3"/>
          </p:cNvCxnSpPr>
          <p:nvPr/>
        </p:nvCxnSpPr>
        <p:spPr>
          <a:xfrm>
            <a:off x="6215074" y="3823604"/>
            <a:ext cx="642942" cy="3912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14" idx="1"/>
          </p:cNvCxnSpPr>
          <p:nvPr/>
        </p:nvCxnSpPr>
        <p:spPr>
          <a:xfrm flipV="1">
            <a:off x="6143634" y="4929198"/>
            <a:ext cx="571506" cy="452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летнева Н.А\Downloads\WhatsApp Image 2022-11-19 at 20.44.4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412" y="571480"/>
            <a:ext cx="9143999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92665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1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500042"/>
            <a:ext cx="6500858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Только ли литературное чтение?</a:t>
            </a:r>
            <a:endParaRPr lang="ru-RU" sz="2800" dirty="0">
              <a:latin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551837"/>
            <a:ext cx="7143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551837"/>
            <a:ext cx="1928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1142984"/>
            <a:ext cx="8143932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Русский язык </a:t>
            </a:r>
            <a:r>
              <a:rPr lang="ru-RU" b="1" dirty="0" smtClean="0"/>
              <a:t>( лексика, грамматика, синтаксис, теория текста, изложения и сочинения)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2071678"/>
            <a:ext cx="8143932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Окружающий мир </a:t>
            </a:r>
            <a:r>
              <a:rPr lang="ru-RU" b="1" dirty="0" smtClean="0"/>
              <a:t>( научно- популярный текст, </a:t>
            </a:r>
            <a:r>
              <a:rPr lang="ru-RU" b="1" dirty="0" err="1" smtClean="0"/>
              <a:t>несплошные</a:t>
            </a:r>
            <a:r>
              <a:rPr lang="ru-RU" b="1" dirty="0" smtClean="0"/>
              <a:t> тексты)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2643182"/>
            <a:ext cx="8143932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Математика</a:t>
            </a:r>
            <a:r>
              <a:rPr lang="ru-RU" b="1" dirty="0" smtClean="0"/>
              <a:t> (работа с задачей, логические операции  диаграммы и графии)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 rot="10800000" flipV="1">
            <a:off x="428595" y="3481891"/>
            <a:ext cx="8143931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Изобразительное искусство  </a:t>
            </a:r>
            <a:r>
              <a:rPr lang="ru-RU" b="1" dirty="0" smtClean="0"/>
              <a:t>(</a:t>
            </a:r>
            <a:r>
              <a:rPr lang="ru-RU" b="1" dirty="0" err="1" smtClean="0"/>
              <a:t>цветоведение</a:t>
            </a:r>
            <a:r>
              <a:rPr lang="ru-RU" b="1" dirty="0" smtClean="0"/>
              <a:t>, знакомство с художниками и картинами, фантазирование)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 rot="10800000" flipV="1">
            <a:off x="428596" y="4643446"/>
            <a:ext cx="8143932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Музыка </a:t>
            </a:r>
            <a:r>
              <a:rPr lang="ru-RU" b="1" dirty="0" smtClean="0">
                <a:solidFill>
                  <a:schemeClr val="bg1"/>
                </a:solidFill>
              </a:rPr>
              <a:t> ( составление текстов на основе впечатлений, характер музыки)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8596" y="5286388"/>
            <a:ext cx="8143932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Проектная деятельность</a:t>
            </a:r>
            <a:r>
              <a:rPr lang="ru-RU" b="1" dirty="0" smtClean="0">
                <a:solidFill>
                  <a:schemeClr val="bg1"/>
                </a:solidFill>
              </a:rPr>
              <a:t>  ( сбор информации, формулировка вопросов и гипотез , публичное выступление, работа с речевым, текстовым материалом)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8728" y="214291"/>
            <a:ext cx="1643074" cy="35719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77251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ru-RU" b="1" dirty="0" smtClean="0"/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Задания для 1 класса</a:t>
            </a:r>
          </a:p>
          <a:p>
            <a:pPr algn="ctr"/>
            <a:r>
              <a:rPr lang="ru-RU" b="1" dirty="0" smtClean="0"/>
              <a:t>Найди и прочитай 6 слов, начинающихся с буквы А</a:t>
            </a:r>
          </a:p>
          <a:p>
            <a:endParaRPr lang="ru-RU" b="1" dirty="0" smtClean="0"/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АПТЕКАНАНАСТРАКРОБАТЛАСФАЛЬТ</a:t>
            </a:r>
          </a:p>
          <a:p>
            <a:pPr algn="ctr"/>
            <a:r>
              <a:rPr lang="ru-RU" dirty="0" smtClean="0"/>
              <a:t>Найди и прочитай 6 слов, в которых все буквы А</a:t>
            </a:r>
          </a:p>
          <a:p>
            <a:pPr algn="ctr"/>
            <a:endParaRPr lang="ru-RU" dirty="0" smtClean="0"/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СТАКАНАТАКАРТАЛАНТАРАКАНСАМБЛЬ</a:t>
            </a:r>
          </a:p>
          <a:p>
            <a:pPr algn="ctr"/>
            <a:r>
              <a:rPr lang="ru-RU" dirty="0" smtClean="0"/>
              <a:t>Найди и прочитай 8 слов, в которых все буквы О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МОЛОКОКНОСОРОГОЛОСОКОЛОКОНТРОЛЬ</a:t>
            </a:r>
          </a:p>
          <a:p>
            <a:endParaRPr lang="ru-RU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28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00694" y="4331157"/>
            <a:ext cx="3132449" cy="25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3619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Задания для 1 класса</a:t>
            </a:r>
          </a:p>
          <a:p>
            <a:endParaRPr lang="ru-RU" dirty="0" smtClean="0"/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Прочитай слова без лишнего слога</a:t>
            </a:r>
          </a:p>
          <a:p>
            <a:pPr algn="ctr"/>
            <a:r>
              <a:rPr lang="ru-RU" sz="3600" dirty="0" err="1" smtClean="0"/>
              <a:t>тюсалень</a:t>
            </a:r>
            <a:r>
              <a:rPr lang="ru-RU" sz="3600" dirty="0" smtClean="0"/>
              <a:t> </a:t>
            </a:r>
            <a:r>
              <a:rPr lang="ru-RU" sz="3600" dirty="0" err="1" smtClean="0"/>
              <a:t>леонапард</a:t>
            </a:r>
            <a:r>
              <a:rPr lang="ru-RU" sz="3600" dirty="0" smtClean="0"/>
              <a:t> </a:t>
            </a:r>
            <a:r>
              <a:rPr lang="ru-RU" sz="3600" dirty="0" err="1" smtClean="0"/>
              <a:t>лягушлика</a:t>
            </a:r>
            <a:endParaRPr lang="ru-RU" sz="3600" dirty="0" smtClean="0"/>
          </a:p>
          <a:p>
            <a:pPr algn="ctr"/>
            <a:r>
              <a:rPr lang="ru-RU" sz="3600" dirty="0" smtClean="0"/>
              <a:t> </a:t>
            </a:r>
            <a:r>
              <a:rPr lang="ru-RU" sz="3600" dirty="0" err="1" smtClean="0"/>
              <a:t>дязател</a:t>
            </a:r>
            <a:r>
              <a:rPr lang="ru-RU" sz="3600" dirty="0" smtClean="0"/>
              <a:t> </a:t>
            </a:r>
            <a:r>
              <a:rPr lang="ru-RU" sz="3600" dirty="0" err="1" smtClean="0"/>
              <a:t>инжидюк</a:t>
            </a:r>
            <a:endParaRPr lang="ru-RU" sz="3600" dirty="0" smtClean="0"/>
          </a:p>
          <a:p>
            <a:pPr algn="ctr"/>
            <a:r>
              <a:rPr lang="ru-RU" sz="3600" dirty="0" err="1" smtClean="0"/>
              <a:t>кастфурюля</a:t>
            </a:r>
            <a:r>
              <a:rPr lang="ru-RU" sz="3600" dirty="0" smtClean="0"/>
              <a:t> </a:t>
            </a:r>
            <a:r>
              <a:rPr lang="ru-RU" sz="3600" dirty="0" err="1" smtClean="0"/>
              <a:t>скотывородка</a:t>
            </a:r>
            <a:r>
              <a:rPr lang="ru-RU" sz="3600" dirty="0" smtClean="0"/>
              <a:t> </a:t>
            </a:r>
            <a:r>
              <a:rPr lang="ru-RU" sz="3600" dirty="0" err="1" smtClean="0"/>
              <a:t>повабурёшка</a:t>
            </a:r>
            <a:endParaRPr lang="ru-RU" sz="3600" dirty="0" smtClean="0"/>
          </a:p>
          <a:p>
            <a:pPr algn="ctr"/>
            <a:r>
              <a:rPr lang="ru-RU" sz="3600" dirty="0" err="1" smtClean="0"/>
              <a:t>серчавиз</a:t>
            </a:r>
            <a:r>
              <a:rPr lang="ru-RU" sz="3600" dirty="0" smtClean="0"/>
              <a:t> </a:t>
            </a:r>
            <a:r>
              <a:rPr lang="ru-RU" sz="3600" dirty="0" err="1" smtClean="0"/>
              <a:t>кадыпуста</a:t>
            </a:r>
            <a:r>
              <a:rPr lang="ru-RU" sz="3600" dirty="0" smtClean="0"/>
              <a:t> </a:t>
            </a:r>
            <a:r>
              <a:rPr lang="ru-RU" sz="3600" dirty="0" err="1" smtClean="0"/>
              <a:t>уктюроп</a:t>
            </a:r>
            <a:r>
              <a:rPr lang="ru-RU" sz="3600" dirty="0" smtClean="0"/>
              <a:t> </a:t>
            </a:r>
            <a:r>
              <a:rPr lang="ru-RU" sz="3600" dirty="0" err="1" smtClean="0"/>
              <a:t>петщерушка</a:t>
            </a:r>
            <a:endParaRPr lang="ru-RU" sz="3600" dirty="0" smtClean="0"/>
          </a:p>
          <a:p>
            <a:endParaRPr lang="ru-RU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Читай только первые слоги.</a:t>
            </a:r>
          </a:p>
          <a:p>
            <a:pPr algn="ctr"/>
            <a:r>
              <a:rPr lang="ru-RU" sz="4000" dirty="0" smtClean="0"/>
              <a:t>                   канат лентяй дача рисунок</a:t>
            </a:r>
          </a:p>
          <a:p>
            <a:pPr algn="ctr"/>
            <a:r>
              <a:rPr lang="ru-RU" sz="4000" dirty="0" smtClean="0"/>
              <a:t>         сани ракета фантазия</a:t>
            </a:r>
          </a:p>
          <a:p>
            <a:pPr algn="ctr"/>
            <a:r>
              <a:rPr lang="ru-RU" sz="4000" dirty="0" smtClean="0"/>
              <a:t>              концерт феникс тарелка</a:t>
            </a:r>
          </a:p>
          <a:p>
            <a:pPr algn="ctr"/>
            <a:r>
              <a:rPr lang="ru-RU" sz="4000" dirty="0" smtClean="0"/>
              <a:t>          фикус аллея карандаш</a:t>
            </a:r>
            <a:endParaRPr lang="ru-RU" sz="4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4282" y="4643446"/>
            <a:ext cx="2159391" cy="172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175084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571480"/>
            <a:ext cx="6500858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R="40005" algn="ctr">
              <a:lnSpc>
                <a:spcPct val="100000"/>
              </a:lnSpc>
              <a:spcBef>
                <a:spcPts val="815"/>
              </a:spcBef>
              <a:tabLst>
                <a:tab pos="372999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 Игровые приемы</a:t>
            </a:r>
            <a:endParaRPr lang="ru-RU" sz="2800" dirty="0">
              <a:latin typeface="Times New Roman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1142984"/>
            <a:ext cx="507209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Найди  новое слова  </a:t>
            </a:r>
            <a:r>
              <a:rPr lang="ru-RU" b="1" dirty="0" smtClean="0">
                <a:solidFill>
                  <a:schemeClr val="bg1"/>
                </a:solidFill>
              </a:rPr>
              <a:t>( Цепочка  из слов , каждое следующее  получено  изменением  одной буквы 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57884" y="1214422"/>
            <a:ext cx="271464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РАК- ЛАК-ЛУК-ЖУК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2214554"/>
            <a:ext cx="514353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Перемена  </a:t>
            </a:r>
            <a:r>
              <a:rPr lang="ru-RU" b="1" dirty="0" smtClean="0"/>
              <a:t>(переставить слоги или буквы в слове и получить новое слово)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 rot="10800000" flipV="1">
            <a:off x="5857884" y="2067620"/>
            <a:ext cx="278608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банка-кабан, лето-тело,  карп- парк, липа-пила, маяк-ямка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0800000" flipV="1">
            <a:off x="428596" y="3267114"/>
            <a:ext cx="5143536" cy="9233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Что я умею </a:t>
            </a:r>
            <a:r>
              <a:rPr lang="ru-RU" b="1" dirty="0" smtClean="0">
                <a:solidFill>
                  <a:schemeClr val="bg1"/>
                </a:solidFill>
              </a:rPr>
              <a:t>(Картинка животного , рядом глаголы. Выбрать правильные или неправильные глаголы)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857884" y="3214686"/>
            <a:ext cx="271464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ЛОСЬ: лежит, бежит, летит, поет, трубит , поет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4500570"/>
            <a:ext cx="5143536" cy="9233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Невидимка, покажись!  </a:t>
            </a:r>
            <a:r>
              <a:rPr lang="ru-RU" b="1" dirty="0" smtClean="0"/>
              <a:t>(В столбике существующие и несуществующие слова,  назвать или подчеркнуть только существующие)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000760" y="4643446"/>
            <a:ext cx="271464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  Пилот, пилит, полёт, </a:t>
            </a:r>
            <a:r>
              <a:rPr lang="ru-RU" b="1" dirty="0" err="1" smtClean="0">
                <a:solidFill>
                  <a:schemeClr val="bg1"/>
                </a:solidFill>
              </a:rPr>
              <a:t>пирот</a:t>
            </a:r>
            <a:r>
              <a:rPr lang="ru-RU" b="1" dirty="0" smtClean="0">
                <a:solidFill>
                  <a:schemeClr val="bg1"/>
                </a:solidFill>
              </a:rPr>
              <a:t>, пирог, </a:t>
            </a:r>
            <a:r>
              <a:rPr lang="ru-RU" b="1" dirty="0" err="1" smtClean="0">
                <a:solidFill>
                  <a:schemeClr val="bg1"/>
                </a:solidFill>
              </a:rPr>
              <a:t>пилог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>
          <a:defRPr b="1" dirty="0" smtClean="0">
            <a:solidFill>
              <a:schemeClr val="tx2">
                <a:lumMod val="75000"/>
              </a:schemeClr>
            </a:solidFill>
          </a:defRPr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530</Words>
  <Application>Microsoft Office PowerPoint</Application>
  <PresentationFormat>Экран (4:3)</PresentationFormat>
  <Paragraphs>118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Плетнева Н.А</cp:lastModifiedBy>
  <cp:revision>50</cp:revision>
  <dcterms:created xsi:type="dcterms:W3CDTF">2016-10-13T14:00:15Z</dcterms:created>
  <dcterms:modified xsi:type="dcterms:W3CDTF">2022-11-23T20:55:11Z</dcterms:modified>
</cp:coreProperties>
</file>