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913" y="2349500"/>
            <a:ext cx="6705600" cy="9906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i="1" dirty="0" smtClean="0">
                <a:solidFill>
                  <a:srgbClr val="0000FF"/>
                </a:solidFill>
                <a:effectLst/>
                <a:latin typeface="Arial" charset="0"/>
              </a:rPr>
              <a:t>Единицы</a:t>
            </a:r>
            <a:r>
              <a:rPr lang="ru-RU" sz="5400" b="1" i="1" dirty="0" smtClean="0">
                <a:solidFill>
                  <a:srgbClr val="0000FF"/>
                </a:solidFill>
                <a:effectLst/>
                <a:latin typeface="Bernard MT Condensed" pitchFamily="18" charset="0"/>
              </a:rPr>
              <a:t> </a:t>
            </a:r>
            <a:r>
              <a:rPr lang="ru-RU" sz="5400" b="1" i="1" dirty="0" smtClean="0">
                <a:solidFill>
                  <a:srgbClr val="0000FF"/>
                </a:solidFill>
                <a:effectLst/>
                <a:latin typeface="Arial" charset="0"/>
              </a:rPr>
              <a:t>времени</a:t>
            </a:r>
            <a:r>
              <a:rPr lang="ru-RU" sz="4000" dirty="0" smtClean="0">
                <a:latin typeface="Bernard MT Condensed" pitchFamily="18" charset="0"/>
              </a:rPr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3505200"/>
            <a:ext cx="6070600" cy="154940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i="1" dirty="0" smtClean="0">
                <a:solidFill>
                  <a:schemeClr val="tx2"/>
                </a:solidFill>
                <a:latin typeface="Arial" charset="0"/>
              </a:rPr>
              <a:t>Век</a:t>
            </a:r>
          </a:p>
        </p:txBody>
      </p:sp>
    </p:spTree>
    <p:extLst>
      <p:ext uri="{BB962C8B-B14F-4D97-AF65-F5344CB8AC3E}">
        <p14:creationId xmlns:p14="http://schemas.microsoft.com/office/powerpoint/2010/main" val="54774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Расставь единицы времени в порядке возрастания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1 </a:t>
            </a:r>
            <a:r>
              <a:rPr lang="ru-RU" sz="5400" b="1" dirty="0" err="1" smtClean="0"/>
              <a:t>сут</a:t>
            </a:r>
            <a:r>
              <a:rPr lang="ru-RU" sz="5400" b="1" dirty="0" smtClean="0"/>
              <a:t>, 1ч, 1 мин, 1 </a:t>
            </a:r>
            <a:r>
              <a:rPr lang="ru-RU" sz="5400" b="1" dirty="0" err="1" smtClean="0"/>
              <a:t>нед</a:t>
            </a:r>
            <a:r>
              <a:rPr lang="ru-RU" sz="5400" b="1" dirty="0" smtClean="0"/>
              <a:t>, 1 </a:t>
            </a:r>
            <a:r>
              <a:rPr lang="ru-RU" sz="5400" b="1" dirty="0" err="1" smtClean="0"/>
              <a:t>мес</a:t>
            </a:r>
            <a:r>
              <a:rPr lang="ru-RU" sz="5400" b="1" dirty="0" smtClean="0"/>
              <a:t>, 1 с, 1г.</a:t>
            </a:r>
          </a:p>
          <a:p>
            <a:r>
              <a:rPr lang="ru-RU" sz="5400" dirty="0" smtClean="0"/>
              <a:t>Проверка:</a:t>
            </a:r>
          </a:p>
          <a:p>
            <a:pPr marL="0" indent="0">
              <a:buNone/>
            </a:pPr>
            <a:r>
              <a:rPr lang="ru-RU" sz="5400" b="1" dirty="0" smtClean="0"/>
              <a:t>1с, 1 мин, 1ч, 1 </a:t>
            </a:r>
            <a:r>
              <a:rPr lang="ru-RU" sz="5400" b="1" dirty="0" err="1" smtClean="0"/>
              <a:t>сут</a:t>
            </a:r>
            <a:r>
              <a:rPr lang="ru-RU" sz="5400" b="1" dirty="0" smtClean="0"/>
              <a:t>, 1 </a:t>
            </a:r>
            <a:r>
              <a:rPr lang="ru-RU" sz="5400" b="1" dirty="0" err="1" smtClean="0"/>
              <a:t>нед</a:t>
            </a:r>
            <a:r>
              <a:rPr lang="ru-RU" sz="5400" b="1" dirty="0" smtClean="0"/>
              <a:t>, 1 </a:t>
            </a:r>
            <a:r>
              <a:rPr lang="ru-RU" sz="5400" b="1" dirty="0" err="1" smtClean="0"/>
              <a:t>мес</a:t>
            </a:r>
            <a:r>
              <a:rPr lang="ru-RU" sz="5400" b="1" dirty="0" smtClean="0"/>
              <a:t>, 1г.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610170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1 мин= …с</a:t>
            </a:r>
          </a:p>
          <a:p>
            <a:r>
              <a:rPr lang="ru-RU" sz="4800" b="1" dirty="0" smtClean="0"/>
              <a:t>1 ч = …мин</a:t>
            </a:r>
          </a:p>
          <a:p>
            <a:r>
              <a:rPr lang="ru-RU" sz="4800" b="1" dirty="0" smtClean="0"/>
              <a:t>1 </a:t>
            </a:r>
            <a:r>
              <a:rPr lang="ru-RU" sz="4800" b="1" dirty="0" err="1" smtClean="0"/>
              <a:t>сут</a:t>
            </a:r>
            <a:r>
              <a:rPr lang="ru-RU" sz="4800" b="1" dirty="0" smtClean="0"/>
              <a:t> = … ч</a:t>
            </a:r>
          </a:p>
          <a:p>
            <a:r>
              <a:rPr lang="ru-RU" sz="4800" b="1" dirty="0" smtClean="0"/>
              <a:t>1 </a:t>
            </a:r>
            <a:r>
              <a:rPr lang="ru-RU" sz="4800" b="1" dirty="0" err="1" smtClean="0"/>
              <a:t>нед</a:t>
            </a:r>
            <a:r>
              <a:rPr lang="ru-RU" sz="4800" b="1" dirty="0" smtClean="0"/>
              <a:t> = …</a:t>
            </a:r>
            <a:r>
              <a:rPr lang="ru-RU" sz="4800" b="1" dirty="0" err="1" smtClean="0"/>
              <a:t>сут</a:t>
            </a:r>
            <a:endParaRPr lang="ru-RU" sz="4800" b="1" dirty="0" smtClean="0"/>
          </a:p>
          <a:p>
            <a:r>
              <a:rPr lang="ru-RU" sz="4800" b="1" dirty="0" smtClean="0"/>
              <a:t>1 </a:t>
            </a:r>
            <a:r>
              <a:rPr lang="ru-RU" sz="4800" b="1" dirty="0" err="1" smtClean="0"/>
              <a:t>мес</a:t>
            </a:r>
            <a:r>
              <a:rPr lang="ru-RU" sz="4800" b="1" dirty="0" smtClean="0"/>
              <a:t> = … </a:t>
            </a:r>
            <a:r>
              <a:rPr lang="ru-RU" sz="4800" b="1" dirty="0" err="1" smtClean="0"/>
              <a:t>сут</a:t>
            </a:r>
            <a:endParaRPr lang="ru-RU" sz="4800" b="1" dirty="0" smtClean="0"/>
          </a:p>
          <a:p>
            <a:r>
              <a:rPr lang="ru-RU" sz="4800" b="1" dirty="0" smtClean="0"/>
              <a:t>1 г = …</a:t>
            </a:r>
            <a:r>
              <a:rPr lang="ru-RU" sz="4800" b="1" dirty="0" err="1" smtClean="0"/>
              <a:t>мес</a:t>
            </a:r>
            <a:endParaRPr lang="ru-RU" sz="4800" b="1" dirty="0" smtClean="0"/>
          </a:p>
          <a:p>
            <a:r>
              <a:rPr lang="ru-RU" sz="4800" b="1" dirty="0" smtClean="0"/>
              <a:t>1 г = …</a:t>
            </a:r>
            <a:r>
              <a:rPr lang="ru-RU" sz="4800" b="1" dirty="0" err="1" smtClean="0"/>
              <a:t>сут</a:t>
            </a:r>
            <a:r>
              <a:rPr lang="ru-RU" sz="4800" b="1" dirty="0" smtClean="0"/>
              <a:t> или … </a:t>
            </a:r>
            <a:r>
              <a:rPr lang="ru-RU" sz="4800" b="1" dirty="0" err="1" smtClean="0"/>
              <a:t>сут</a:t>
            </a:r>
            <a:endParaRPr lang="ru-RU" sz="4800" b="1" dirty="0" smtClean="0"/>
          </a:p>
        </p:txBody>
      </p:sp>
    </p:spTree>
    <p:extLst>
      <p:ext uri="{BB962C8B-B14F-4D97-AF65-F5344CB8AC3E}">
        <p14:creationId xmlns:p14="http://schemas.microsoft.com/office/powerpoint/2010/main" val="356291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b="1" dirty="0"/>
              <a:t>1 </a:t>
            </a:r>
            <a:r>
              <a:rPr lang="ru-RU" sz="3600" b="1" dirty="0" smtClean="0"/>
              <a:t>мин= </a:t>
            </a:r>
            <a:r>
              <a:rPr lang="ru-RU" sz="3600" b="1" dirty="0" smtClean="0">
                <a:solidFill>
                  <a:srgbClr val="FF0000"/>
                </a:solidFill>
              </a:rPr>
              <a:t>60</a:t>
            </a:r>
            <a:r>
              <a:rPr lang="ru-RU" sz="3600" b="1" dirty="0" smtClean="0"/>
              <a:t> с</a:t>
            </a:r>
            <a:endParaRPr lang="ru-RU" sz="3600" b="1" dirty="0"/>
          </a:p>
          <a:p>
            <a:r>
              <a:rPr lang="ru-RU" sz="3600" b="1" dirty="0"/>
              <a:t>1 ч </a:t>
            </a:r>
            <a:r>
              <a:rPr lang="ru-RU" sz="3600" b="1" dirty="0" smtClean="0"/>
              <a:t>=</a:t>
            </a:r>
            <a:r>
              <a:rPr lang="ru-RU" sz="3600" b="1" dirty="0" smtClean="0">
                <a:solidFill>
                  <a:srgbClr val="FF0000"/>
                </a:solidFill>
              </a:rPr>
              <a:t>60</a:t>
            </a:r>
            <a:r>
              <a:rPr lang="ru-RU" sz="3600" b="1" dirty="0" smtClean="0"/>
              <a:t> мин</a:t>
            </a:r>
            <a:endParaRPr lang="ru-RU" sz="3600" b="1" dirty="0"/>
          </a:p>
          <a:p>
            <a:r>
              <a:rPr lang="ru-RU" sz="3600" b="1" dirty="0"/>
              <a:t>1 </a:t>
            </a:r>
            <a:r>
              <a:rPr lang="ru-RU" sz="3600" b="1" dirty="0" err="1"/>
              <a:t>сут</a:t>
            </a:r>
            <a:r>
              <a:rPr lang="ru-RU" sz="3600" b="1" dirty="0"/>
              <a:t> = </a:t>
            </a:r>
            <a:r>
              <a:rPr lang="ru-RU" sz="3600" b="1" dirty="0" smtClean="0">
                <a:solidFill>
                  <a:srgbClr val="FF0000"/>
                </a:solidFill>
              </a:rPr>
              <a:t>24 </a:t>
            </a:r>
            <a:r>
              <a:rPr lang="ru-RU" sz="3600" b="1" dirty="0" smtClean="0"/>
              <a:t> </a:t>
            </a:r>
            <a:r>
              <a:rPr lang="ru-RU" sz="3600" b="1" dirty="0"/>
              <a:t>ч</a:t>
            </a:r>
          </a:p>
          <a:p>
            <a:r>
              <a:rPr lang="ru-RU" sz="3600" b="1" dirty="0"/>
              <a:t>1 </a:t>
            </a:r>
            <a:r>
              <a:rPr lang="ru-RU" sz="3600" b="1" dirty="0" err="1"/>
              <a:t>нед</a:t>
            </a:r>
            <a:r>
              <a:rPr lang="ru-RU" sz="3600" b="1" dirty="0"/>
              <a:t> =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7 </a:t>
            </a:r>
            <a:r>
              <a:rPr lang="ru-RU" sz="3600" b="1" dirty="0" err="1" smtClean="0"/>
              <a:t>сут</a:t>
            </a:r>
            <a:endParaRPr lang="ru-RU" sz="3600" b="1" dirty="0"/>
          </a:p>
          <a:p>
            <a:r>
              <a:rPr lang="ru-RU" sz="3600" b="1" dirty="0"/>
              <a:t>1 </a:t>
            </a:r>
            <a:r>
              <a:rPr lang="ru-RU" sz="3600" b="1" dirty="0" err="1"/>
              <a:t>мес</a:t>
            </a:r>
            <a:r>
              <a:rPr lang="ru-RU" sz="3600" b="1" dirty="0"/>
              <a:t> </a:t>
            </a:r>
            <a:r>
              <a:rPr lang="ru-RU" sz="3600" b="1" dirty="0" smtClean="0"/>
              <a:t>=</a:t>
            </a:r>
            <a:r>
              <a:rPr lang="ru-RU" sz="3600" b="1" dirty="0" smtClean="0">
                <a:solidFill>
                  <a:srgbClr val="FF0000"/>
                </a:solidFill>
              </a:rPr>
              <a:t>30</a:t>
            </a:r>
            <a:r>
              <a:rPr lang="ru-RU" sz="3600" b="1" dirty="0" smtClean="0"/>
              <a:t>сут или </a:t>
            </a:r>
            <a:r>
              <a:rPr lang="ru-RU" sz="3600" b="1" dirty="0" smtClean="0">
                <a:solidFill>
                  <a:srgbClr val="FF0000"/>
                </a:solidFill>
              </a:rPr>
              <a:t>31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сут</a:t>
            </a:r>
            <a:r>
              <a:rPr lang="ru-RU" sz="3600" b="1" dirty="0" smtClean="0"/>
              <a:t> (февраль </a:t>
            </a:r>
            <a:r>
              <a:rPr lang="ru-RU" sz="3600" b="1" dirty="0" smtClean="0">
                <a:solidFill>
                  <a:srgbClr val="FF0000"/>
                </a:solidFill>
              </a:rPr>
              <a:t>28</a:t>
            </a:r>
            <a:r>
              <a:rPr lang="ru-RU" sz="3600" b="1" dirty="0" smtClean="0"/>
              <a:t> или </a:t>
            </a:r>
            <a:r>
              <a:rPr lang="ru-RU" sz="3600" b="1" dirty="0" smtClean="0">
                <a:solidFill>
                  <a:srgbClr val="FF0000"/>
                </a:solidFill>
              </a:rPr>
              <a:t>29</a:t>
            </a:r>
            <a:r>
              <a:rPr lang="ru-RU" sz="3600" b="1" dirty="0" smtClean="0"/>
              <a:t>)</a:t>
            </a:r>
            <a:endParaRPr lang="ru-RU" sz="3600" b="1" dirty="0"/>
          </a:p>
          <a:p>
            <a:r>
              <a:rPr lang="ru-RU" sz="3600" b="1" dirty="0"/>
              <a:t>1 г = </a:t>
            </a:r>
            <a:r>
              <a:rPr lang="ru-RU" sz="3600" b="1" dirty="0" smtClean="0">
                <a:solidFill>
                  <a:srgbClr val="FF0000"/>
                </a:solidFill>
              </a:rPr>
              <a:t>12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мес</a:t>
            </a:r>
            <a:endParaRPr lang="ru-RU" sz="3600" b="1" dirty="0"/>
          </a:p>
          <a:p>
            <a:r>
              <a:rPr lang="ru-RU" sz="3600" b="1" dirty="0"/>
              <a:t>1 г = </a:t>
            </a:r>
            <a:r>
              <a:rPr lang="ru-RU" sz="3600" b="1" dirty="0" smtClean="0">
                <a:solidFill>
                  <a:srgbClr val="FF0000"/>
                </a:solidFill>
              </a:rPr>
              <a:t>365</a:t>
            </a:r>
            <a:r>
              <a:rPr lang="ru-RU" sz="3600" b="1" dirty="0" smtClean="0"/>
              <a:t>сут </a:t>
            </a:r>
            <a:r>
              <a:rPr lang="ru-RU" sz="3600" b="1" dirty="0"/>
              <a:t>или </a:t>
            </a:r>
            <a:r>
              <a:rPr lang="ru-RU" sz="3600" b="1" dirty="0" smtClean="0">
                <a:solidFill>
                  <a:srgbClr val="FF0000"/>
                </a:solidFill>
              </a:rPr>
              <a:t>366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сут</a:t>
            </a:r>
            <a:endParaRPr lang="ru-RU" sz="36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280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333375"/>
            <a:ext cx="7305675" cy="3595688"/>
          </a:xfrm>
        </p:spPr>
        <p:txBody>
          <a:bodyPr/>
          <a:lstStyle/>
          <a:p>
            <a:pPr eaLnBrk="1" hangingPunct="1"/>
            <a:r>
              <a:rPr lang="ru-RU" altLang="ru-RU" sz="6000" smtClean="0">
                <a:solidFill>
                  <a:srgbClr val="00B050"/>
                </a:solidFill>
              </a:rPr>
              <a:t>Единица времени. Век.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4929188"/>
            <a:ext cx="7696200" cy="157162"/>
          </a:xfrm>
        </p:spPr>
        <p:txBody>
          <a:bodyPr>
            <a:normAutofit fontScale="25000" lnSpcReduction="20000"/>
          </a:bodyPr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mtClean="0"/>
              <a:t>       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mtClean="0"/>
          </a:p>
        </p:txBody>
      </p:sp>
      <p:pic>
        <p:nvPicPr>
          <p:cNvPr id="12292" name="Picture 4" descr="Незнай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005064"/>
            <a:ext cx="1641922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5373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tangle 1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7308850" cy="2057400"/>
          </a:xfrm>
        </p:spPr>
        <p:txBody>
          <a:bodyPr/>
          <a:lstStyle/>
          <a:p>
            <a:pPr eaLnBrk="1" hangingPunct="1"/>
            <a:r>
              <a:rPr lang="ru-RU" altLang="ru-RU" sz="5400" b="1" u="sng" dirty="0" smtClean="0">
                <a:solidFill>
                  <a:srgbClr val="0000FF"/>
                </a:solidFill>
              </a:rPr>
              <a:t>ЕДИНИЦЫ  ВРЕМЕНИ</a:t>
            </a:r>
          </a:p>
        </p:txBody>
      </p:sp>
      <p:sp>
        <p:nvSpPr>
          <p:cNvPr id="4113" name="Rectangle 17"/>
          <p:cNvSpPr>
            <a:spLocks noGrp="1" noChangeArrowheads="1"/>
          </p:cNvSpPr>
          <p:nvPr>
            <p:ph idx="1"/>
          </p:nvPr>
        </p:nvSpPr>
        <p:spPr>
          <a:xfrm>
            <a:off x="1905000" y="2420938"/>
            <a:ext cx="6483350" cy="3887787"/>
          </a:xfrm>
        </p:spPr>
        <p:txBody>
          <a:bodyPr lIns="92075" tIns="46038" rIns="92075" bIns="46038"/>
          <a:lstStyle/>
          <a:p>
            <a:pPr algn="ctr" eaLnBrk="1" hangingPunct="1">
              <a:buFontTx/>
              <a:buNone/>
            </a:pPr>
            <a:endParaRPr lang="ru-RU" altLang="ru-RU" sz="8000" dirty="0" smtClean="0">
              <a:solidFill>
                <a:srgbClr val="FF0000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altLang="ru-RU" sz="6000" b="1" u="sng" dirty="0" smtClean="0">
                <a:solidFill>
                  <a:srgbClr val="FF0000"/>
                </a:solidFill>
              </a:rPr>
              <a:t>1</a:t>
            </a:r>
            <a:r>
              <a:rPr lang="ru-RU" altLang="ru-RU" sz="6000" b="1" u="sng" dirty="0" smtClean="0">
                <a:solidFill>
                  <a:srgbClr val="000066"/>
                </a:solidFill>
              </a:rPr>
              <a:t> век = </a:t>
            </a:r>
            <a:r>
              <a:rPr lang="ru-RU" altLang="ru-RU" sz="6000" b="1" u="sng" dirty="0" smtClean="0">
                <a:solidFill>
                  <a:srgbClr val="FF0000"/>
                </a:solidFill>
              </a:rPr>
              <a:t>100</a:t>
            </a:r>
            <a:r>
              <a:rPr lang="ru-RU" altLang="ru-RU" sz="6000" b="1" u="sng" dirty="0" smtClean="0">
                <a:solidFill>
                  <a:srgbClr val="000066"/>
                </a:solidFill>
              </a:rPr>
              <a:t> лет</a:t>
            </a:r>
          </a:p>
        </p:txBody>
      </p:sp>
    </p:spTree>
    <p:extLst>
      <p:ext uri="{BB962C8B-B14F-4D97-AF65-F5344CB8AC3E}">
        <p14:creationId xmlns:p14="http://schemas.microsoft.com/office/powerpoint/2010/main" val="154507653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2" presetID="7" presetClass="entr" presetSubtype="4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4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8" grpId="0" autoUpdateAnimBg="0"/>
      <p:bldP spid="4113" grpId="0" build="p" autoUpdateAnimBg="0" advAuto="800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1258888" y="549275"/>
            <a:ext cx="7313612" cy="1143000"/>
          </a:xfrm>
        </p:spPr>
        <p:txBody>
          <a:bodyPr/>
          <a:lstStyle/>
          <a:p>
            <a:pPr eaLnBrk="1" hangingPunct="1"/>
            <a:endParaRPr lang="en-US" altLang="ru-RU" u="sng" smtClean="0">
              <a:solidFill>
                <a:srgbClr val="0000FF"/>
              </a:solidFill>
            </a:endParaRPr>
          </a:p>
        </p:txBody>
      </p:sp>
      <p:sp>
        <p:nvSpPr>
          <p:cNvPr id="15363" name="Rectangle 20"/>
          <p:cNvSpPr>
            <a:spLocks noGrp="1" noChangeArrowheads="1"/>
          </p:cNvSpPr>
          <p:nvPr>
            <p:ph idx="1"/>
          </p:nvPr>
        </p:nvSpPr>
        <p:spPr>
          <a:xfrm>
            <a:off x="1403350" y="1844675"/>
            <a:ext cx="7313613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mtClean="0"/>
              <a:t>            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rgbClr val="FF0000"/>
                </a:solidFill>
              </a:rPr>
              <a:t>0</a:t>
            </a:r>
            <a:r>
              <a:rPr lang="ru-RU" altLang="ru-RU" smtClean="0"/>
              <a:t>           </a:t>
            </a:r>
            <a:r>
              <a:rPr lang="ru-RU" altLang="ru-RU" sz="2400" b="1" smtClean="0">
                <a:solidFill>
                  <a:srgbClr val="FF0000"/>
                </a:solidFill>
              </a:rPr>
              <a:t>100</a:t>
            </a:r>
            <a:r>
              <a:rPr lang="ru-RU" altLang="ru-RU" sz="2400" smtClean="0">
                <a:solidFill>
                  <a:srgbClr val="FF0000"/>
                </a:solidFill>
              </a:rPr>
              <a:t> </a:t>
            </a:r>
            <a:r>
              <a:rPr lang="ru-RU" altLang="ru-RU" sz="2400" smtClean="0"/>
              <a:t>           </a:t>
            </a:r>
            <a:r>
              <a:rPr lang="ru-RU" altLang="ru-RU" sz="2400" b="1" smtClean="0">
                <a:solidFill>
                  <a:srgbClr val="FF0000"/>
                </a:solidFill>
              </a:rPr>
              <a:t>200</a:t>
            </a:r>
          </a:p>
        </p:txBody>
      </p:sp>
      <p:sp>
        <p:nvSpPr>
          <p:cNvPr id="15364" name="Line 10"/>
          <p:cNvSpPr>
            <a:spLocks noChangeShapeType="1"/>
          </p:cNvSpPr>
          <p:nvPr/>
        </p:nvSpPr>
        <p:spPr bwMode="auto">
          <a:xfrm>
            <a:off x="1600200" y="3708400"/>
            <a:ext cx="33147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5" name="Line 11"/>
          <p:cNvSpPr>
            <a:spLocks noChangeShapeType="1"/>
          </p:cNvSpPr>
          <p:nvPr/>
        </p:nvSpPr>
        <p:spPr bwMode="auto">
          <a:xfrm>
            <a:off x="1600200" y="3708400"/>
            <a:ext cx="51435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6" name="AutoShape 12"/>
          <p:cNvSpPr>
            <a:spLocks noChangeArrowheads="1"/>
          </p:cNvSpPr>
          <p:nvPr/>
        </p:nvSpPr>
        <p:spPr bwMode="auto">
          <a:xfrm flipV="1">
            <a:off x="1600200" y="3708400"/>
            <a:ext cx="114300" cy="114300"/>
          </a:xfrm>
          <a:prstGeom prst="flowChartConnector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67" name="AutoShape 13"/>
          <p:cNvSpPr>
            <a:spLocks noChangeArrowheads="1"/>
          </p:cNvSpPr>
          <p:nvPr/>
        </p:nvSpPr>
        <p:spPr bwMode="auto">
          <a:xfrm flipV="1">
            <a:off x="3429000" y="3708400"/>
            <a:ext cx="114300" cy="114300"/>
          </a:xfrm>
          <a:prstGeom prst="flowChartConnector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68" name="AutoShape 14"/>
          <p:cNvSpPr>
            <a:spLocks noChangeArrowheads="1"/>
          </p:cNvSpPr>
          <p:nvPr/>
        </p:nvSpPr>
        <p:spPr bwMode="auto">
          <a:xfrm flipV="1">
            <a:off x="5257800" y="3708400"/>
            <a:ext cx="114300" cy="114300"/>
          </a:xfrm>
          <a:prstGeom prst="flowChartConnector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69" name="AutoShape 15"/>
          <p:cNvSpPr>
            <a:spLocks/>
          </p:cNvSpPr>
          <p:nvPr/>
        </p:nvSpPr>
        <p:spPr bwMode="auto">
          <a:xfrm rot="-5400000">
            <a:off x="2419350" y="3067050"/>
            <a:ext cx="304800" cy="1816100"/>
          </a:xfrm>
          <a:prstGeom prst="leftBrace">
            <a:avLst>
              <a:gd name="adj1" fmla="val 49653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70" name="Text Box 16"/>
          <p:cNvSpPr txBox="1">
            <a:spLocks noChangeArrowheads="1"/>
          </p:cNvSpPr>
          <p:nvPr/>
        </p:nvSpPr>
        <p:spPr bwMode="auto">
          <a:xfrm>
            <a:off x="2260600" y="4219575"/>
            <a:ext cx="727075" cy="2174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altLang="ru-RU" sz="2000" b="1">
                <a:solidFill>
                  <a:srgbClr val="0000FF"/>
                </a:solidFill>
                <a:latin typeface="Times New Roman" pitchFamily="18" charset="0"/>
              </a:rPr>
              <a:t>1</a:t>
            </a:r>
            <a:r>
              <a:rPr lang="ru-RU" altLang="ru-RU" sz="1400" b="1">
                <a:solidFill>
                  <a:srgbClr val="0000FF"/>
                </a:solidFill>
                <a:latin typeface="Times New Roman" pitchFamily="18" charset="0"/>
              </a:rPr>
              <a:t> ВЕК</a:t>
            </a:r>
          </a:p>
        </p:txBody>
      </p:sp>
      <p:sp>
        <p:nvSpPr>
          <p:cNvPr id="15371" name="Text Box 17"/>
          <p:cNvSpPr txBox="1">
            <a:spLocks noChangeArrowheads="1"/>
          </p:cNvSpPr>
          <p:nvPr/>
        </p:nvSpPr>
        <p:spPr bwMode="auto">
          <a:xfrm>
            <a:off x="4140200" y="4181475"/>
            <a:ext cx="863600" cy="5429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altLang="ru-RU" sz="2000" b="1">
                <a:solidFill>
                  <a:srgbClr val="0000FF"/>
                </a:solidFill>
                <a:latin typeface="Times New Roman" pitchFamily="18" charset="0"/>
              </a:rPr>
              <a:t>2</a:t>
            </a:r>
            <a:r>
              <a:rPr lang="ru-RU" altLang="ru-RU" sz="1400" b="1">
                <a:solidFill>
                  <a:srgbClr val="0000FF"/>
                </a:solidFill>
                <a:latin typeface="Times New Roman" pitchFamily="18" charset="0"/>
              </a:rPr>
              <a:t> ВЕК</a:t>
            </a:r>
          </a:p>
        </p:txBody>
      </p:sp>
      <p:sp>
        <p:nvSpPr>
          <p:cNvPr id="15372" name="AutoShape 18"/>
          <p:cNvSpPr>
            <a:spLocks/>
          </p:cNvSpPr>
          <p:nvPr/>
        </p:nvSpPr>
        <p:spPr bwMode="auto">
          <a:xfrm rot="-5400000">
            <a:off x="4260850" y="3054350"/>
            <a:ext cx="304800" cy="1816100"/>
          </a:xfrm>
          <a:prstGeom prst="leftBrace">
            <a:avLst>
              <a:gd name="adj1" fmla="val 49653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5373" name="Picture 21" descr="Часы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404813"/>
            <a:ext cx="1422400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489274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458075" cy="2990850"/>
          </a:xfrm>
        </p:spPr>
        <p:txBody>
          <a:bodyPr/>
          <a:lstStyle/>
          <a:p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mtClean="0">
                <a:solidFill>
                  <a:srgbClr val="002060"/>
                </a:solidFill>
              </a:rPr>
              <a:t>Работа по учебнику с.51</a:t>
            </a:r>
            <a:br>
              <a:rPr lang="ru-RU" altLang="ru-RU" smtClean="0">
                <a:solidFill>
                  <a:srgbClr val="002060"/>
                </a:solidFill>
              </a:rPr>
            </a:br>
            <a:r>
              <a:rPr lang="ru-RU" altLang="ru-RU" smtClean="0">
                <a:solidFill>
                  <a:srgbClr val="002060"/>
                </a:solidFill>
              </a:rPr>
              <a:t>№ 247-249</a:t>
            </a:r>
            <a:endParaRPr lang="ru-RU" altLang="ru-RU" sz="3600" smtClean="0">
              <a:solidFill>
                <a:srgbClr val="002060"/>
              </a:solidFill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685800" y="4071938"/>
            <a:ext cx="7696200" cy="1414462"/>
          </a:xfrm>
        </p:spPr>
        <p:txBody>
          <a:bodyPr/>
          <a:lstStyle/>
          <a:p>
            <a:endParaRPr lang="ru-RU" altLang="ru-RU" b="1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125920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620713"/>
            <a:ext cx="6870700" cy="1600200"/>
          </a:xfrm>
        </p:spPr>
        <p:txBody>
          <a:bodyPr/>
          <a:lstStyle/>
          <a:p>
            <a:pPr eaLnBrk="1" hangingPunct="1"/>
            <a:r>
              <a:rPr lang="ru-RU" altLang="ru-RU" sz="7200" b="1" smtClean="0">
                <a:solidFill>
                  <a:srgbClr val="FF0000"/>
                </a:solidFill>
                <a:latin typeface="Arial Black" pitchFamily="34" charset="0"/>
              </a:rPr>
              <a:t>МОЛОДЦЫ !</a:t>
            </a:r>
          </a:p>
        </p:txBody>
      </p:sp>
      <p:sp>
        <p:nvSpPr>
          <p:cNvPr id="317443" name="Rectangle 3"/>
          <p:cNvSpPr>
            <a:spLocks noGrp="1" noChangeArrowheads="1"/>
          </p:cNvSpPr>
          <p:nvPr>
            <p:ph idx="1"/>
          </p:nvPr>
        </p:nvSpPr>
        <p:spPr>
          <a:xfrm>
            <a:off x="1447800" y="3200400"/>
            <a:ext cx="7696200" cy="3657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7200" b="1" dirty="0" smtClean="0">
                <a:latin typeface="Arial Black" pitchFamily="34" charset="0"/>
              </a:rPr>
              <a:t>   </a:t>
            </a:r>
            <a:r>
              <a:rPr lang="ru-RU" altLang="ru-RU" sz="7200" b="1" dirty="0" smtClean="0">
                <a:solidFill>
                  <a:srgbClr val="0066FF"/>
                </a:solidFill>
                <a:latin typeface="Arial Black" pitchFamily="34" charset="0"/>
              </a:rPr>
              <a:t>Спасибо </a:t>
            </a:r>
          </a:p>
          <a:p>
            <a:pPr algn="ctr" eaLnBrk="1" hangingPunct="1">
              <a:buFontTx/>
              <a:buNone/>
            </a:pPr>
            <a:r>
              <a:rPr lang="ru-RU" altLang="ru-RU" sz="7200" b="1" dirty="0" smtClean="0">
                <a:solidFill>
                  <a:srgbClr val="0066FF"/>
                </a:solidFill>
                <a:latin typeface="Arial Black" pitchFamily="34" charset="0"/>
              </a:rPr>
              <a:t>за урок !</a:t>
            </a:r>
          </a:p>
        </p:txBody>
      </p:sp>
      <p:pic>
        <p:nvPicPr>
          <p:cNvPr id="29700" name="Picture 4" descr="AG00040_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565400"/>
            <a:ext cx="201612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2477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74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317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42" grpId="0"/>
      <p:bldP spid="31744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Василий пришёл домой после </a:t>
            </a:r>
            <a:r>
              <a:rPr lang="ru-RU" b="1" dirty="0" err="1" smtClean="0"/>
              <a:t>школв</a:t>
            </a:r>
            <a:r>
              <a:rPr lang="ru-RU" b="1" dirty="0" smtClean="0"/>
              <a:t> в 2 ч 35 мин. Ему понадобилось 10 мин, чтобы переодеться и умыться, 25 мин- чтобы пообедать, 1ч 45 мин он затратил на приготовление домашнего задания, 25 мин – на уборку комнаты и 30 мин –на дорогу до Дома юного техника, в котором он занимается моделированием. Во сколько начинаются занятия по моделированию, если Василий опоздал на них на 25 мин?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3792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Вставь нужные единицы времени.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300" b="1" dirty="0" smtClean="0"/>
              <a:t>Оля прочитала 100 слов за 1 …</a:t>
            </a:r>
          </a:p>
          <a:p>
            <a:r>
              <a:rPr lang="ru-RU" sz="3300" b="1" dirty="0" smtClean="0"/>
              <a:t>Осенние каникулы длятся 1 …</a:t>
            </a:r>
          </a:p>
          <a:p>
            <a:r>
              <a:rPr lang="ru-RU" sz="3300" b="1" dirty="0" smtClean="0"/>
              <a:t>Летние каникулы длятся 3 …</a:t>
            </a:r>
          </a:p>
          <a:p>
            <a:r>
              <a:rPr lang="ru-RU" sz="3300" b="1" dirty="0" smtClean="0"/>
              <a:t>Вова уехал в лагерь на 18 …</a:t>
            </a:r>
          </a:p>
          <a:p>
            <a:r>
              <a:rPr lang="ru-RU" sz="3300" b="1" dirty="0" smtClean="0"/>
              <a:t>Волк может прожить 15-20 …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981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r>
              <a:rPr lang="ru-RU" dirty="0" smtClean="0"/>
              <a:t>Решите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1844824"/>
            <a:ext cx="8183880" cy="4248472"/>
          </a:xfrm>
        </p:spPr>
        <p:txBody>
          <a:bodyPr>
            <a:normAutofit/>
          </a:bodyPr>
          <a:lstStyle/>
          <a:p>
            <a:pPr lvl="0">
              <a:buClr>
                <a:srgbClr val="F07F09"/>
              </a:buClr>
            </a:pPr>
            <a:r>
              <a:rPr lang="ru-RU" sz="3600" dirty="0">
                <a:solidFill>
                  <a:prstClr val="black"/>
                </a:solidFill>
              </a:rPr>
              <a:t>Лена вышла гулять в 13 ч, а пришла домой в 14 ч 20 мин. Сколько времени гуляла Лена?</a:t>
            </a:r>
          </a:p>
          <a:p>
            <a:pPr lvl="0">
              <a:buClr>
                <a:srgbClr val="F07F09"/>
              </a:buClr>
            </a:pPr>
            <a:r>
              <a:rPr lang="ru-RU" sz="3600" b="1" dirty="0">
                <a:solidFill>
                  <a:prstClr val="black"/>
                </a:solidFill>
              </a:rPr>
              <a:t>Решение</a:t>
            </a:r>
            <a:r>
              <a:rPr lang="ru-RU" sz="3600" dirty="0">
                <a:solidFill>
                  <a:prstClr val="black"/>
                </a:solidFill>
              </a:rPr>
              <a:t>: </a:t>
            </a:r>
          </a:p>
          <a:p>
            <a:pPr marL="0" lvl="0" indent="0">
              <a:buClr>
                <a:srgbClr val="F07F09"/>
              </a:buClr>
              <a:buNone/>
            </a:pPr>
            <a:r>
              <a:rPr lang="ru-RU" sz="3600" dirty="0">
                <a:solidFill>
                  <a:prstClr val="black"/>
                </a:solidFill>
              </a:rPr>
              <a:t>14ч20мин – 13 ч = 1 ч 20 мин</a:t>
            </a: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1386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Дорога от дома до кинотеатра у Вовы занимает 25 мин. Во сколько он должен выйти из дома, чтобы встретиться у кинотеатра с другом в 11 ч?</a:t>
            </a:r>
          </a:p>
          <a:p>
            <a:r>
              <a:rPr lang="ru-RU" sz="4000" dirty="0" smtClean="0"/>
              <a:t>Решение:</a:t>
            </a:r>
          </a:p>
          <a:p>
            <a:pPr marL="0" indent="0">
              <a:buNone/>
            </a:pPr>
            <a:r>
              <a:rPr lang="ru-RU" sz="4000" dirty="0"/>
              <a:t> </a:t>
            </a:r>
            <a:r>
              <a:rPr lang="ru-RU" sz="4000" dirty="0" smtClean="0"/>
              <a:t>11 ч – 25 мин = 10 ч 35 мин</a:t>
            </a:r>
          </a:p>
        </p:txBody>
      </p:sp>
    </p:spTree>
    <p:extLst>
      <p:ext uri="{BB962C8B-B14F-4D97-AF65-F5344CB8AC3E}">
        <p14:creationId xmlns:p14="http://schemas.microsoft.com/office/powerpoint/2010/main" val="2558863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Вычислите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Во сколько раз 1 мес. меньше, чем 1 год?</a:t>
            </a:r>
          </a:p>
          <a:p>
            <a:r>
              <a:rPr lang="ru-RU" sz="4400" dirty="0" smtClean="0"/>
              <a:t>Решение : </a:t>
            </a:r>
          </a:p>
          <a:p>
            <a:pPr marL="0" indent="0">
              <a:buNone/>
            </a:pPr>
            <a:r>
              <a:rPr lang="ru-RU" sz="4400" dirty="0" smtClean="0"/>
              <a:t>1 год = 12 мес.</a:t>
            </a:r>
          </a:p>
          <a:p>
            <a:pPr marL="0" indent="0">
              <a:buNone/>
            </a:pPr>
            <a:r>
              <a:rPr lang="ru-RU" sz="4400" dirty="0" smtClean="0"/>
              <a:t>12 : 1 = 12 раз</a:t>
            </a:r>
          </a:p>
        </p:txBody>
      </p:sp>
    </p:spTree>
    <p:extLst>
      <p:ext uri="{BB962C8B-B14F-4D97-AF65-F5344CB8AC3E}">
        <p14:creationId xmlns:p14="http://schemas.microsoft.com/office/powerpoint/2010/main" val="64966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На сколько дней 1 месяц меньше, чем 1 год?</a:t>
            </a:r>
          </a:p>
          <a:p>
            <a:r>
              <a:rPr lang="ru-RU" sz="4000" dirty="0" smtClean="0"/>
              <a:t>Решение: 1 год = 365 или 366 дней</a:t>
            </a:r>
          </a:p>
          <a:p>
            <a:pPr marL="0" indent="0">
              <a:buNone/>
            </a:pPr>
            <a:r>
              <a:rPr lang="ru-RU" sz="4000" dirty="0" smtClean="0"/>
              <a:t>1 </a:t>
            </a:r>
            <a:r>
              <a:rPr lang="ru-RU" sz="4000" dirty="0" err="1" smtClean="0"/>
              <a:t>мес</a:t>
            </a:r>
            <a:r>
              <a:rPr lang="ru-RU" sz="4000" dirty="0" smtClean="0"/>
              <a:t> = 30 или 31 день</a:t>
            </a:r>
          </a:p>
          <a:p>
            <a:pPr marL="0" indent="0">
              <a:buNone/>
            </a:pPr>
            <a:r>
              <a:rPr lang="ru-RU" sz="4000" dirty="0"/>
              <a:t>12 – 1 = 11 мес.</a:t>
            </a:r>
          </a:p>
          <a:p>
            <a:pPr marL="0" indent="0">
              <a:buNone/>
            </a:pPr>
            <a:r>
              <a:rPr lang="ru-RU" sz="4000" dirty="0" smtClean="0"/>
              <a:t>366- 31 = 335(дней)</a:t>
            </a:r>
          </a:p>
          <a:p>
            <a:pPr marL="0" indent="0">
              <a:buNone/>
            </a:pPr>
            <a:r>
              <a:rPr lang="ru-RU" sz="4000" dirty="0" smtClean="0"/>
              <a:t>366-30 = 336 (дней)</a:t>
            </a:r>
          </a:p>
        </p:txBody>
      </p:sp>
    </p:spTree>
    <p:extLst>
      <p:ext uri="{BB962C8B-B14F-4D97-AF65-F5344CB8AC3E}">
        <p14:creationId xmlns:p14="http://schemas.microsoft.com/office/powerpoint/2010/main" val="87309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Сколько часов в 1 неделе? </a:t>
            </a:r>
          </a:p>
          <a:p>
            <a:r>
              <a:rPr lang="ru-RU" sz="5400" dirty="0" smtClean="0"/>
              <a:t>Решение: 24 </a:t>
            </a:r>
            <a:r>
              <a:rPr lang="ru-RU" sz="5400" dirty="0" smtClean="0">
                <a:sym typeface="Wingdings 2"/>
              </a:rPr>
              <a:t> 7 = 168 (ч)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83814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Урок длится 40 мин. Сколько это секунд?</a:t>
            </a:r>
          </a:p>
          <a:p>
            <a:r>
              <a:rPr lang="ru-RU" sz="4800" dirty="0" smtClean="0"/>
              <a:t>Решение:</a:t>
            </a:r>
          </a:p>
          <a:p>
            <a:pPr marL="0" indent="0">
              <a:buNone/>
            </a:pPr>
            <a:r>
              <a:rPr lang="ru-RU" sz="4800" dirty="0" smtClean="0"/>
              <a:t>1 мин = 60 с.</a:t>
            </a:r>
          </a:p>
          <a:p>
            <a:pPr marL="0" indent="0">
              <a:buNone/>
            </a:pPr>
            <a:r>
              <a:rPr lang="ru-RU" sz="4800" dirty="0" smtClean="0"/>
              <a:t>60 </a:t>
            </a:r>
            <a:r>
              <a:rPr lang="ru-RU" sz="4800" dirty="0" smtClean="0">
                <a:sym typeface="Wingdings 2"/>
              </a:rPr>
              <a:t> 40 = 2400 с.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979624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92</TotalTime>
  <Words>456</Words>
  <Application>Microsoft Office PowerPoint</Application>
  <PresentationFormat>Экран (4:3)</PresentationFormat>
  <Paragraphs>65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Единицы времени </vt:lpstr>
      <vt:lpstr>Презентация PowerPoint</vt:lpstr>
      <vt:lpstr>Вставь нужные единицы времени.</vt:lpstr>
      <vt:lpstr>Решите задачи</vt:lpstr>
      <vt:lpstr>Презентация PowerPoint</vt:lpstr>
      <vt:lpstr>Вычислите</vt:lpstr>
      <vt:lpstr>Презентация PowerPoint</vt:lpstr>
      <vt:lpstr>Презентация PowerPoint</vt:lpstr>
      <vt:lpstr>Презентация PowerPoint</vt:lpstr>
      <vt:lpstr>Расставь единицы времени в порядке возрастания</vt:lpstr>
      <vt:lpstr>Презентация PowerPoint</vt:lpstr>
      <vt:lpstr>Презентация PowerPoint</vt:lpstr>
      <vt:lpstr>Единица времени. Век.</vt:lpstr>
      <vt:lpstr>ЕДИНИЦЫ  ВРЕМЕНИ</vt:lpstr>
      <vt:lpstr>Презентация PowerPoint</vt:lpstr>
      <vt:lpstr> Работа по учебнику с.51 № 247-249</vt:lpstr>
      <vt:lpstr>МОЛОДЦЫ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6</cp:revision>
  <dcterms:created xsi:type="dcterms:W3CDTF">2023-11-13T14:51:15Z</dcterms:created>
  <dcterms:modified xsi:type="dcterms:W3CDTF">2023-11-13T16:34:12Z</dcterms:modified>
</cp:coreProperties>
</file>