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wav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74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426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audio1.wav>
</file>

<file path=ppt/media/image1.jpeg>
</file>

<file path=ppt/media/image2.jpeg>
</file>

<file path=ppt/media/image3.jpeg>
</file>

<file path=ppt/media/image4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0" name="Подзаголовок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Скругленный прямоугольник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ый прямоугольник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с одним скругленным углом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ый прямоугольник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Заголовок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B4C71EC6-210F-42DE-9C53-41977AD35B3D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18" name="Нижний колонтитул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gif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31913" y="2349500"/>
            <a:ext cx="6705600" cy="990600"/>
          </a:xfrm>
        </p:spPr>
        <p:txBody>
          <a:bodyPr/>
          <a:lstStyle/>
          <a:p>
            <a:pPr eaLnBrk="1" hangingPunct="1">
              <a:defRPr/>
            </a:pPr>
            <a:r>
              <a:rPr lang="ru-RU" sz="5400" b="1" i="1" dirty="0" smtClean="0">
                <a:solidFill>
                  <a:srgbClr val="0000FF"/>
                </a:solidFill>
                <a:effectLst/>
                <a:latin typeface="Arial" charset="0"/>
              </a:rPr>
              <a:t>Единицы</a:t>
            </a:r>
            <a:r>
              <a:rPr lang="ru-RU" sz="5400" b="1" i="1" dirty="0" smtClean="0">
                <a:solidFill>
                  <a:srgbClr val="0000FF"/>
                </a:solidFill>
                <a:effectLst/>
                <a:latin typeface="Bernard MT Condensed" pitchFamily="18" charset="0"/>
              </a:rPr>
              <a:t> </a:t>
            </a:r>
            <a:r>
              <a:rPr lang="ru-RU" sz="5400" b="1" i="1" dirty="0" smtClean="0">
                <a:solidFill>
                  <a:srgbClr val="0000FF"/>
                </a:solidFill>
                <a:effectLst/>
                <a:latin typeface="Arial" charset="0"/>
              </a:rPr>
              <a:t>времени</a:t>
            </a:r>
            <a:r>
              <a:rPr lang="ru-RU" sz="4000" dirty="0" smtClean="0">
                <a:latin typeface="Bernard MT Condensed" pitchFamily="18" charset="0"/>
              </a:rPr>
              <a:t> 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549400" y="3505200"/>
            <a:ext cx="6070600" cy="1549400"/>
          </a:xfrm>
        </p:spPr>
        <p:txBody>
          <a:bodyPr/>
          <a:lstStyle/>
          <a:p>
            <a:pPr eaLnBrk="1" hangingPunct="1">
              <a:defRPr/>
            </a:pPr>
            <a:r>
              <a:rPr lang="ru-RU" sz="6000" b="1" i="1" dirty="0" smtClean="0">
                <a:solidFill>
                  <a:schemeClr val="tx2"/>
                </a:solidFill>
                <a:latin typeface="Arial" charset="0"/>
              </a:rPr>
              <a:t>Век</a:t>
            </a:r>
          </a:p>
        </p:txBody>
      </p:sp>
    </p:spTree>
    <p:extLst>
      <p:ext uri="{BB962C8B-B14F-4D97-AF65-F5344CB8AC3E}">
        <p14:creationId xmlns:p14="http://schemas.microsoft.com/office/powerpoint/2010/main" val="547747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0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0" grpId="0"/>
      <p:bldP spid="2051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Расставь единицы времени в порядке возрастания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ru-RU" sz="5400" b="1" dirty="0" smtClean="0"/>
              <a:t>1 </a:t>
            </a:r>
            <a:r>
              <a:rPr lang="ru-RU" sz="5400" b="1" dirty="0" err="1" smtClean="0"/>
              <a:t>сут</a:t>
            </a:r>
            <a:r>
              <a:rPr lang="ru-RU" sz="5400" b="1" dirty="0" smtClean="0"/>
              <a:t>, 1ч, 1 мин, 1 </a:t>
            </a:r>
            <a:r>
              <a:rPr lang="ru-RU" sz="5400" b="1" dirty="0" err="1" smtClean="0"/>
              <a:t>нед</a:t>
            </a:r>
            <a:r>
              <a:rPr lang="ru-RU" sz="5400" b="1" dirty="0" smtClean="0"/>
              <a:t>, 1 </a:t>
            </a:r>
            <a:r>
              <a:rPr lang="ru-RU" sz="5400" b="1" dirty="0" err="1" smtClean="0"/>
              <a:t>мес</a:t>
            </a:r>
            <a:r>
              <a:rPr lang="ru-RU" sz="5400" b="1" dirty="0" smtClean="0"/>
              <a:t>, 1 с, 1г.</a:t>
            </a:r>
          </a:p>
          <a:p>
            <a:r>
              <a:rPr lang="ru-RU" sz="5400" dirty="0" smtClean="0"/>
              <a:t>Проверка:</a:t>
            </a:r>
          </a:p>
          <a:p>
            <a:pPr marL="0" indent="0">
              <a:buNone/>
            </a:pPr>
            <a:r>
              <a:rPr lang="ru-RU" sz="5400" b="1" dirty="0" smtClean="0"/>
              <a:t>1с, 1 мин, 1ч, 1 </a:t>
            </a:r>
            <a:r>
              <a:rPr lang="ru-RU" sz="5400" b="1" dirty="0" err="1" smtClean="0"/>
              <a:t>сут</a:t>
            </a:r>
            <a:r>
              <a:rPr lang="ru-RU" sz="5400" b="1" dirty="0" smtClean="0"/>
              <a:t>, 1 </a:t>
            </a:r>
            <a:r>
              <a:rPr lang="ru-RU" sz="5400" b="1" dirty="0" err="1" smtClean="0"/>
              <a:t>нед</a:t>
            </a:r>
            <a:r>
              <a:rPr lang="ru-RU" sz="5400" b="1" dirty="0" smtClean="0"/>
              <a:t>, 1 </a:t>
            </a:r>
            <a:r>
              <a:rPr lang="ru-RU" sz="5400" b="1" dirty="0" err="1" smtClean="0"/>
              <a:t>мес</a:t>
            </a:r>
            <a:r>
              <a:rPr lang="ru-RU" sz="5400" b="1" dirty="0" smtClean="0"/>
              <a:t>, 1г.</a:t>
            </a:r>
            <a:endParaRPr lang="ru-RU" sz="5400" b="1" dirty="0"/>
          </a:p>
        </p:txBody>
      </p:sp>
    </p:spTree>
    <p:extLst>
      <p:ext uri="{BB962C8B-B14F-4D97-AF65-F5344CB8AC3E}">
        <p14:creationId xmlns:p14="http://schemas.microsoft.com/office/powerpoint/2010/main" val="6101701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>
            <a:noAutofit/>
          </a:bodyPr>
          <a:lstStyle/>
          <a:p>
            <a:r>
              <a:rPr lang="ru-RU" sz="4800" b="1" dirty="0" smtClean="0"/>
              <a:t>1 мин= …с</a:t>
            </a:r>
          </a:p>
          <a:p>
            <a:r>
              <a:rPr lang="ru-RU" sz="4800" b="1" dirty="0" smtClean="0"/>
              <a:t>1 ч = …мин</a:t>
            </a:r>
          </a:p>
          <a:p>
            <a:r>
              <a:rPr lang="ru-RU" sz="4800" b="1" dirty="0" smtClean="0"/>
              <a:t>1 </a:t>
            </a:r>
            <a:r>
              <a:rPr lang="ru-RU" sz="4800" b="1" dirty="0" err="1" smtClean="0"/>
              <a:t>сут</a:t>
            </a:r>
            <a:r>
              <a:rPr lang="ru-RU" sz="4800" b="1" dirty="0" smtClean="0"/>
              <a:t> = … ч</a:t>
            </a:r>
          </a:p>
          <a:p>
            <a:r>
              <a:rPr lang="ru-RU" sz="4800" b="1" dirty="0" smtClean="0"/>
              <a:t>1 </a:t>
            </a:r>
            <a:r>
              <a:rPr lang="ru-RU" sz="4800" b="1" dirty="0" err="1" smtClean="0"/>
              <a:t>нед</a:t>
            </a:r>
            <a:r>
              <a:rPr lang="ru-RU" sz="4800" b="1" dirty="0" smtClean="0"/>
              <a:t> = …</a:t>
            </a:r>
            <a:r>
              <a:rPr lang="ru-RU" sz="4800" b="1" dirty="0" err="1" smtClean="0"/>
              <a:t>сут</a:t>
            </a:r>
            <a:endParaRPr lang="ru-RU" sz="4800" b="1" dirty="0" smtClean="0"/>
          </a:p>
          <a:p>
            <a:r>
              <a:rPr lang="ru-RU" sz="4800" b="1" dirty="0" smtClean="0"/>
              <a:t>1 </a:t>
            </a:r>
            <a:r>
              <a:rPr lang="ru-RU" sz="4800" b="1" dirty="0" err="1" smtClean="0"/>
              <a:t>мес</a:t>
            </a:r>
            <a:r>
              <a:rPr lang="ru-RU" sz="4800" b="1" dirty="0" smtClean="0"/>
              <a:t> = … </a:t>
            </a:r>
            <a:r>
              <a:rPr lang="ru-RU" sz="4800" b="1" dirty="0" err="1" smtClean="0"/>
              <a:t>сут</a:t>
            </a:r>
            <a:endParaRPr lang="ru-RU" sz="4800" b="1" dirty="0" smtClean="0"/>
          </a:p>
          <a:p>
            <a:r>
              <a:rPr lang="ru-RU" sz="4800" b="1" dirty="0" smtClean="0"/>
              <a:t>1 г = …</a:t>
            </a:r>
            <a:r>
              <a:rPr lang="ru-RU" sz="4800" b="1" dirty="0" err="1" smtClean="0"/>
              <a:t>мес</a:t>
            </a:r>
            <a:endParaRPr lang="ru-RU" sz="4800" b="1" dirty="0" smtClean="0"/>
          </a:p>
          <a:p>
            <a:r>
              <a:rPr lang="ru-RU" sz="4800" b="1" dirty="0" smtClean="0"/>
              <a:t>1 г = …</a:t>
            </a:r>
            <a:r>
              <a:rPr lang="ru-RU" sz="4800" b="1" dirty="0" err="1" smtClean="0"/>
              <a:t>сут</a:t>
            </a:r>
            <a:r>
              <a:rPr lang="ru-RU" sz="4800" b="1" dirty="0" smtClean="0"/>
              <a:t> или … </a:t>
            </a:r>
            <a:r>
              <a:rPr lang="ru-RU" sz="4800" b="1" dirty="0" err="1" smtClean="0"/>
              <a:t>сут</a:t>
            </a:r>
            <a:endParaRPr lang="ru-RU" sz="4800" b="1" dirty="0" smtClean="0"/>
          </a:p>
        </p:txBody>
      </p:sp>
    </p:spTree>
    <p:extLst>
      <p:ext uri="{BB962C8B-B14F-4D97-AF65-F5344CB8AC3E}">
        <p14:creationId xmlns:p14="http://schemas.microsoft.com/office/powerpoint/2010/main" val="35629148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sz="3600" b="1" dirty="0"/>
              <a:t>1 </a:t>
            </a:r>
            <a:r>
              <a:rPr lang="ru-RU" sz="3600" b="1" dirty="0" smtClean="0"/>
              <a:t>мин= </a:t>
            </a:r>
            <a:r>
              <a:rPr lang="ru-RU" sz="3600" b="1" dirty="0" smtClean="0">
                <a:solidFill>
                  <a:srgbClr val="FF0000"/>
                </a:solidFill>
              </a:rPr>
              <a:t>60</a:t>
            </a:r>
            <a:r>
              <a:rPr lang="ru-RU" sz="3600" b="1" dirty="0" smtClean="0"/>
              <a:t> с</a:t>
            </a:r>
            <a:endParaRPr lang="ru-RU" sz="3600" b="1" dirty="0"/>
          </a:p>
          <a:p>
            <a:r>
              <a:rPr lang="ru-RU" sz="3600" b="1" dirty="0"/>
              <a:t>1 ч </a:t>
            </a:r>
            <a:r>
              <a:rPr lang="ru-RU" sz="3600" b="1" dirty="0" smtClean="0"/>
              <a:t>=</a:t>
            </a:r>
            <a:r>
              <a:rPr lang="ru-RU" sz="3600" b="1" dirty="0" smtClean="0">
                <a:solidFill>
                  <a:srgbClr val="FF0000"/>
                </a:solidFill>
              </a:rPr>
              <a:t>60</a:t>
            </a:r>
            <a:r>
              <a:rPr lang="ru-RU" sz="3600" b="1" dirty="0" smtClean="0"/>
              <a:t> мин</a:t>
            </a:r>
            <a:endParaRPr lang="ru-RU" sz="3600" b="1" dirty="0"/>
          </a:p>
          <a:p>
            <a:r>
              <a:rPr lang="ru-RU" sz="3600" b="1" dirty="0"/>
              <a:t>1 </a:t>
            </a:r>
            <a:r>
              <a:rPr lang="ru-RU" sz="3600" b="1" dirty="0" err="1"/>
              <a:t>сут</a:t>
            </a:r>
            <a:r>
              <a:rPr lang="ru-RU" sz="3600" b="1" dirty="0"/>
              <a:t> = </a:t>
            </a:r>
            <a:r>
              <a:rPr lang="ru-RU" sz="3600" b="1" dirty="0" smtClean="0">
                <a:solidFill>
                  <a:srgbClr val="FF0000"/>
                </a:solidFill>
              </a:rPr>
              <a:t>24 </a:t>
            </a:r>
            <a:r>
              <a:rPr lang="ru-RU" sz="3600" b="1" dirty="0" smtClean="0"/>
              <a:t> </a:t>
            </a:r>
            <a:r>
              <a:rPr lang="ru-RU" sz="3600" b="1" dirty="0"/>
              <a:t>ч</a:t>
            </a:r>
          </a:p>
          <a:p>
            <a:r>
              <a:rPr lang="ru-RU" sz="3600" b="1" dirty="0"/>
              <a:t>1 </a:t>
            </a:r>
            <a:r>
              <a:rPr lang="ru-RU" sz="3600" b="1" dirty="0" err="1"/>
              <a:t>нед</a:t>
            </a:r>
            <a:r>
              <a:rPr lang="ru-RU" sz="3600" b="1" dirty="0"/>
              <a:t> =</a:t>
            </a:r>
            <a:r>
              <a:rPr lang="ru-RU" sz="3600" b="1" dirty="0">
                <a:solidFill>
                  <a:srgbClr val="FF0000"/>
                </a:solidFill>
              </a:rPr>
              <a:t> </a:t>
            </a:r>
            <a:r>
              <a:rPr lang="ru-RU" sz="3600" b="1" dirty="0" smtClean="0">
                <a:solidFill>
                  <a:srgbClr val="FF0000"/>
                </a:solidFill>
              </a:rPr>
              <a:t>7 </a:t>
            </a:r>
            <a:r>
              <a:rPr lang="ru-RU" sz="3600" b="1" dirty="0" err="1" smtClean="0"/>
              <a:t>сут</a:t>
            </a:r>
            <a:endParaRPr lang="ru-RU" sz="3600" b="1" dirty="0"/>
          </a:p>
          <a:p>
            <a:r>
              <a:rPr lang="ru-RU" sz="3600" b="1" dirty="0"/>
              <a:t>1 </a:t>
            </a:r>
            <a:r>
              <a:rPr lang="ru-RU" sz="3600" b="1" dirty="0" err="1"/>
              <a:t>мес</a:t>
            </a:r>
            <a:r>
              <a:rPr lang="ru-RU" sz="3600" b="1" dirty="0"/>
              <a:t> </a:t>
            </a:r>
            <a:r>
              <a:rPr lang="ru-RU" sz="3600" b="1" dirty="0" smtClean="0"/>
              <a:t>=</a:t>
            </a:r>
            <a:r>
              <a:rPr lang="ru-RU" sz="3600" b="1" dirty="0" smtClean="0">
                <a:solidFill>
                  <a:srgbClr val="FF0000"/>
                </a:solidFill>
              </a:rPr>
              <a:t>30</a:t>
            </a:r>
            <a:r>
              <a:rPr lang="ru-RU" sz="3600" b="1" dirty="0" smtClean="0"/>
              <a:t>сут или </a:t>
            </a:r>
            <a:r>
              <a:rPr lang="ru-RU" sz="3600" b="1" dirty="0" smtClean="0">
                <a:solidFill>
                  <a:srgbClr val="FF0000"/>
                </a:solidFill>
              </a:rPr>
              <a:t>31</a:t>
            </a:r>
            <a:r>
              <a:rPr lang="ru-RU" sz="3600" b="1" dirty="0" smtClean="0"/>
              <a:t> </a:t>
            </a:r>
            <a:r>
              <a:rPr lang="ru-RU" sz="3600" b="1" dirty="0" err="1" smtClean="0"/>
              <a:t>сут</a:t>
            </a:r>
            <a:r>
              <a:rPr lang="ru-RU" sz="3600" b="1" dirty="0" smtClean="0"/>
              <a:t> (февраль </a:t>
            </a:r>
            <a:r>
              <a:rPr lang="ru-RU" sz="3600" b="1" dirty="0" smtClean="0">
                <a:solidFill>
                  <a:srgbClr val="FF0000"/>
                </a:solidFill>
              </a:rPr>
              <a:t>28</a:t>
            </a:r>
            <a:r>
              <a:rPr lang="ru-RU" sz="3600" b="1" dirty="0" smtClean="0"/>
              <a:t> или </a:t>
            </a:r>
            <a:r>
              <a:rPr lang="ru-RU" sz="3600" b="1" dirty="0" smtClean="0">
                <a:solidFill>
                  <a:srgbClr val="FF0000"/>
                </a:solidFill>
              </a:rPr>
              <a:t>29</a:t>
            </a:r>
            <a:r>
              <a:rPr lang="ru-RU" sz="3600" b="1" dirty="0" smtClean="0"/>
              <a:t>)</a:t>
            </a:r>
            <a:endParaRPr lang="ru-RU" sz="3600" b="1" dirty="0"/>
          </a:p>
          <a:p>
            <a:r>
              <a:rPr lang="ru-RU" sz="3600" b="1" dirty="0"/>
              <a:t>1 г = </a:t>
            </a:r>
            <a:r>
              <a:rPr lang="ru-RU" sz="3600" b="1" dirty="0" smtClean="0">
                <a:solidFill>
                  <a:srgbClr val="FF0000"/>
                </a:solidFill>
              </a:rPr>
              <a:t>12</a:t>
            </a:r>
            <a:r>
              <a:rPr lang="ru-RU" sz="3600" b="1" dirty="0" smtClean="0"/>
              <a:t> </a:t>
            </a:r>
            <a:r>
              <a:rPr lang="ru-RU" sz="3600" b="1" dirty="0" err="1" smtClean="0"/>
              <a:t>мес</a:t>
            </a:r>
            <a:endParaRPr lang="ru-RU" sz="3600" b="1" dirty="0"/>
          </a:p>
          <a:p>
            <a:r>
              <a:rPr lang="ru-RU" sz="3600" b="1" dirty="0"/>
              <a:t>1 г = </a:t>
            </a:r>
            <a:r>
              <a:rPr lang="ru-RU" sz="3600" b="1" dirty="0" smtClean="0">
                <a:solidFill>
                  <a:srgbClr val="FF0000"/>
                </a:solidFill>
              </a:rPr>
              <a:t>365</a:t>
            </a:r>
            <a:r>
              <a:rPr lang="ru-RU" sz="3600" b="1" dirty="0" smtClean="0"/>
              <a:t>сут </a:t>
            </a:r>
            <a:r>
              <a:rPr lang="ru-RU" sz="3600" b="1" dirty="0"/>
              <a:t>или </a:t>
            </a:r>
            <a:r>
              <a:rPr lang="ru-RU" sz="3600" b="1" dirty="0" smtClean="0">
                <a:solidFill>
                  <a:srgbClr val="FF0000"/>
                </a:solidFill>
              </a:rPr>
              <a:t>366</a:t>
            </a:r>
            <a:r>
              <a:rPr lang="ru-RU" sz="3600" b="1" dirty="0" smtClean="0"/>
              <a:t> </a:t>
            </a:r>
            <a:r>
              <a:rPr lang="ru-RU" sz="3600" b="1" dirty="0" err="1" smtClean="0"/>
              <a:t>сут</a:t>
            </a:r>
            <a:endParaRPr lang="ru-RU" sz="3600" b="1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628041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1403350" y="333375"/>
            <a:ext cx="7305675" cy="3595688"/>
          </a:xfrm>
        </p:spPr>
        <p:txBody>
          <a:bodyPr/>
          <a:lstStyle/>
          <a:p>
            <a:pPr eaLnBrk="1" hangingPunct="1"/>
            <a:r>
              <a:rPr lang="ru-RU" altLang="ru-RU" sz="6000" smtClean="0">
                <a:solidFill>
                  <a:srgbClr val="00B050"/>
                </a:solidFill>
              </a:rPr>
              <a:t>Единица времени. Век.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idx="1"/>
          </p:nvPr>
        </p:nvSpPr>
        <p:spPr>
          <a:xfrm>
            <a:off x="714375" y="4929188"/>
            <a:ext cx="7696200" cy="157162"/>
          </a:xfrm>
        </p:spPr>
        <p:txBody>
          <a:bodyPr>
            <a:normAutofit fontScale="25000" lnSpcReduction="20000"/>
          </a:bodyPr>
          <a:lstStyle/>
          <a:p>
            <a:pPr algn="ctr"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ru-RU" altLang="ru-RU" smtClean="0"/>
              <a:t>           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ru-RU" altLang="ru-RU" smtClean="0"/>
          </a:p>
        </p:txBody>
      </p:sp>
      <p:pic>
        <p:nvPicPr>
          <p:cNvPr id="12292" name="Picture 4" descr="Незнайка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64288" y="4005064"/>
            <a:ext cx="1641922" cy="24482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0353739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8" name="Rectangle 12"/>
          <p:cNvSpPr>
            <a:spLocks noGrp="1" noChangeArrowheads="1"/>
          </p:cNvSpPr>
          <p:nvPr>
            <p:ph type="title"/>
          </p:nvPr>
        </p:nvSpPr>
        <p:spPr>
          <a:xfrm>
            <a:off x="900113" y="333375"/>
            <a:ext cx="7308850" cy="2057400"/>
          </a:xfrm>
        </p:spPr>
        <p:txBody>
          <a:bodyPr/>
          <a:lstStyle/>
          <a:p>
            <a:pPr eaLnBrk="1" hangingPunct="1"/>
            <a:r>
              <a:rPr lang="ru-RU" altLang="ru-RU" sz="5400" b="1" u="sng" dirty="0" smtClean="0">
                <a:solidFill>
                  <a:srgbClr val="0000FF"/>
                </a:solidFill>
              </a:rPr>
              <a:t>ЕДИНИЦЫ  ВРЕМЕНИ</a:t>
            </a:r>
          </a:p>
        </p:txBody>
      </p:sp>
      <p:sp>
        <p:nvSpPr>
          <p:cNvPr id="4113" name="Rectangle 17"/>
          <p:cNvSpPr>
            <a:spLocks noGrp="1" noChangeArrowheads="1"/>
          </p:cNvSpPr>
          <p:nvPr>
            <p:ph idx="1"/>
          </p:nvPr>
        </p:nvSpPr>
        <p:spPr>
          <a:xfrm>
            <a:off x="1905000" y="2420938"/>
            <a:ext cx="6483350" cy="3887787"/>
          </a:xfrm>
        </p:spPr>
        <p:txBody>
          <a:bodyPr lIns="92075" tIns="46038" rIns="92075" bIns="46038"/>
          <a:lstStyle/>
          <a:p>
            <a:pPr algn="ctr" eaLnBrk="1" hangingPunct="1">
              <a:buFontTx/>
              <a:buNone/>
            </a:pPr>
            <a:endParaRPr lang="ru-RU" altLang="ru-RU" sz="8000" dirty="0" smtClean="0">
              <a:solidFill>
                <a:srgbClr val="FF0000"/>
              </a:solidFill>
            </a:endParaRPr>
          </a:p>
          <a:p>
            <a:pPr algn="ctr" eaLnBrk="1" hangingPunct="1">
              <a:buFontTx/>
              <a:buNone/>
            </a:pPr>
            <a:r>
              <a:rPr lang="ru-RU" altLang="ru-RU" sz="6000" b="1" u="sng" dirty="0" smtClean="0">
                <a:solidFill>
                  <a:srgbClr val="FF0000"/>
                </a:solidFill>
              </a:rPr>
              <a:t>1</a:t>
            </a:r>
            <a:r>
              <a:rPr lang="ru-RU" altLang="ru-RU" sz="6000" b="1" u="sng" dirty="0" smtClean="0">
                <a:solidFill>
                  <a:srgbClr val="000066"/>
                </a:solidFill>
              </a:rPr>
              <a:t> век = </a:t>
            </a:r>
            <a:r>
              <a:rPr lang="ru-RU" altLang="ru-RU" sz="6000" b="1" u="sng" dirty="0" smtClean="0">
                <a:solidFill>
                  <a:srgbClr val="FF0000"/>
                </a:solidFill>
              </a:rPr>
              <a:t>100</a:t>
            </a:r>
            <a:r>
              <a:rPr lang="ru-RU" altLang="ru-RU" sz="6000" b="1" u="sng" dirty="0" smtClean="0">
                <a:solidFill>
                  <a:srgbClr val="000066"/>
                </a:solidFill>
              </a:rPr>
              <a:t> лет</a:t>
            </a:r>
          </a:p>
        </p:txBody>
      </p:sp>
    </p:spTree>
    <p:extLst>
      <p:ext uri="{BB962C8B-B14F-4D97-AF65-F5344CB8AC3E}">
        <p14:creationId xmlns:p14="http://schemas.microsoft.com/office/powerpoint/2010/main" val="1545076533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wd">
                                    <p:tmPct val="10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750" fill="hold"/>
                                        <p:tgtEl>
                                          <p:spTgt spid="410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750" fill="hold"/>
                                        <p:tgtEl>
                                          <p:spTgt spid="410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750" fill="hold"/>
                                        <p:tgtEl>
                                          <p:spTgt spid="410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750" fill="hold"/>
                                        <p:tgtEl>
                                          <p:spTgt spid="41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12" presetID="7" presetClass="entr" presetSubtype="4" fill="hold" grpId="0" nodeType="afterEffect">
                                  <p:stCondLst>
                                    <p:cond delay="4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3000" fill="hold"/>
                                        <p:tgtEl>
                                          <p:spTgt spid="41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3000" fill="hold"/>
                                        <p:tgtEl>
                                          <p:spTgt spid="41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08" grpId="0" autoUpdateAnimBg="0"/>
      <p:bldP spid="4113" grpId="0" build="p" autoUpdateAnimBg="0" advAuto="800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4"/>
          <p:cNvSpPr>
            <a:spLocks noGrp="1" noChangeArrowheads="1"/>
          </p:cNvSpPr>
          <p:nvPr>
            <p:ph type="title"/>
          </p:nvPr>
        </p:nvSpPr>
        <p:spPr>
          <a:xfrm>
            <a:off x="1258888" y="549275"/>
            <a:ext cx="7313612" cy="1143000"/>
          </a:xfrm>
        </p:spPr>
        <p:txBody>
          <a:bodyPr/>
          <a:lstStyle/>
          <a:p>
            <a:pPr eaLnBrk="1" hangingPunct="1"/>
            <a:endParaRPr lang="en-US" altLang="ru-RU" u="sng" smtClean="0">
              <a:solidFill>
                <a:srgbClr val="0000FF"/>
              </a:solidFill>
            </a:endParaRPr>
          </a:p>
        </p:txBody>
      </p:sp>
      <p:sp>
        <p:nvSpPr>
          <p:cNvPr id="15363" name="Rectangle 20"/>
          <p:cNvSpPr>
            <a:spLocks noGrp="1" noChangeArrowheads="1"/>
          </p:cNvSpPr>
          <p:nvPr>
            <p:ph idx="1"/>
          </p:nvPr>
        </p:nvSpPr>
        <p:spPr>
          <a:xfrm>
            <a:off x="1403350" y="1844675"/>
            <a:ext cx="7313613" cy="4114800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altLang="ru-RU" smtClean="0"/>
              <a:t>            </a:t>
            </a:r>
          </a:p>
          <a:p>
            <a:pPr eaLnBrk="1" hangingPunct="1">
              <a:buFont typeface="Wingdings" pitchFamily="2" charset="2"/>
              <a:buNone/>
            </a:pPr>
            <a:endParaRPr lang="ru-RU" altLang="ru-RU" smtClean="0"/>
          </a:p>
          <a:p>
            <a:pPr eaLnBrk="1" hangingPunct="1">
              <a:buFont typeface="Wingdings" pitchFamily="2" charset="2"/>
              <a:buNone/>
            </a:pPr>
            <a:r>
              <a:rPr lang="ru-RU" altLang="ru-RU" sz="2400" b="1" smtClean="0">
                <a:solidFill>
                  <a:srgbClr val="FF0000"/>
                </a:solidFill>
              </a:rPr>
              <a:t>0</a:t>
            </a:r>
            <a:r>
              <a:rPr lang="ru-RU" altLang="ru-RU" smtClean="0"/>
              <a:t>           </a:t>
            </a:r>
            <a:r>
              <a:rPr lang="ru-RU" altLang="ru-RU" sz="2400" b="1" smtClean="0">
                <a:solidFill>
                  <a:srgbClr val="FF0000"/>
                </a:solidFill>
              </a:rPr>
              <a:t>100</a:t>
            </a:r>
            <a:r>
              <a:rPr lang="ru-RU" altLang="ru-RU" sz="2400" smtClean="0">
                <a:solidFill>
                  <a:srgbClr val="FF0000"/>
                </a:solidFill>
              </a:rPr>
              <a:t> </a:t>
            </a:r>
            <a:r>
              <a:rPr lang="ru-RU" altLang="ru-RU" sz="2400" smtClean="0"/>
              <a:t>           </a:t>
            </a:r>
            <a:r>
              <a:rPr lang="ru-RU" altLang="ru-RU" sz="2400" b="1" smtClean="0">
                <a:solidFill>
                  <a:srgbClr val="FF0000"/>
                </a:solidFill>
              </a:rPr>
              <a:t>200</a:t>
            </a:r>
          </a:p>
        </p:txBody>
      </p:sp>
      <p:sp>
        <p:nvSpPr>
          <p:cNvPr id="15364" name="Line 10"/>
          <p:cNvSpPr>
            <a:spLocks noChangeShapeType="1"/>
          </p:cNvSpPr>
          <p:nvPr/>
        </p:nvSpPr>
        <p:spPr bwMode="auto">
          <a:xfrm>
            <a:off x="1600200" y="3708400"/>
            <a:ext cx="33147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5365" name="Line 11"/>
          <p:cNvSpPr>
            <a:spLocks noChangeShapeType="1"/>
          </p:cNvSpPr>
          <p:nvPr/>
        </p:nvSpPr>
        <p:spPr bwMode="auto">
          <a:xfrm>
            <a:off x="1600200" y="3708400"/>
            <a:ext cx="5143500" cy="0"/>
          </a:xfrm>
          <a:prstGeom prst="line">
            <a:avLst/>
          </a:prstGeom>
          <a:noFill/>
          <a:ln w="2857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5366" name="AutoShape 12"/>
          <p:cNvSpPr>
            <a:spLocks noChangeArrowheads="1"/>
          </p:cNvSpPr>
          <p:nvPr/>
        </p:nvSpPr>
        <p:spPr bwMode="auto">
          <a:xfrm flipV="1">
            <a:off x="1600200" y="3708400"/>
            <a:ext cx="114300" cy="114300"/>
          </a:xfrm>
          <a:prstGeom prst="flowChartConnector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endParaRPr lang="ru-RU" altLang="ru-RU"/>
          </a:p>
        </p:txBody>
      </p:sp>
      <p:sp>
        <p:nvSpPr>
          <p:cNvPr id="15367" name="AutoShape 13"/>
          <p:cNvSpPr>
            <a:spLocks noChangeArrowheads="1"/>
          </p:cNvSpPr>
          <p:nvPr/>
        </p:nvSpPr>
        <p:spPr bwMode="auto">
          <a:xfrm flipV="1">
            <a:off x="3429000" y="3708400"/>
            <a:ext cx="114300" cy="114300"/>
          </a:xfrm>
          <a:prstGeom prst="flowChartConnector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endParaRPr lang="ru-RU" altLang="ru-RU"/>
          </a:p>
        </p:txBody>
      </p:sp>
      <p:sp>
        <p:nvSpPr>
          <p:cNvPr id="15368" name="AutoShape 14"/>
          <p:cNvSpPr>
            <a:spLocks noChangeArrowheads="1"/>
          </p:cNvSpPr>
          <p:nvPr/>
        </p:nvSpPr>
        <p:spPr bwMode="auto">
          <a:xfrm flipV="1">
            <a:off x="5257800" y="3708400"/>
            <a:ext cx="114300" cy="114300"/>
          </a:xfrm>
          <a:prstGeom prst="flowChartConnector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endParaRPr lang="ru-RU" altLang="ru-RU"/>
          </a:p>
        </p:txBody>
      </p:sp>
      <p:sp>
        <p:nvSpPr>
          <p:cNvPr id="15369" name="AutoShape 15"/>
          <p:cNvSpPr>
            <a:spLocks/>
          </p:cNvSpPr>
          <p:nvPr/>
        </p:nvSpPr>
        <p:spPr bwMode="auto">
          <a:xfrm rot="-5400000">
            <a:off x="2419350" y="3067050"/>
            <a:ext cx="304800" cy="1816100"/>
          </a:xfrm>
          <a:prstGeom prst="leftBrace">
            <a:avLst>
              <a:gd name="adj1" fmla="val 49653"/>
              <a:gd name="adj2" fmla="val 50000"/>
            </a:avLst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endParaRPr lang="ru-RU" altLang="ru-RU"/>
          </a:p>
        </p:txBody>
      </p:sp>
      <p:sp>
        <p:nvSpPr>
          <p:cNvPr id="15370" name="Text Box 16"/>
          <p:cNvSpPr txBox="1">
            <a:spLocks noChangeArrowheads="1"/>
          </p:cNvSpPr>
          <p:nvPr/>
        </p:nvSpPr>
        <p:spPr bwMode="auto">
          <a:xfrm>
            <a:off x="2260600" y="4219575"/>
            <a:ext cx="727075" cy="217488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r>
              <a:rPr lang="ru-RU" altLang="ru-RU" sz="2000" b="1">
                <a:solidFill>
                  <a:srgbClr val="0000FF"/>
                </a:solidFill>
                <a:latin typeface="Times New Roman" pitchFamily="18" charset="0"/>
              </a:rPr>
              <a:t>1</a:t>
            </a:r>
            <a:r>
              <a:rPr lang="ru-RU" altLang="ru-RU" sz="1400" b="1">
                <a:solidFill>
                  <a:srgbClr val="0000FF"/>
                </a:solidFill>
                <a:latin typeface="Times New Roman" pitchFamily="18" charset="0"/>
              </a:rPr>
              <a:t> ВЕК</a:t>
            </a:r>
          </a:p>
        </p:txBody>
      </p:sp>
      <p:sp>
        <p:nvSpPr>
          <p:cNvPr id="15371" name="Text Box 17"/>
          <p:cNvSpPr txBox="1">
            <a:spLocks noChangeArrowheads="1"/>
          </p:cNvSpPr>
          <p:nvPr/>
        </p:nvSpPr>
        <p:spPr bwMode="auto">
          <a:xfrm>
            <a:off x="4140200" y="4181475"/>
            <a:ext cx="863600" cy="542925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r>
              <a:rPr lang="ru-RU" altLang="ru-RU" sz="2000" b="1">
                <a:solidFill>
                  <a:srgbClr val="0000FF"/>
                </a:solidFill>
                <a:latin typeface="Times New Roman" pitchFamily="18" charset="0"/>
              </a:rPr>
              <a:t>2</a:t>
            </a:r>
            <a:r>
              <a:rPr lang="ru-RU" altLang="ru-RU" sz="1400" b="1">
                <a:solidFill>
                  <a:srgbClr val="0000FF"/>
                </a:solidFill>
                <a:latin typeface="Times New Roman" pitchFamily="18" charset="0"/>
              </a:rPr>
              <a:t> ВЕК</a:t>
            </a:r>
          </a:p>
        </p:txBody>
      </p:sp>
      <p:sp>
        <p:nvSpPr>
          <p:cNvPr id="15372" name="AutoShape 18"/>
          <p:cNvSpPr>
            <a:spLocks/>
          </p:cNvSpPr>
          <p:nvPr/>
        </p:nvSpPr>
        <p:spPr bwMode="auto">
          <a:xfrm rot="-5400000">
            <a:off x="4260850" y="3054350"/>
            <a:ext cx="304800" cy="1816100"/>
          </a:xfrm>
          <a:prstGeom prst="leftBrace">
            <a:avLst>
              <a:gd name="adj1" fmla="val 49653"/>
              <a:gd name="adj2" fmla="val 50000"/>
            </a:avLst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endParaRPr lang="ru-RU" altLang="ru-RU"/>
          </a:p>
        </p:txBody>
      </p:sp>
      <p:pic>
        <p:nvPicPr>
          <p:cNvPr id="15373" name="Picture 21" descr="Часы 1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80288" y="404813"/>
            <a:ext cx="1422400" cy="3311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214892749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Заголовок 1"/>
          <p:cNvSpPr>
            <a:spLocks noGrp="1"/>
          </p:cNvSpPr>
          <p:nvPr>
            <p:ph type="title"/>
          </p:nvPr>
        </p:nvSpPr>
        <p:spPr>
          <a:xfrm>
            <a:off x="685800" y="152400"/>
            <a:ext cx="7458075" cy="2990850"/>
          </a:xfrm>
        </p:spPr>
        <p:txBody>
          <a:bodyPr/>
          <a:lstStyle/>
          <a:p>
            <a:r>
              <a:rPr lang="ru-RU" altLang="ru-RU" smtClean="0"/>
              <a:t/>
            </a:r>
            <a:br>
              <a:rPr lang="ru-RU" altLang="ru-RU" smtClean="0"/>
            </a:br>
            <a:r>
              <a:rPr lang="ru-RU" altLang="ru-RU" smtClean="0">
                <a:solidFill>
                  <a:srgbClr val="002060"/>
                </a:solidFill>
              </a:rPr>
              <a:t>Работа по учебнику с.51</a:t>
            </a:r>
            <a:br>
              <a:rPr lang="ru-RU" altLang="ru-RU" smtClean="0">
                <a:solidFill>
                  <a:srgbClr val="002060"/>
                </a:solidFill>
              </a:rPr>
            </a:br>
            <a:r>
              <a:rPr lang="ru-RU" altLang="ru-RU" smtClean="0">
                <a:solidFill>
                  <a:srgbClr val="002060"/>
                </a:solidFill>
              </a:rPr>
              <a:t>№ 247-249</a:t>
            </a:r>
            <a:endParaRPr lang="ru-RU" altLang="ru-RU" sz="3600" smtClean="0">
              <a:solidFill>
                <a:srgbClr val="002060"/>
              </a:solidFill>
            </a:endParaRPr>
          </a:p>
        </p:txBody>
      </p:sp>
      <p:sp>
        <p:nvSpPr>
          <p:cNvPr id="19459" name="Содержимое 2"/>
          <p:cNvSpPr>
            <a:spLocks noGrp="1"/>
          </p:cNvSpPr>
          <p:nvPr>
            <p:ph idx="1"/>
          </p:nvPr>
        </p:nvSpPr>
        <p:spPr>
          <a:xfrm>
            <a:off x="685800" y="4071938"/>
            <a:ext cx="7696200" cy="1414462"/>
          </a:xfrm>
        </p:spPr>
        <p:txBody>
          <a:bodyPr/>
          <a:lstStyle/>
          <a:p>
            <a:endParaRPr lang="ru-RU" altLang="ru-RU" b="1" smtClean="0">
              <a:solidFill>
                <a:srgbClr val="FF0000"/>
              </a:solidFill>
            </a:endParaRPr>
          </a:p>
          <a:p>
            <a:pPr>
              <a:buFontTx/>
              <a:buNone/>
            </a:pPr>
            <a:endParaRPr lang="ru-RU" altLang="ru-RU" smtClean="0"/>
          </a:p>
        </p:txBody>
      </p:sp>
    </p:spTree>
    <p:extLst>
      <p:ext uri="{BB962C8B-B14F-4D97-AF65-F5344CB8AC3E}">
        <p14:creationId xmlns:p14="http://schemas.microsoft.com/office/powerpoint/2010/main" val="41259207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42" name="Rectangle 2"/>
          <p:cNvSpPr>
            <a:spLocks noGrp="1" noChangeArrowheads="1"/>
          </p:cNvSpPr>
          <p:nvPr>
            <p:ph type="title"/>
          </p:nvPr>
        </p:nvSpPr>
        <p:spPr>
          <a:xfrm>
            <a:off x="971550" y="620713"/>
            <a:ext cx="6870700" cy="1600200"/>
          </a:xfrm>
        </p:spPr>
        <p:txBody>
          <a:bodyPr/>
          <a:lstStyle/>
          <a:p>
            <a:pPr eaLnBrk="1" hangingPunct="1"/>
            <a:r>
              <a:rPr lang="ru-RU" altLang="ru-RU" sz="7200" b="1" smtClean="0">
                <a:solidFill>
                  <a:srgbClr val="FF0000"/>
                </a:solidFill>
                <a:latin typeface="Arial Black" pitchFamily="34" charset="0"/>
              </a:rPr>
              <a:t>МОЛОДЦЫ !</a:t>
            </a:r>
          </a:p>
        </p:txBody>
      </p:sp>
      <p:sp>
        <p:nvSpPr>
          <p:cNvPr id="317443" name="Rectangle 3"/>
          <p:cNvSpPr>
            <a:spLocks noGrp="1" noChangeArrowheads="1"/>
          </p:cNvSpPr>
          <p:nvPr>
            <p:ph idx="1"/>
          </p:nvPr>
        </p:nvSpPr>
        <p:spPr>
          <a:xfrm>
            <a:off x="1447800" y="3200400"/>
            <a:ext cx="7696200" cy="36576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ru-RU" altLang="ru-RU" sz="7200" b="1" dirty="0" smtClean="0">
                <a:latin typeface="Arial Black" pitchFamily="34" charset="0"/>
              </a:rPr>
              <a:t>   </a:t>
            </a:r>
            <a:r>
              <a:rPr lang="ru-RU" altLang="ru-RU" sz="7200" b="1" dirty="0" smtClean="0">
                <a:solidFill>
                  <a:srgbClr val="0066FF"/>
                </a:solidFill>
                <a:latin typeface="Arial Black" pitchFamily="34" charset="0"/>
              </a:rPr>
              <a:t>Спасибо </a:t>
            </a:r>
          </a:p>
          <a:p>
            <a:pPr algn="ctr" eaLnBrk="1" hangingPunct="1">
              <a:buFontTx/>
              <a:buNone/>
            </a:pPr>
            <a:r>
              <a:rPr lang="ru-RU" altLang="ru-RU" sz="7200" b="1" dirty="0" smtClean="0">
                <a:solidFill>
                  <a:srgbClr val="0066FF"/>
                </a:solidFill>
                <a:latin typeface="Arial Black" pitchFamily="34" charset="0"/>
              </a:rPr>
              <a:t>за урок !</a:t>
            </a:r>
          </a:p>
        </p:txBody>
      </p:sp>
      <p:pic>
        <p:nvPicPr>
          <p:cNvPr id="29700" name="Picture 4" descr="AG00040_"/>
          <p:cNvPicPr>
            <a:picLocks noChangeAspect="1" noChangeArrowheads="1" noCrop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850" y="2565400"/>
            <a:ext cx="2016125" cy="2000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409247780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1744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8" presetID="2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0" dur="1000"/>
                                        <p:tgtEl>
                                          <p:spTgt spid="3174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8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11" presetID="2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3" dur="1000"/>
                                        <p:tgtEl>
                                          <p:spTgt spid="3174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7442" grpId="0"/>
      <p:bldP spid="31744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260648"/>
            <a:ext cx="8229600" cy="5865515"/>
          </a:xfrm>
        </p:spPr>
        <p:txBody>
          <a:bodyPr/>
          <a:lstStyle/>
          <a:p>
            <a:pPr marL="0" indent="0">
              <a:buNone/>
            </a:pPr>
            <a:r>
              <a:rPr lang="ru-RU" b="1" dirty="0" smtClean="0"/>
              <a:t>Василий пришёл домой после </a:t>
            </a:r>
            <a:r>
              <a:rPr lang="ru-RU" b="1" dirty="0" err="1" smtClean="0"/>
              <a:t>школв</a:t>
            </a:r>
            <a:r>
              <a:rPr lang="ru-RU" b="1" dirty="0" smtClean="0"/>
              <a:t> в 2 ч 35 мин. Ему понадобилось 10 мин, чтобы переодеться и умыться, 25 мин- чтобы пообедать, 1ч 45 мин он затратил на приготовление домашнего задания, 25 мин – на уборку комнаты и 30 мин –на дорогу до Дома юного техника, в котором он занимается моделированием. Во сколько начинаются занятия по моделированию, если Василий опоздал на них на 25 мин?</a:t>
            </a:r>
            <a:endParaRPr lang="ru-RU" b="1" dirty="0"/>
          </a:p>
        </p:txBody>
      </p:sp>
    </p:spTree>
    <p:extLst>
      <p:ext uri="{BB962C8B-B14F-4D97-AF65-F5344CB8AC3E}">
        <p14:creationId xmlns:p14="http://schemas.microsoft.com/office/powerpoint/2010/main" val="3637925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Вставь нужные единицы времени.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3300" b="1" dirty="0" smtClean="0"/>
              <a:t>Оля прочитала 100 слов за 1 …</a:t>
            </a:r>
          </a:p>
          <a:p>
            <a:r>
              <a:rPr lang="ru-RU" sz="3300" b="1" dirty="0" smtClean="0"/>
              <a:t>Осенние каникулы длятся 1 …</a:t>
            </a:r>
          </a:p>
          <a:p>
            <a:r>
              <a:rPr lang="ru-RU" sz="3300" b="1" dirty="0" smtClean="0"/>
              <a:t>Летние каникулы длятся 3 …</a:t>
            </a:r>
          </a:p>
          <a:p>
            <a:r>
              <a:rPr lang="ru-RU" sz="3300" b="1" dirty="0" smtClean="0"/>
              <a:t>Вова уехал в лагерь на 18 …</a:t>
            </a:r>
          </a:p>
          <a:p>
            <a:r>
              <a:rPr lang="ru-RU" sz="3300" b="1" dirty="0" smtClean="0"/>
              <a:t>Волк может прожить 15-20 …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398173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404664"/>
            <a:ext cx="8229600" cy="1143000"/>
          </a:xfrm>
        </p:spPr>
        <p:txBody>
          <a:bodyPr/>
          <a:lstStyle/>
          <a:p>
            <a:r>
              <a:rPr lang="ru-RU" dirty="0" smtClean="0"/>
              <a:t>Решите задачи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02920" y="1844824"/>
            <a:ext cx="8183880" cy="4248472"/>
          </a:xfrm>
        </p:spPr>
        <p:txBody>
          <a:bodyPr>
            <a:normAutofit/>
          </a:bodyPr>
          <a:lstStyle/>
          <a:p>
            <a:pPr lvl="0">
              <a:buClr>
                <a:srgbClr val="F07F09"/>
              </a:buClr>
            </a:pPr>
            <a:r>
              <a:rPr lang="ru-RU" sz="3600" dirty="0">
                <a:solidFill>
                  <a:prstClr val="black"/>
                </a:solidFill>
              </a:rPr>
              <a:t>Лена вышла гулять в 13 ч, а пришла домой в 14 ч 20 мин. Сколько времени гуляла Лена?</a:t>
            </a:r>
          </a:p>
          <a:p>
            <a:pPr lvl="0">
              <a:buClr>
                <a:srgbClr val="F07F09"/>
              </a:buClr>
            </a:pPr>
            <a:r>
              <a:rPr lang="ru-RU" sz="3600" b="1" dirty="0">
                <a:solidFill>
                  <a:prstClr val="black"/>
                </a:solidFill>
              </a:rPr>
              <a:t>Решение</a:t>
            </a:r>
            <a:r>
              <a:rPr lang="ru-RU" sz="3600" dirty="0">
                <a:solidFill>
                  <a:prstClr val="black"/>
                </a:solidFill>
              </a:rPr>
              <a:t>: </a:t>
            </a:r>
          </a:p>
          <a:p>
            <a:pPr marL="0" lvl="0" indent="0">
              <a:buClr>
                <a:srgbClr val="F07F09"/>
              </a:buClr>
              <a:buNone/>
            </a:pPr>
            <a:r>
              <a:rPr lang="ru-RU" sz="3600" dirty="0">
                <a:solidFill>
                  <a:prstClr val="black"/>
                </a:solidFill>
              </a:rPr>
              <a:t>14ч20мин – 13 ч = 1 ч 20 мин</a:t>
            </a:r>
          </a:p>
          <a:p>
            <a:endParaRPr lang="ru-RU" sz="4400" dirty="0"/>
          </a:p>
        </p:txBody>
      </p:sp>
    </p:spTree>
    <p:extLst>
      <p:ext uri="{BB962C8B-B14F-4D97-AF65-F5344CB8AC3E}">
        <p14:creationId xmlns:p14="http://schemas.microsoft.com/office/powerpoint/2010/main" val="24138694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ru-RU" sz="4000" dirty="0" smtClean="0"/>
              <a:t>Дорога от дома до кинотеатра у Вовы занимает 25 мин. Во сколько он должен выйти из дома, чтобы встретиться у кинотеатра с другом в 11 ч?</a:t>
            </a:r>
          </a:p>
          <a:p>
            <a:r>
              <a:rPr lang="ru-RU" sz="4000" dirty="0" smtClean="0"/>
              <a:t>Решение:</a:t>
            </a:r>
          </a:p>
          <a:p>
            <a:pPr marL="0" indent="0">
              <a:buNone/>
            </a:pPr>
            <a:r>
              <a:rPr lang="ru-RU" sz="4000" dirty="0"/>
              <a:t> </a:t>
            </a:r>
            <a:r>
              <a:rPr lang="ru-RU" sz="4000" dirty="0" smtClean="0"/>
              <a:t>11 ч – 25 мин = 10 ч 35 мин</a:t>
            </a:r>
          </a:p>
        </p:txBody>
      </p:sp>
    </p:spTree>
    <p:extLst>
      <p:ext uri="{BB962C8B-B14F-4D97-AF65-F5344CB8AC3E}">
        <p14:creationId xmlns:p14="http://schemas.microsoft.com/office/powerpoint/2010/main" val="25588634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Вычислите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4000" dirty="0" smtClean="0"/>
              <a:t>Во сколько раз 1 мес. меньше, чем 1 год?</a:t>
            </a:r>
          </a:p>
          <a:p>
            <a:r>
              <a:rPr lang="ru-RU" sz="4400" dirty="0" smtClean="0"/>
              <a:t>Решение : </a:t>
            </a:r>
          </a:p>
          <a:p>
            <a:pPr marL="0" indent="0">
              <a:buNone/>
            </a:pPr>
            <a:r>
              <a:rPr lang="ru-RU" sz="4400" dirty="0" smtClean="0"/>
              <a:t>1 год = 12 мес.</a:t>
            </a:r>
          </a:p>
          <a:p>
            <a:pPr marL="0" indent="0">
              <a:buNone/>
            </a:pPr>
            <a:r>
              <a:rPr lang="ru-RU" sz="4400" dirty="0" smtClean="0"/>
              <a:t>12 : 1 = 12 раз</a:t>
            </a:r>
          </a:p>
        </p:txBody>
      </p:sp>
    </p:spTree>
    <p:extLst>
      <p:ext uri="{BB962C8B-B14F-4D97-AF65-F5344CB8AC3E}">
        <p14:creationId xmlns:p14="http://schemas.microsoft.com/office/powerpoint/2010/main" val="6496641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ru-RU" sz="4000" dirty="0" smtClean="0"/>
              <a:t>На сколько дней 1 месяц меньше, чем 1 год?</a:t>
            </a:r>
          </a:p>
          <a:p>
            <a:r>
              <a:rPr lang="ru-RU" sz="4000" dirty="0" smtClean="0"/>
              <a:t>Решение: 1 год = 365 или 366 дней</a:t>
            </a:r>
          </a:p>
          <a:p>
            <a:pPr marL="0" indent="0">
              <a:buNone/>
            </a:pPr>
            <a:r>
              <a:rPr lang="ru-RU" sz="4000" dirty="0" smtClean="0"/>
              <a:t>1 </a:t>
            </a:r>
            <a:r>
              <a:rPr lang="ru-RU" sz="4000" dirty="0" err="1" smtClean="0"/>
              <a:t>мес</a:t>
            </a:r>
            <a:r>
              <a:rPr lang="ru-RU" sz="4000" dirty="0" smtClean="0"/>
              <a:t> = 30 или 31 день</a:t>
            </a:r>
          </a:p>
          <a:p>
            <a:pPr marL="0" indent="0">
              <a:buNone/>
            </a:pPr>
            <a:r>
              <a:rPr lang="ru-RU" sz="4000" dirty="0"/>
              <a:t>12 – 1 = 11 мес.</a:t>
            </a:r>
          </a:p>
          <a:p>
            <a:pPr marL="0" indent="0">
              <a:buNone/>
            </a:pPr>
            <a:r>
              <a:rPr lang="ru-RU" sz="4000" dirty="0" smtClean="0"/>
              <a:t>366- 31 = 335(дней)</a:t>
            </a:r>
          </a:p>
          <a:p>
            <a:pPr marL="0" indent="0">
              <a:buNone/>
            </a:pPr>
            <a:r>
              <a:rPr lang="ru-RU" sz="4000" dirty="0" smtClean="0"/>
              <a:t>366-30 = 336 (дней)</a:t>
            </a:r>
          </a:p>
        </p:txBody>
      </p:sp>
    </p:spTree>
    <p:extLst>
      <p:ext uri="{BB962C8B-B14F-4D97-AF65-F5344CB8AC3E}">
        <p14:creationId xmlns:p14="http://schemas.microsoft.com/office/powerpoint/2010/main" val="8730971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5400" dirty="0" smtClean="0"/>
              <a:t>Сколько часов в 1 неделе? </a:t>
            </a:r>
          </a:p>
          <a:p>
            <a:r>
              <a:rPr lang="ru-RU" sz="5400" dirty="0" smtClean="0"/>
              <a:t>Решение: 24 </a:t>
            </a:r>
            <a:r>
              <a:rPr lang="ru-RU" sz="5400" dirty="0" smtClean="0">
                <a:sym typeface="Wingdings 2"/>
              </a:rPr>
              <a:t> 7 = 168 (ч)</a:t>
            </a:r>
          </a:p>
          <a:p>
            <a:pPr marL="0" indent="0">
              <a:buNone/>
            </a:pPr>
            <a:endParaRPr lang="ru-RU" dirty="0" smtClean="0"/>
          </a:p>
        </p:txBody>
      </p:sp>
    </p:spTree>
    <p:extLst>
      <p:ext uri="{BB962C8B-B14F-4D97-AF65-F5344CB8AC3E}">
        <p14:creationId xmlns:p14="http://schemas.microsoft.com/office/powerpoint/2010/main" val="41838140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4800" dirty="0" smtClean="0"/>
              <a:t>Урок длится 40 мин. Сколько это секунд?</a:t>
            </a:r>
          </a:p>
          <a:p>
            <a:r>
              <a:rPr lang="ru-RU" sz="4800" dirty="0" smtClean="0"/>
              <a:t>Решение:</a:t>
            </a:r>
          </a:p>
          <a:p>
            <a:pPr marL="0" indent="0">
              <a:buNone/>
            </a:pPr>
            <a:r>
              <a:rPr lang="ru-RU" sz="4800" dirty="0" smtClean="0"/>
              <a:t>1 мин = 60 с.</a:t>
            </a:r>
          </a:p>
          <a:p>
            <a:pPr marL="0" indent="0">
              <a:buNone/>
            </a:pPr>
            <a:r>
              <a:rPr lang="ru-RU" sz="4800" dirty="0" smtClean="0"/>
              <a:t>60 </a:t>
            </a:r>
            <a:r>
              <a:rPr lang="ru-RU" sz="4800" dirty="0" smtClean="0">
                <a:sym typeface="Wingdings 2"/>
              </a:rPr>
              <a:t> 40 = 2400 с.</a:t>
            </a:r>
            <a:endParaRPr lang="ru-RU" sz="4800" dirty="0"/>
          </a:p>
        </p:txBody>
      </p:sp>
    </p:spTree>
    <p:extLst>
      <p:ext uri="{BB962C8B-B14F-4D97-AF65-F5344CB8AC3E}">
        <p14:creationId xmlns:p14="http://schemas.microsoft.com/office/powerpoint/2010/main" val="19796247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Аспект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92</TotalTime>
  <Words>456</Words>
  <Application>Microsoft Office PowerPoint</Application>
  <PresentationFormat>Экран (4:3)</PresentationFormat>
  <Paragraphs>65</Paragraphs>
  <Slides>17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18" baseType="lpstr">
      <vt:lpstr>Аспект</vt:lpstr>
      <vt:lpstr>Единицы времени </vt:lpstr>
      <vt:lpstr>Презентация PowerPoint</vt:lpstr>
      <vt:lpstr>Вставь нужные единицы времени.</vt:lpstr>
      <vt:lpstr>Решите задачи</vt:lpstr>
      <vt:lpstr>Презентация PowerPoint</vt:lpstr>
      <vt:lpstr>Вычислите</vt:lpstr>
      <vt:lpstr>Презентация PowerPoint</vt:lpstr>
      <vt:lpstr>Презентация PowerPoint</vt:lpstr>
      <vt:lpstr>Презентация PowerPoint</vt:lpstr>
      <vt:lpstr>Расставь единицы времени в порядке возрастания</vt:lpstr>
      <vt:lpstr>Презентация PowerPoint</vt:lpstr>
      <vt:lpstr>Презентация PowerPoint</vt:lpstr>
      <vt:lpstr>Единица времени. Век.</vt:lpstr>
      <vt:lpstr>ЕДИНИЦЫ  ВРЕМЕНИ</vt:lpstr>
      <vt:lpstr>Презентация PowerPoint</vt:lpstr>
      <vt:lpstr> Работа по учебнику с.51 № 247-249</vt:lpstr>
      <vt:lpstr>МОЛОДЦЫ 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Елена</dc:creator>
  <cp:lastModifiedBy>Елена</cp:lastModifiedBy>
  <cp:revision>6</cp:revision>
  <dcterms:created xsi:type="dcterms:W3CDTF">2023-11-13T14:51:15Z</dcterms:created>
  <dcterms:modified xsi:type="dcterms:W3CDTF">2023-11-13T16:34:12Z</dcterms:modified>
</cp:coreProperties>
</file>

<file path=docProps/thumbnail.jpeg>
</file>