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79" r:id="rId3"/>
    <p:sldId id="257" r:id="rId4"/>
    <p:sldId id="258" r:id="rId5"/>
    <p:sldId id="259" r:id="rId6"/>
    <p:sldId id="260" r:id="rId7"/>
    <p:sldId id="280" r:id="rId8"/>
    <p:sldId id="263" r:id="rId9"/>
    <p:sldId id="265" r:id="rId10"/>
    <p:sldId id="266" r:id="rId11"/>
  </p:sldIdLst>
  <p:sldSz cx="6858000" cy="9906000" type="A4"/>
  <p:notesSz cx="6858000" cy="9144000"/>
  <p:embeddedFontLst>
    <p:embeddedFont>
      <p:font typeface="Intel Clear" panose="020B060402020202020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9" roundtripDataSignature="AMtx7miDCc/vLAlm/rrotK3rL47deI3t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00AEEF"/>
    <a:srgbClr val="F3D5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B41F241-40BD-420A-BC07-A79A526ECD66}">
  <a:tblStyle styleId="{4B41F241-40BD-420A-BC07-A79A526ECD6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35AEA3E5-391A-434B-80BA-CE8277E01B7B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01" autoAdjust="0"/>
    <p:restoredTop sz="96711"/>
  </p:normalViewPr>
  <p:slideViewPr>
    <p:cSldViewPr snapToGrid="0">
      <p:cViewPr varScale="1">
        <p:scale>
          <a:sx n="51" d="100"/>
          <a:sy n="51" d="100"/>
        </p:scale>
        <p:origin x="27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74678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890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1" name="Google Shape;1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08546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6725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0402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4862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77b6d5cc7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4" name="Google Shape;254;g77b6d5cc7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2787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4352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0" name="Google Shape;32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0970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99507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557566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49435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168894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83918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6488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8838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43202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12394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61112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5171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558D-06FC-43BB-8CC8-87F6E180E1FB}" type="datetimeFigureOut">
              <a:rPr lang="en-SG" smtClean="0"/>
              <a:t>13/11/2023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20D06-285F-4C70-B0D1-130B2FC80976}" type="slidenum">
              <a:rPr lang="en-SG" smtClean="0"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0411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CQqlscwgKs&amp;t=132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CQqlscwgKs&amp;t=132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honoteka.top/uploads/posts/2021-04/1618543486_30-p-fon-pogoda-32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8" y="1192837"/>
            <a:ext cx="6873431" cy="407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78">
            <a:extLst>
              <a:ext uri="{FF2B5EF4-FFF2-40B4-BE49-F238E27FC236}">
                <a16:creationId xmlns:a16="http://schemas.microsoft.com/office/drawing/2014/main" id="{327E7653-6AC0-49B4-B338-01F7FE5FC9F3}"/>
              </a:ext>
            </a:extLst>
          </p:cNvPr>
          <p:cNvSpPr/>
          <p:nvPr/>
        </p:nvSpPr>
        <p:spPr>
          <a:xfrm>
            <a:off x="-1098" y="0"/>
            <a:ext cx="6859098" cy="1188476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r" defTabSz="457200">
              <a:buClrTx/>
              <a:defRPr/>
            </a:pPr>
            <a:endParaRPr kumimoji="0" lang="en-SG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F660DD-47EC-479A-A51B-A1D163FA8AEF}"/>
              </a:ext>
            </a:extLst>
          </p:cNvPr>
          <p:cNvSpPr/>
          <p:nvPr/>
        </p:nvSpPr>
        <p:spPr>
          <a:xfrm>
            <a:off x="-1099" y="5192742"/>
            <a:ext cx="687343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spAutoFit/>
          </a:bodyPr>
          <a:lstStyle/>
          <a:p>
            <a:pPr algn="just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Краткое содержание: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выводят формулы, лежащие 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последовательностей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рядов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чисел. Делают прогноз погодных условий,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визуализируют представленные данные в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Excel.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3EEBFB5-CEFA-4190-B115-03795CE35331}"/>
              </a:ext>
            </a:extLst>
          </p:cNvPr>
          <p:cNvSpPr/>
          <p:nvPr/>
        </p:nvSpPr>
        <p:spPr>
          <a:xfrm>
            <a:off x="1798646" y="5889963"/>
            <a:ext cx="5073686" cy="310854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 algn="just" defTabSz="457200">
              <a:buClrTx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ЗАНЯТИЯ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  <a:p>
            <a:pPr lvl="0" algn="just" defTabSz="457200">
              <a:buClrTx/>
              <a:defRPr/>
            </a:pPr>
            <a:r>
              <a:rPr lang="ru-RU" sz="1200" kern="1200" dirty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Учащиеся должны</a:t>
            </a:r>
            <a:r>
              <a:rPr kumimoji="0" lang="en-SG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:</a:t>
            </a:r>
          </a:p>
          <a:p>
            <a:pPr marL="171450" lvl="0" indent="-171450" algn="just">
              <a:buClr>
                <a:srgbClr val="00AEEF"/>
              </a:buClr>
              <a:buSzPts val="1100"/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Понять и объяснить важность прогноза погоды</a:t>
            </a:r>
          </a:p>
          <a:p>
            <a:pPr marL="171450" lvl="0" indent="-171450" algn="just">
              <a:buClr>
                <a:srgbClr val="00AEEF"/>
              </a:buClr>
              <a:buSzPts val="1100"/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Определять внешние факторы влияющие на прогноз погоды</a:t>
            </a:r>
          </a:p>
          <a:p>
            <a:pPr marL="171450" lvl="0" indent="-171450" algn="just">
              <a:buClr>
                <a:srgbClr val="00AEEF"/>
              </a:buClr>
              <a:buSzPts val="1100"/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Создать краткосрочный и долгосрочный прогноз в своём регионе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rgbClr val="00AEEF"/>
              </a:buClr>
              <a:buSzPts val="1100"/>
            </a:pPr>
            <a:endParaRPr kumimoji="0" lang="en-SG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  <a:p>
            <a:pPr lvl="0" algn="just" defTabSz="457200">
              <a:buClrTx/>
              <a:defRPr/>
            </a:pPr>
            <a:r>
              <a:rPr lang="ru-RU" sz="1200" kern="1200" dirty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РЕЗУЛЬТАТ ОБУЧЕНИЯ </a:t>
            </a:r>
          </a:p>
          <a:p>
            <a:pPr marL="171450" lvl="0" indent="-171450" algn="just">
              <a:buClr>
                <a:srgbClr val="00AEEF"/>
              </a:buClr>
              <a:buSzPts val="1100"/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Применить навыки вычислительного мышления при анализе полученных результатов</a:t>
            </a:r>
          </a:p>
          <a:p>
            <a:pPr marL="171450" lvl="0" indent="-171450" algn="just">
              <a:buClr>
                <a:srgbClr val="00AEEF"/>
              </a:buClr>
              <a:buSzPts val="1100"/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Понимать понятия связанные с погодой</a:t>
            </a:r>
            <a:endParaRPr lang="en-SG" sz="1200" dirty="0">
              <a:solidFill>
                <a:schemeClr val="tx1"/>
              </a:solidFill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SG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  <a:p>
            <a:pPr lvl="0" algn="just" defTabSz="457200">
              <a:buClrTx/>
              <a:defRPr/>
            </a:pPr>
            <a:r>
              <a:rPr lang="ru-RU" sz="1200" kern="1200" dirty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ПРИМЕНЕНИЕ В РЕАЛЬНОЙ ЖИЗНИ</a:t>
            </a:r>
          </a:p>
          <a:p>
            <a:pPr algn="just" defTabSz="457200">
              <a:buClrTx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Использование визуализации и прогнозирования для решение других социальных проблем (цены на продукты питания, демография страны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т.д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) и применение данных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рппезультов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 в дальнейшей жизни</a:t>
            </a:r>
            <a:endParaRPr lang="en-US" sz="1200" b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7E7653-6AC0-49B4-B338-01F7FE5FC9F3}"/>
              </a:ext>
            </a:extLst>
          </p:cNvPr>
          <p:cNvSpPr/>
          <p:nvPr/>
        </p:nvSpPr>
        <p:spPr>
          <a:xfrm>
            <a:off x="-1098" y="5879576"/>
            <a:ext cx="1515532" cy="276999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r" defTabSz="457200">
              <a:buClrTx/>
              <a:defRPr/>
            </a:pPr>
            <a:r>
              <a:rPr lang="ru-RU" sz="1200" b="1" kern="1200" dirty="0">
                <a:solidFill>
                  <a:prstClr val="white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ПОНЯТИЯ</a:t>
            </a:r>
            <a:endParaRPr kumimoji="0" lang="en-SG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174599C-EBA3-45DE-B5C4-CD1707D3E9EA}"/>
              </a:ext>
            </a:extLst>
          </p:cNvPr>
          <p:cNvSpPr/>
          <p:nvPr/>
        </p:nvSpPr>
        <p:spPr>
          <a:xfrm>
            <a:off x="7367" y="7400174"/>
            <a:ext cx="1507067" cy="276999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r" defTabSz="457200">
              <a:buClrTx/>
              <a:defRPr/>
            </a:pPr>
            <a:r>
              <a:rPr lang="ru-RU" sz="1200" b="1" kern="1200" dirty="0">
                <a:solidFill>
                  <a:prstClr val="white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ПО</a:t>
            </a:r>
          </a:p>
        </p:txBody>
      </p:sp>
      <p:sp>
        <p:nvSpPr>
          <p:cNvPr id="42" name="Google Shape;100;p1">
            <a:extLst>
              <a:ext uri="{FF2B5EF4-FFF2-40B4-BE49-F238E27FC236}">
                <a16:creationId xmlns:a16="http://schemas.microsoft.com/office/drawing/2014/main" id="{3633D53B-54BA-4908-B17C-7924145934A0}"/>
              </a:ext>
            </a:extLst>
          </p:cNvPr>
          <p:cNvSpPr/>
          <p:nvPr/>
        </p:nvSpPr>
        <p:spPr>
          <a:xfrm>
            <a:off x="1" y="6139537"/>
            <a:ext cx="1514434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Погода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Прогноз погоды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Визуализация данных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Изменение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Наблюдение</a:t>
            </a:r>
          </a:p>
        </p:txBody>
      </p:sp>
      <p:sp>
        <p:nvSpPr>
          <p:cNvPr id="43" name="Google Shape;103;p1">
            <a:extLst>
              <a:ext uri="{FF2B5EF4-FFF2-40B4-BE49-F238E27FC236}">
                <a16:creationId xmlns:a16="http://schemas.microsoft.com/office/drawing/2014/main" id="{CB5224A7-16AA-4251-BC0A-D58997DCB40C}"/>
              </a:ext>
            </a:extLst>
          </p:cNvPr>
          <p:cNvSpPr/>
          <p:nvPr/>
        </p:nvSpPr>
        <p:spPr>
          <a:xfrm>
            <a:off x="7367" y="7677173"/>
            <a:ext cx="13569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Tx/>
              <a:buSzPts val="1100"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  <a:sym typeface="Calibri"/>
              </a:rPr>
              <a:t>Excel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CC1A999-35F5-4469-B57D-5262567FFB62}"/>
              </a:ext>
            </a:extLst>
          </p:cNvPr>
          <p:cNvSpPr txBox="1"/>
          <p:nvPr/>
        </p:nvSpPr>
        <p:spPr>
          <a:xfrm>
            <a:off x="3291356" y="9489180"/>
            <a:ext cx="261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1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542B22DD-AFD3-4C46-AD29-CB3AA59D5B35}"/>
              </a:ext>
            </a:extLst>
          </p:cNvPr>
          <p:cNvSpPr txBox="1"/>
          <p:nvPr/>
        </p:nvSpPr>
        <p:spPr>
          <a:xfrm>
            <a:off x="4953000" y="716910"/>
            <a:ext cx="16433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spcBef>
                <a:spcPts val="100"/>
              </a:spcBef>
            </a:pPr>
            <a:r>
              <a:rPr lang="ru-RU" sz="1200" dirty="0">
                <a:solidFill>
                  <a:srgbClr val="FFFFFF"/>
                </a:solidFill>
                <a:latin typeface="Intel Clear"/>
                <a:cs typeface="Intel Clear"/>
              </a:rPr>
              <a:t>РУКОВОДСТВО ПРЕПОДАВАТЕЛЯ</a:t>
            </a:r>
          </a:p>
        </p:txBody>
      </p:sp>
      <p:sp>
        <p:nvSpPr>
          <p:cNvPr id="31" name="object 21">
            <a:extLst>
              <a:ext uri="{FF2B5EF4-FFF2-40B4-BE49-F238E27FC236}">
                <a16:creationId xmlns:a16="http://schemas.microsoft.com/office/drawing/2014/main" id="{402D9137-F75D-7B44-9825-98F1174DF815}"/>
              </a:ext>
            </a:extLst>
          </p:cNvPr>
          <p:cNvSpPr txBox="1"/>
          <p:nvPr/>
        </p:nvSpPr>
        <p:spPr>
          <a:xfrm>
            <a:off x="3276600" y="716910"/>
            <a:ext cx="128469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ru-RU" sz="1200" i="1" dirty="0" smtClean="0">
                <a:solidFill>
                  <a:srgbClr val="FF0000"/>
                </a:solidFill>
                <a:latin typeface="Intel Clear"/>
                <a:cs typeface="Intel Clear"/>
              </a:rPr>
              <a:t>ДЛИТЕЛЬНОСТЬ</a:t>
            </a:r>
            <a:endParaRPr sz="1200" i="1" dirty="0">
              <a:solidFill>
                <a:srgbClr val="FF0000"/>
              </a:solidFill>
              <a:latin typeface="Intel Clear"/>
              <a:cs typeface="Intel Clear"/>
            </a:endParaRPr>
          </a:p>
        </p:txBody>
      </p:sp>
      <p:sp>
        <p:nvSpPr>
          <p:cNvPr id="40" name="object 22">
            <a:extLst>
              <a:ext uri="{FF2B5EF4-FFF2-40B4-BE49-F238E27FC236}">
                <a16:creationId xmlns:a16="http://schemas.microsoft.com/office/drawing/2014/main" id="{28F4A2D3-3F23-3D48-8B91-FD297A4AB5DB}"/>
              </a:ext>
            </a:extLst>
          </p:cNvPr>
          <p:cNvSpPr txBox="1"/>
          <p:nvPr/>
        </p:nvSpPr>
        <p:spPr>
          <a:xfrm>
            <a:off x="727690" y="632850"/>
            <a:ext cx="143568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</a:t>
            </a:r>
            <a:endParaRPr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F51EDE-53E1-A74F-8A73-143A04EDEB7E}"/>
              </a:ext>
            </a:extLst>
          </p:cNvPr>
          <p:cNvGrpSpPr/>
          <p:nvPr/>
        </p:nvGrpSpPr>
        <p:grpSpPr>
          <a:xfrm>
            <a:off x="2732662" y="599064"/>
            <a:ext cx="467738" cy="467736"/>
            <a:chOff x="7835900" y="1363663"/>
            <a:chExt cx="644525" cy="644525"/>
          </a:xfrm>
          <a:solidFill>
            <a:schemeClr val="bg1"/>
          </a:solidFill>
        </p:grpSpPr>
        <p:sp>
          <p:nvSpPr>
            <p:cNvPr id="44" name="Freeform 72">
              <a:extLst>
                <a:ext uri="{FF2B5EF4-FFF2-40B4-BE49-F238E27FC236}">
                  <a16:creationId xmlns:a16="http://schemas.microsoft.com/office/drawing/2014/main" id="{6A153329-71E9-F141-8FBC-DF7261831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175" y="1479550"/>
              <a:ext cx="120650" cy="344488"/>
            </a:xfrm>
            <a:custGeom>
              <a:avLst/>
              <a:gdLst>
                <a:gd name="T0" fmla="*/ 30 w 32"/>
                <a:gd name="T1" fmla="*/ 85 h 92"/>
                <a:gd name="T2" fmla="*/ 10 w 32"/>
                <a:gd name="T3" fmla="*/ 54 h 92"/>
                <a:gd name="T4" fmla="*/ 24 w 32"/>
                <a:gd name="T5" fmla="*/ 7 h 92"/>
                <a:gd name="T6" fmla="*/ 21 w 32"/>
                <a:gd name="T7" fmla="*/ 1 h 92"/>
                <a:gd name="T8" fmla="*/ 15 w 32"/>
                <a:gd name="T9" fmla="*/ 4 h 92"/>
                <a:gd name="T10" fmla="*/ 0 w 32"/>
                <a:gd name="T11" fmla="*/ 54 h 92"/>
                <a:gd name="T12" fmla="*/ 1 w 32"/>
                <a:gd name="T13" fmla="*/ 58 h 92"/>
                <a:gd name="T14" fmla="*/ 2 w 32"/>
                <a:gd name="T15" fmla="*/ 58 h 92"/>
                <a:gd name="T16" fmla="*/ 23 w 32"/>
                <a:gd name="T17" fmla="*/ 90 h 92"/>
                <a:gd name="T18" fmla="*/ 26 w 32"/>
                <a:gd name="T19" fmla="*/ 92 h 92"/>
                <a:gd name="T20" fmla="*/ 29 w 32"/>
                <a:gd name="T21" fmla="*/ 91 h 92"/>
                <a:gd name="T22" fmla="*/ 30 w 32"/>
                <a:gd name="T23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92">
                  <a:moveTo>
                    <a:pt x="30" y="85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4"/>
                    <a:pt x="23" y="2"/>
                    <a:pt x="21" y="1"/>
                  </a:cubicBezTo>
                  <a:cubicBezTo>
                    <a:pt x="18" y="0"/>
                    <a:pt x="15" y="2"/>
                    <a:pt x="15" y="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7"/>
                    <a:pt x="1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1"/>
                    <a:pt x="25" y="92"/>
                    <a:pt x="26" y="92"/>
                  </a:cubicBezTo>
                  <a:cubicBezTo>
                    <a:pt x="27" y="92"/>
                    <a:pt x="28" y="92"/>
                    <a:pt x="29" y="91"/>
                  </a:cubicBezTo>
                  <a:cubicBezTo>
                    <a:pt x="31" y="90"/>
                    <a:pt x="32" y="87"/>
                    <a:pt x="30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45" name="Freeform 73">
              <a:extLst>
                <a:ext uri="{FF2B5EF4-FFF2-40B4-BE49-F238E27FC236}">
                  <a16:creationId xmlns:a16="http://schemas.microsoft.com/office/drawing/2014/main" id="{1887BFE9-74CB-374D-8CCA-5BE56DEB3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5900" y="1363663"/>
              <a:ext cx="644525" cy="644525"/>
            </a:xfrm>
            <a:custGeom>
              <a:avLst/>
              <a:gdLst>
                <a:gd name="T0" fmla="*/ 86 w 172"/>
                <a:gd name="T1" fmla="*/ 172 h 172"/>
                <a:gd name="T2" fmla="*/ 0 w 172"/>
                <a:gd name="T3" fmla="*/ 86 h 172"/>
                <a:gd name="T4" fmla="*/ 86 w 172"/>
                <a:gd name="T5" fmla="*/ 0 h 172"/>
                <a:gd name="T6" fmla="*/ 172 w 172"/>
                <a:gd name="T7" fmla="*/ 86 h 172"/>
                <a:gd name="T8" fmla="*/ 86 w 172"/>
                <a:gd name="T9" fmla="*/ 172 h 172"/>
                <a:gd name="T10" fmla="*/ 86 w 172"/>
                <a:gd name="T11" fmla="*/ 10 h 172"/>
                <a:gd name="T12" fmla="*/ 9 w 172"/>
                <a:gd name="T13" fmla="*/ 86 h 172"/>
                <a:gd name="T14" fmla="*/ 86 w 172"/>
                <a:gd name="T15" fmla="*/ 163 h 172"/>
                <a:gd name="T16" fmla="*/ 162 w 172"/>
                <a:gd name="T17" fmla="*/ 86 h 172"/>
                <a:gd name="T18" fmla="*/ 86 w 172"/>
                <a:gd name="T19" fmla="*/ 1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172"/>
                  </a:moveTo>
                  <a:cubicBezTo>
                    <a:pt x="38" y="172"/>
                    <a:pt x="0" y="134"/>
                    <a:pt x="0" y="86"/>
                  </a:cubicBezTo>
                  <a:cubicBezTo>
                    <a:pt x="0" y="39"/>
                    <a:pt x="38" y="0"/>
                    <a:pt x="86" y="0"/>
                  </a:cubicBezTo>
                  <a:cubicBezTo>
                    <a:pt x="133" y="0"/>
                    <a:pt x="172" y="39"/>
                    <a:pt x="172" y="86"/>
                  </a:cubicBezTo>
                  <a:cubicBezTo>
                    <a:pt x="172" y="134"/>
                    <a:pt x="133" y="172"/>
                    <a:pt x="86" y="172"/>
                  </a:cubicBezTo>
                  <a:moveTo>
                    <a:pt x="86" y="10"/>
                  </a:moveTo>
                  <a:cubicBezTo>
                    <a:pt x="44" y="10"/>
                    <a:pt x="9" y="44"/>
                    <a:pt x="9" y="86"/>
                  </a:cubicBezTo>
                  <a:cubicBezTo>
                    <a:pt x="9" y="129"/>
                    <a:pt x="44" y="163"/>
                    <a:pt x="86" y="163"/>
                  </a:cubicBezTo>
                  <a:cubicBezTo>
                    <a:pt x="128" y="163"/>
                    <a:pt x="162" y="129"/>
                    <a:pt x="162" y="86"/>
                  </a:cubicBezTo>
                  <a:cubicBezTo>
                    <a:pt x="162" y="44"/>
                    <a:pt x="128" y="10"/>
                    <a:pt x="86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46" name="Oval 74">
              <a:extLst>
                <a:ext uri="{FF2B5EF4-FFF2-40B4-BE49-F238E27FC236}">
                  <a16:creationId xmlns:a16="http://schemas.microsoft.com/office/drawing/2014/main" id="{8A7B9E23-766A-0C44-857C-9B4A137FA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2900" y="1498600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47" name="Oval 75">
              <a:extLst>
                <a:ext uri="{FF2B5EF4-FFF2-40B4-BE49-F238E27FC236}">
                  <a16:creationId xmlns:a16="http://schemas.microsoft.com/office/drawing/2014/main" id="{BB964BF4-6C2E-6749-A7CF-994521871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1175" y="1909763"/>
              <a:ext cx="46037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48" name="Oval 76">
              <a:extLst>
                <a:ext uri="{FF2B5EF4-FFF2-40B4-BE49-F238E27FC236}">
                  <a16:creationId xmlns:a16="http://schemas.microsoft.com/office/drawing/2014/main" id="{B4BBB4E6-8213-8941-8FD6-66CE09191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1175" y="1422400"/>
              <a:ext cx="46037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49" name="Oval 77">
              <a:extLst>
                <a:ext uri="{FF2B5EF4-FFF2-40B4-BE49-F238E27FC236}">
                  <a16:creationId xmlns:a16="http://schemas.microsoft.com/office/drawing/2014/main" id="{1CD6794C-A8B6-0049-811F-A5FE815AD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225" y="1655763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50" name="Oval 78">
              <a:extLst>
                <a:ext uri="{FF2B5EF4-FFF2-40B4-BE49-F238E27FC236}">
                  <a16:creationId xmlns:a16="http://schemas.microsoft.com/office/drawing/2014/main" id="{85E16AA3-FE59-6B45-AE77-8E696CE48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0888" y="1655763"/>
              <a:ext cx="46037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51" name="Oval 79">
              <a:extLst>
                <a:ext uri="{FF2B5EF4-FFF2-40B4-BE49-F238E27FC236}">
                  <a16:creationId xmlns:a16="http://schemas.microsoft.com/office/drawing/2014/main" id="{63B2AEAD-4818-A846-BFFD-805F746B3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3100" y="1490663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52" name="Oval 80">
              <a:extLst>
                <a:ext uri="{FF2B5EF4-FFF2-40B4-BE49-F238E27FC236}">
                  <a16:creationId xmlns:a16="http://schemas.microsoft.com/office/drawing/2014/main" id="{C9BE61BD-EF71-D842-A542-7095CAE4A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1038" y="1820863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  <p:sp>
          <p:nvSpPr>
            <p:cNvPr id="53" name="Oval 81">
              <a:extLst>
                <a:ext uri="{FF2B5EF4-FFF2-40B4-BE49-F238E27FC236}">
                  <a16:creationId xmlns:a16="http://schemas.microsoft.com/office/drawing/2014/main" id="{D7D21A28-52AA-2044-A8EC-ED85C89B0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9725" y="1820863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/>
              <a:endParaRPr lang="en-US" sz="800" dirty="0">
                <a:solidFill>
                  <a:prstClr val="black"/>
                </a:solidFill>
                <a:latin typeface="Intel Clear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8FFAAEE-F38D-41EE-92E0-1FDEB4BABFE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99" y="551923"/>
            <a:ext cx="478413" cy="4855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38652" y="2111161"/>
            <a:ext cx="4003219" cy="1861653"/>
          </a:xfrm>
          <a:prstGeom prst="rect">
            <a:avLst/>
          </a:prstGeom>
          <a:solidFill>
            <a:schemeClr val="tx2">
              <a:lumMod val="20000"/>
              <a:lumOff val="80000"/>
              <a:alpha val="71000"/>
            </a:schemeClr>
          </a:solidFill>
          <a:ln w="38100">
            <a:solidFill>
              <a:srgbClr val="0071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1C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2800" b="1" dirty="0">
                <a:solidFill>
                  <a:srgbClr val="0071C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погоды. Наблюдения и прогноз </a:t>
            </a:r>
            <a:r>
              <a:rPr lang="ru-RU" sz="2800" b="1" dirty="0" smtClean="0">
                <a:solidFill>
                  <a:srgbClr val="0071C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погоды</a:t>
            </a:r>
            <a:endParaRPr lang="ru-RU" sz="2800" dirty="0">
              <a:solidFill>
                <a:srgbClr val="0071C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6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3D5AE2-52BF-4C02-AD41-704B0F1DE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68071"/>
              </p:ext>
            </p:extLst>
          </p:nvPr>
        </p:nvGraphicFramePr>
        <p:xfrm>
          <a:off x="417872" y="928391"/>
          <a:ext cx="6021577" cy="8266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801">
                  <a:extLst>
                    <a:ext uri="{9D8B030D-6E8A-4147-A177-3AD203B41FA5}">
                      <a16:colId xmlns:a16="http://schemas.microsoft.com/office/drawing/2014/main" val="4159300509"/>
                    </a:ext>
                  </a:extLst>
                </a:gridCol>
                <a:gridCol w="3188382">
                  <a:extLst>
                    <a:ext uri="{9D8B030D-6E8A-4147-A177-3AD203B41FA5}">
                      <a16:colId xmlns:a16="http://schemas.microsoft.com/office/drawing/2014/main" val="2693179032"/>
                    </a:ext>
                  </a:extLst>
                </a:gridCol>
                <a:gridCol w="1505394">
                  <a:extLst>
                    <a:ext uri="{9D8B030D-6E8A-4147-A177-3AD203B41FA5}">
                      <a16:colId xmlns:a16="http://schemas.microsoft.com/office/drawing/2014/main" val="3301212754"/>
                    </a:ext>
                  </a:extLst>
                </a:gridCol>
              </a:tblGrid>
              <a:tr h="885980">
                <a:tc>
                  <a:txBody>
                    <a:bodyPr/>
                    <a:lstStyle/>
                    <a:p>
                      <a:endParaRPr lang="en-SG" sz="1100" dirty="0"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ВИД РАБОТЫ</a:t>
                      </a:r>
                      <a:endParaRPr lang="ru-RU" sz="1100" b="0" dirty="0"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ИННОВАЦИОННЫЙ НАВЫК</a:t>
                      </a:r>
                      <a:endParaRPr lang="ru-RU" sz="1100" b="0" dirty="0"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756991"/>
                  </a:ext>
                </a:extLst>
              </a:tr>
              <a:tr h="15821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r>
                        <a:rPr lang="en-SG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SG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минут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№1-3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Определить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 цель урока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Изучить понятия, связанные с погодой.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Введение в тему предсказания погоды и факторы влияния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Просмотр видео для понимания как прогнозируют погоду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  <a:hlinkClick r:id="rId3"/>
                        </a:rPr>
                        <a:t>https://www.youtube.com/watch?v=XCQqlscwgKs&amp;t=132s</a:t>
                      </a:r>
                      <a:endParaRPr lang="en-GB" sz="120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Обсуждение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, возможно ли предсказать погоду по статистическим данным прошлых лет</a:t>
                      </a:r>
                      <a:endParaRPr lang="en-GB" sz="120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200" b="0" i="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Дизайн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 мышление (</a:t>
                      </a:r>
                      <a:r>
                        <a:rPr lang="ru-RU" sz="1200" u="none" strike="noStrike" cap="none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эмпатия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)</a:t>
                      </a:r>
                      <a:endParaRPr lang="en-GB" sz="120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771675"/>
                  </a:ext>
                </a:extLst>
              </a:tr>
              <a:tr h="1930169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Организация деятельности</a:t>
                      </a:r>
                    </a:p>
                    <a:p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мин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№4-10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Представление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 табличных данных по средней температуре воздуха в Новосибирской области за несколько десятков лет в январе месяце и схему прогнозирования погоды с использованием встроенных функций в </a:t>
                      </a:r>
                      <a:r>
                        <a:rPr lang="en-US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Excel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Создание модели и анализ полученных результатов</a:t>
                      </a:r>
                      <a:endParaRPr lang="en-GB" sz="1200" u="none" strike="noStrike" cap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Вычислительное</a:t>
                      </a:r>
                    </a:p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мышление</a:t>
                      </a:r>
                      <a:endParaRPr lang="ru-RU" sz="1200" b="0" i="0" u="none" strike="noStrike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1739724"/>
                  </a:ext>
                </a:extLst>
              </a:tr>
              <a:tr h="1582105"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Практическая</a:t>
                      </a: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 часть работы сделать прогноз на ноябрь месяц, до 2020 года, и сделать сравнительный анализ, по существующим данным.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Сделать вывод</a:t>
                      </a:r>
                      <a:endParaRPr lang="en-GB" sz="1200" u="none" strike="noStrike" cap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Анализ данных</a:t>
                      </a:r>
                    </a:p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(Визуализация данных)</a:t>
                      </a:r>
                      <a:endParaRPr lang="ru-RU" sz="1200" b="0" i="0" u="none" strike="noStrike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5057071"/>
                  </a:ext>
                </a:extLst>
              </a:tr>
              <a:tr h="15821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Заключение</a:t>
                      </a:r>
                      <a:r>
                        <a:rPr lang="en-SG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SG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минут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№11-__</a:t>
                      </a:r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Подумать о значениях правильного прогноза погоды и способах улучшения прогнозирования</a:t>
                      </a:r>
                      <a:endParaRPr lang="en-GB" sz="120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Социально-</a:t>
                      </a:r>
                    </a:p>
                    <a:p>
                      <a:r>
                        <a:rPr lang="ru-RU" sz="12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эмоциональные навыки</a:t>
                      </a:r>
                    </a:p>
                    <a:p>
                      <a:endParaRPr lang="en-SG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169275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AC93BB0E-E7F5-D140-9385-E830CA489805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2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3B5FD705-A5D5-42E1-BDDA-30960AAE0C5D}"/>
              </a:ext>
            </a:extLst>
          </p:cNvPr>
          <p:cNvSpPr txBox="1"/>
          <p:nvPr/>
        </p:nvSpPr>
        <p:spPr>
          <a:xfrm>
            <a:off x="149282" y="209209"/>
            <a:ext cx="4293622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dirty="0">
                <a:solidFill>
                  <a:srgbClr val="0070C5"/>
                </a:solidFill>
                <a:latin typeface="Intel Clear"/>
                <a:cs typeface="Intel Clear"/>
              </a:rPr>
              <a:t>1. </a:t>
            </a:r>
            <a:r>
              <a:rPr lang="ru-RU" sz="3000" dirty="0">
                <a:solidFill>
                  <a:srgbClr val="0070C5"/>
                </a:solidFill>
                <a:latin typeface="Intel Clear"/>
                <a:cs typeface="Intel Clear"/>
              </a:rPr>
              <a:t>ОБЗОР </a:t>
            </a:r>
            <a:r>
              <a:rPr lang="ru-RU" sz="3000" dirty="0" smtClean="0">
                <a:solidFill>
                  <a:srgbClr val="0070C5"/>
                </a:solidFill>
                <a:latin typeface="Intel Clear"/>
                <a:cs typeface="Intel Clear"/>
              </a:rPr>
              <a:t>ЗАНЯТИЯ</a:t>
            </a:r>
            <a:endParaRPr lang="ru-RU" sz="3000" dirty="0">
              <a:latin typeface="Intel Clear"/>
              <a:cs typeface="Intel Clea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3"/>
          <p:cNvGraphicFramePr/>
          <p:nvPr>
            <p:extLst>
              <p:ext uri="{D42A27DB-BD31-4B8C-83A1-F6EECF244321}">
                <p14:modId xmlns:p14="http://schemas.microsoft.com/office/powerpoint/2010/main" val="3234529070"/>
              </p:ext>
            </p:extLst>
          </p:nvPr>
        </p:nvGraphicFramePr>
        <p:xfrm>
          <a:off x="354093" y="1646196"/>
          <a:ext cx="6074080" cy="1705297"/>
        </p:xfrm>
        <a:graphic>
          <a:graphicData uri="http://schemas.openxmlformats.org/drawingml/2006/table">
            <a:tbl>
              <a:tblPr>
                <a:noFill/>
                <a:tableStyleId>{35AEA3E5-391A-434B-80BA-CE8277E01B7B}</a:tableStyleId>
              </a:tblPr>
              <a:tblGrid>
                <a:gridCol w="4717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6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449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400" b="0" u="none" strike="noStrike" cap="none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ОСНАЩЕНИЕ</a:t>
                      </a:r>
                    </a:p>
                  </a:txBody>
                  <a:tcPr marL="62000" marR="62000" marT="62000" marB="6200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b="0" u="none" strike="noStrike" cap="none" dirty="0">
                        <a:solidFill>
                          <a:schemeClr val="lt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  <a:sym typeface="Arial"/>
                      </a:endParaRPr>
                    </a:p>
                  </a:txBody>
                  <a:tcPr marL="62000" marR="62000" marT="62000" marB="6200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7">
                <a:tc gridSpan="2"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Настольный ПК или ноутбук с процессором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Intel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®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CoreTM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 i7/i9 (рекомендуется 1 ноутбук на пару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учащихся)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Убеждающий текст для создания прогноза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 и визуализации</a:t>
                      </a:r>
                    </a:p>
                    <a:p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Microsoft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Arial"/>
                        </a:rPr>
                        <a:t>Excel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0" marR="62000" marT="62000" marB="62000"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  <a:sym typeface="Arial"/>
                      </a:endParaRPr>
                    </a:p>
                  </a:txBody>
                  <a:tcPr marL="62000" marR="62000" marT="62000" marB="62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3" name="Google Shape;153;p3"/>
          <p:cNvSpPr/>
          <p:nvPr/>
        </p:nvSpPr>
        <p:spPr>
          <a:xfrm flipH="1">
            <a:off x="319934" y="3517476"/>
            <a:ext cx="6074080" cy="353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lvl="0">
              <a:buClr>
                <a:srgbClr val="0066FF"/>
              </a:buClr>
              <a:buSzPts val="16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УСТАНОВКА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ПО</a:t>
            </a:r>
          </a:p>
          <a:p>
            <a:pPr lvl="0">
              <a:buClr>
                <a:srgbClr val="0066FF"/>
              </a:buClr>
              <a:buSzPts val="1600"/>
            </a:pPr>
            <a:endParaRPr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  <a:sym typeface="Arial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Установить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Загрузить и разархивировать файлы из папки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Обратите внимание: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Требования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оборудованию см. в минимальных требованиях к оборудованию от поставщика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программного обеспечения.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уровню подготовки преподавателя: преподаватель должен уметь работать с формулами и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линейными диаграммы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(Обратитесь за справкой к службе поддержки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узнать,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использовать формулы и как создавать диаграммы).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папкеWorking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files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размещены: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файлы для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4C555C-4D22-504E-8EAB-B1A0F5F1D258}"/>
              </a:ext>
            </a:extLst>
          </p:cNvPr>
          <p:cNvSpPr/>
          <p:nvPr/>
        </p:nvSpPr>
        <p:spPr>
          <a:xfrm>
            <a:off x="2209800" y="453901"/>
            <a:ext cx="4466209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spc="-5" dirty="0">
                <a:solidFill>
                  <a:srgbClr val="FFFFFF"/>
                </a:solidFill>
                <a:latin typeface="Intel Clear"/>
                <a:cs typeface="Intel Clear"/>
              </a:rPr>
              <a:t>Алгоритмы Кодирования</a:t>
            </a: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178D3417-50C7-6745-9E1B-B1050CE7DFCE}"/>
              </a:ext>
            </a:extLst>
          </p:cNvPr>
          <p:cNvSpPr txBox="1"/>
          <p:nvPr/>
        </p:nvSpPr>
        <p:spPr>
          <a:xfrm>
            <a:off x="319934" y="395394"/>
            <a:ext cx="4928235" cy="10105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SG" sz="3200" dirty="0">
                <a:solidFill>
                  <a:srgbClr val="0070C5"/>
                </a:solidFill>
                <a:latin typeface="Intel Clear"/>
                <a:cs typeface="Intel Clear"/>
              </a:rPr>
              <a:t>2</a:t>
            </a:r>
            <a:r>
              <a:rPr sz="3200" dirty="0">
                <a:solidFill>
                  <a:srgbClr val="0070C5"/>
                </a:solidFill>
                <a:latin typeface="Intel Clear"/>
                <a:cs typeface="Intel Clear"/>
              </a:rPr>
              <a:t>. </a:t>
            </a:r>
            <a:r>
              <a:rPr lang="ru-RU" sz="3200" dirty="0">
                <a:solidFill>
                  <a:srgbClr val="0070C5"/>
                </a:solidFill>
                <a:latin typeface="Intel Clear"/>
                <a:cs typeface="Intel Clear"/>
              </a:rPr>
              <a:t>ПОДГОТОВКА ЗАНЯТИЯ</a:t>
            </a:r>
            <a:endParaRPr lang="ru-RU" sz="3200" dirty="0">
              <a:latin typeface="Intel Clear"/>
              <a:cs typeface="Intel Clear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3200" dirty="0">
              <a:latin typeface="Intel Clear"/>
              <a:cs typeface="Intel Clear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7839B-EF7B-464B-9400-99FFEC757743}"/>
              </a:ext>
            </a:extLst>
          </p:cNvPr>
          <p:cNvSpPr txBox="1"/>
          <p:nvPr/>
        </p:nvSpPr>
        <p:spPr>
          <a:xfrm>
            <a:off x="254317" y="1036595"/>
            <a:ext cx="34832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spcBef>
                <a:spcPts val="2865"/>
              </a:spcBef>
            </a:pPr>
            <a:r>
              <a:rPr lang="ru-RU" sz="1800" spc="-5" dirty="0">
                <a:solidFill>
                  <a:srgbClr val="0070C5"/>
                </a:solidFill>
                <a:latin typeface="Intel Clear"/>
                <a:cs typeface="Intel Clear"/>
              </a:rPr>
              <a:t>РЕСУРСНОЕ ОБЕСПЕЧЕНИЕ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CA685F-A1AF-F047-A828-2C1B86AD7722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3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42D683-4397-48F9-9BC9-BAF29F7B0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928241"/>
              </p:ext>
            </p:extLst>
          </p:nvPr>
        </p:nvGraphicFramePr>
        <p:xfrm>
          <a:off x="228814" y="1169098"/>
          <a:ext cx="6125085" cy="478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054">
                  <a:extLst>
                    <a:ext uri="{9D8B030D-6E8A-4147-A177-3AD203B41FA5}">
                      <a16:colId xmlns:a16="http://schemas.microsoft.com/office/drawing/2014/main" val="706414762"/>
                    </a:ext>
                  </a:extLst>
                </a:gridCol>
                <a:gridCol w="541418">
                  <a:extLst>
                    <a:ext uri="{9D8B030D-6E8A-4147-A177-3AD203B41FA5}">
                      <a16:colId xmlns:a16="http://schemas.microsoft.com/office/drawing/2014/main" val="1700115176"/>
                    </a:ext>
                  </a:extLst>
                </a:gridCol>
                <a:gridCol w="4874613">
                  <a:extLst>
                    <a:ext uri="{9D8B030D-6E8A-4147-A177-3AD203B41FA5}">
                      <a16:colId xmlns:a16="http://schemas.microsoft.com/office/drawing/2014/main" val="866177315"/>
                    </a:ext>
                  </a:extLst>
                </a:gridCol>
              </a:tblGrid>
              <a:tr h="26865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 1-3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)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156811"/>
                  </a:ext>
                </a:extLst>
              </a:tr>
              <a:tr h="35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charset="0"/>
                          <a:cs typeface="Times New Roman" panose="02020603050405020304" pitchFamily="18" charset="0"/>
                        </a:rPr>
                        <a:t>Длительность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Вид работы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2607621"/>
                  </a:ext>
                </a:extLst>
              </a:tr>
              <a:tr h="211450"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SG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минут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Введение в занятие.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605830"/>
                  </a:ext>
                </a:extLst>
              </a:tr>
              <a:tr h="9162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Преподаватель дает учащимся общее представление о плане занятия: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▪ Знакомство с понятием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погода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▪ Совместное обсуждение основных способов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прогнозирования после просмотра видеоролика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  <a:hlinkClick r:id="rId3"/>
                        </a:rPr>
                        <a:t>https://www.youtube.com/watch?v=XCQqlscwgKs&amp;t=132s</a:t>
                      </a:r>
                      <a:endParaRPr lang="ru-RU" sz="1400" b="0" i="0" u="none" strike="noStrike" cap="non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endParaRPr lang="ru-RU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203778"/>
                  </a:ext>
                </a:extLst>
              </a:tr>
              <a:tr h="1856118">
                <a:tc vMerge="1">
                  <a:txBody>
                    <a:bodyPr/>
                    <a:lstStyle/>
                    <a:p>
                      <a:endParaRPr lang="en-SG" sz="10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Предоставить краткий обзор занятия.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Прежде чем перейти к следующему слайду, спросите учащихся, могут ли они привести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примеры способов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прогнозирования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, которые происходили в прошлом.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Ответить на главный вопрос возможно ли спрогнозировать погоду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основываясь на статистических данных</a:t>
                      </a:r>
                      <a:endParaRPr lang="ru-RU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88061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368CF8F8-CE5B-C442-A0CB-739D0EC5FA78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4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A8C5A3FF-AE5C-4E6D-A158-8C8EF16A7EB8}"/>
              </a:ext>
            </a:extLst>
          </p:cNvPr>
          <p:cNvSpPr txBox="1"/>
          <p:nvPr/>
        </p:nvSpPr>
        <p:spPr>
          <a:xfrm>
            <a:off x="380894" y="0"/>
            <a:ext cx="5605145" cy="763029"/>
          </a:xfrm>
          <a:prstGeom prst="rect">
            <a:avLst/>
          </a:prstGeom>
        </p:spPr>
        <p:txBody>
          <a:bodyPr vert="horz" wrap="square" lIns="0" tIns="26797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dirty="0">
                <a:solidFill>
                  <a:srgbClr val="0070C5"/>
                </a:solidFill>
                <a:latin typeface="Intel Clear"/>
                <a:cs typeface="Intel Clear"/>
              </a:rPr>
              <a:t>3. </a:t>
            </a:r>
            <a:r>
              <a:rPr lang="ru-RU" sz="3200" dirty="0">
                <a:solidFill>
                  <a:srgbClr val="0070C5"/>
                </a:solidFill>
                <a:latin typeface="Intel Clear"/>
                <a:cs typeface="Intel Clear"/>
              </a:rPr>
              <a:t>ПОДГОТОВКА ЗАНЯТИЯ</a:t>
            </a:r>
            <a:endParaRPr lang="ru-RU" sz="3200" dirty="0">
              <a:latin typeface="Intel Clear"/>
              <a:cs typeface="Intel Clear"/>
            </a:endParaRPr>
          </a:p>
        </p:txBody>
      </p:sp>
      <p:sp>
        <p:nvSpPr>
          <p:cNvPr id="12" name="Rectangle: Rounded Corners 13">
            <a:extLst>
              <a:ext uri="{FF2B5EF4-FFF2-40B4-BE49-F238E27FC236}">
                <a16:creationId xmlns:a16="http://schemas.microsoft.com/office/drawing/2014/main" id="{06F8DEF9-F8E9-1C46-B122-D9F2C272F33F}"/>
              </a:ext>
            </a:extLst>
          </p:cNvPr>
          <p:cNvSpPr/>
          <p:nvPr/>
        </p:nvSpPr>
        <p:spPr>
          <a:xfrm>
            <a:off x="1871904" y="5946381"/>
            <a:ext cx="4481995" cy="558457"/>
          </a:xfrm>
          <a:prstGeom prst="roundRect">
            <a:avLst/>
          </a:prstGeom>
          <a:noFill/>
          <a:ln>
            <a:solidFill>
              <a:srgbClr val="0071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SG" sz="1100" dirty="0" smtClean="0">
                <a:solidFill>
                  <a:schemeClr val="tx1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       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Навыки</a:t>
            </a:r>
            <a:r>
              <a:rPr lang="en-SG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: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Дизайн мышление (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эмпатия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Intel Clear" panose="020B0604020203020204" pitchFamily="34" charset="0"/>
                <a:cs typeface="Times New Roman" panose="02020603050405020304" pitchFamily="18" charset="0"/>
              </a:rPr>
              <a:t>)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ea typeface="Intel Clear" panose="020B0604020203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81DBAC2-90F1-4DA1-BE82-C3299610A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869485"/>
              </p:ext>
            </p:extLst>
          </p:nvPr>
        </p:nvGraphicFramePr>
        <p:xfrm>
          <a:off x="392176" y="145095"/>
          <a:ext cx="6125085" cy="7712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054">
                  <a:extLst>
                    <a:ext uri="{9D8B030D-6E8A-4147-A177-3AD203B41FA5}">
                      <a16:colId xmlns:a16="http://schemas.microsoft.com/office/drawing/2014/main" val="3133225230"/>
                    </a:ext>
                  </a:extLst>
                </a:gridCol>
                <a:gridCol w="541418">
                  <a:extLst>
                    <a:ext uri="{9D8B030D-6E8A-4147-A177-3AD203B41FA5}">
                      <a16:colId xmlns:a16="http://schemas.microsoft.com/office/drawing/2014/main" val="2469455086"/>
                    </a:ext>
                  </a:extLst>
                </a:gridCol>
                <a:gridCol w="4874613">
                  <a:extLst>
                    <a:ext uri="{9D8B030D-6E8A-4147-A177-3AD203B41FA5}">
                      <a16:colId xmlns:a16="http://schemas.microsoft.com/office/drawing/2014/main" val="11096331"/>
                    </a:ext>
                  </a:extLst>
                </a:gridCol>
              </a:tblGrid>
              <a:tr h="36041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ОРГАНИЗАЦИЯ ДЕЯТЕЛЬНОСТИ 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№4-10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564720"/>
                  </a:ext>
                </a:extLst>
              </a:tr>
              <a:tr h="644260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imes New Roman" panose="02020603050405020304" pitchFamily="18" charset="0"/>
                          <a:ea typeface="Intel Clear" charset="0"/>
                          <a:cs typeface="Times New Roman" panose="02020603050405020304" pitchFamily="18" charset="0"/>
                        </a:rPr>
                        <a:t>Длительность</a:t>
                      </a:r>
                      <a:endParaRPr lang="en-SG" sz="1400" b="0" i="0" dirty="0"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Вид работы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9428695"/>
                  </a:ext>
                </a:extLst>
              </a:tr>
              <a:tr h="372035">
                <a:tc rowSpan="4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40 минут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Заголовок: Прогнозирование погоды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746730"/>
                  </a:ext>
                </a:extLst>
              </a:tr>
              <a:tr h="1583805">
                <a:tc vMerge="1">
                  <a:txBody>
                    <a:bodyPr/>
                    <a:lstStyle/>
                    <a:p>
                      <a:endParaRPr lang="en-SG" sz="10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Спросите учащихся, можно ли использовать математические знания для прогнозирования погоды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Уточняющие вопросы: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Как мы можем использовать математику чтобы справиться с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прогнозированием?</a:t>
                      </a:r>
                      <a:endParaRPr lang="ru-RU" sz="14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Как математика может помочь в случае с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потеплением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?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О чем нам говорят данные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по положительной динамике увеличения средней температуры в регионе?</a:t>
                      </a:r>
                      <a:endParaRPr lang="ru-RU" sz="14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3830852"/>
                  </a:ext>
                </a:extLst>
              </a:tr>
              <a:tr h="1020078">
                <a:tc vMerge="1">
                  <a:txBody>
                    <a:bodyPr/>
                    <a:lstStyle/>
                    <a:p>
                      <a:endParaRPr lang="en-SG" sz="10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Заголовок раздела. Визуализация данных в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Excel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Навыки: Анализ данных | Визуализация данных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Учащиеся создают графическое представление информации, позволяющее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выявлять тенденции и закономерности в данных.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447298"/>
                  </a:ext>
                </a:extLst>
              </a:tr>
              <a:tr h="3163802">
                <a:tc vMerge="1">
                  <a:txBody>
                    <a:bodyPr/>
                    <a:lstStyle/>
                    <a:p>
                      <a:endParaRPr lang="en-SG" sz="1000" dirty="0"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SG" sz="1400" dirty="0"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Краткое расскажите о визуализации данных.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(Для получения более подробной информации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перейдите по ссылке: Типы графиков https://netology.ru/blog/typy-grafikov).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Определение: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Визуализация данных - представление данных в графическом или наглядном виде,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позволяющая представить аналитические данные, чтобы отразить сложные понятия или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выявить новые закономерности.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Линейные графики используются для визуализации динамики данных за определенный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период и могут быть использованы для сравнения или выявления корреляции.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866875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295330C-AECE-9B4A-86C2-2FBBCDC1E693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5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81DBAC2-90F1-4DA1-BE82-C3299610A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746081"/>
              </p:ext>
            </p:extLst>
          </p:nvPr>
        </p:nvGraphicFramePr>
        <p:xfrm>
          <a:off x="392176" y="145095"/>
          <a:ext cx="6125085" cy="5894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054">
                  <a:extLst>
                    <a:ext uri="{9D8B030D-6E8A-4147-A177-3AD203B41FA5}">
                      <a16:colId xmlns:a16="http://schemas.microsoft.com/office/drawing/2014/main" val="3133225230"/>
                    </a:ext>
                  </a:extLst>
                </a:gridCol>
                <a:gridCol w="541418">
                  <a:extLst>
                    <a:ext uri="{9D8B030D-6E8A-4147-A177-3AD203B41FA5}">
                      <a16:colId xmlns:a16="http://schemas.microsoft.com/office/drawing/2014/main" val="2469455086"/>
                    </a:ext>
                  </a:extLst>
                </a:gridCol>
                <a:gridCol w="4874613">
                  <a:extLst>
                    <a:ext uri="{9D8B030D-6E8A-4147-A177-3AD203B41FA5}">
                      <a16:colId xmlns:a16="http://schemas.microsoft.com/office/drawing/2014/main" val="11096331"/>
                    </a:ext>
                  </a:extLst>
                </a:gridCol>
              </a:tblGrid>
              <a:tr h="24264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ОРГАНИЗАЦИЯ ДЕЯТЕЛЬНОСТИ 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№4-10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564720"/>
                  </a:ext>
                </a:extLst>
              </a:tr>
              <a:tr h="582344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imes New Roman" panose="02020603050405020304" pitchFamily="18" charset="0"/>
                          <a:ea typeface="Intel Clear" charset="0"/>
                          <a:cs typeface="Times New Roman" panose="02020603050405020304" pitchFamily="18" charset="0"/>
                        </a:rPr>
                        <a:t>Длительность</a:t>
                      </a:r>
                      <a:endParaRPr lang="en-SG" sz="1400" b="0" i="0" dirty="0"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Вид работы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9428695"/>
                  </a:ext>
                </a:extLst>
              </a:tr>
              <a:tr h="922045"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40 минут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Для выполнения этого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задания учащимся будет необходимо открыть рабочую папку с готовой таблицей средних температур в Новосибирской области за несколько лет.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И следуя инструкциям сделать прогноз погоды на январь месяц. 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746730"/>
                  </a:ext>
                </a:extLst>
              </a:tr>
              <a:tr h="412494">
                <a:tc vMerge="1">
                  <a:txBody>
                    <a:bodyPr/>
                    <a:lstStyle/>
                    <a:p>
                      <a:endParaRPr lang="en-SG" sz="10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После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выполнения задания проделать тоже самое, но только с октябрём, но при этом только до 2020 года</a:t>
                      </a:r>
                      <a:endParaRPr lang="ru-RU" sz="14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3830852"/>
                  </a:ext>
                </a:extLst>
              </a:tr>
              <a:tr h="3181778">
                <a:tc vMerge="1">
                  <a:txBody>
                    <a:bodyPr/>
                    <a:lstStyle/>
                    <a:p>
                      <a:endParaRPr lang="en-SG" sz="10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Предложите учащимся поделиться результатами практической работы. Учащиеся должны иметь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возможность указать на то, что данный прогноз погоды хоть и является не точным,</a:t>
                      </a:r>
                      <a:r>
                        <a:rPr lang="ru-RU" sz="1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но при этом указывает тенденцию к определенным изменениям. А так же даёт возможность увидеть один из способов прогнозирования и визуализации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. 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Наводящие вопросы: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Какой тип прогрессии представлен на графике?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• Какие еще наблюдения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выможете</a:t>
                      </a:r>
                      <a:r>
                        <a:rPr lang="ru-RU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сделать на основании визуального представления данных?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44729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295330C-AECE-9B4A-86C2-2FBBCDC1E693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6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31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4948172-97F5-4069-844E-F1F7DF3BCD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859366"/>
              </p:ext>
            </p:extLst>
          </p:nvPr>
        </p:nvGraphicFramePr>
        <p:xfrm>
          <a:off x="366457" y="332507"/>
          <a:ext cx="6125085" cy="5729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054">
                  <a:extLst>
                    <a:ext uri="{9D8B030D-6E8A-4147-A177-3AD203B41FA5}">
                      <a16:colId xmlns:a16="http://schemas.microsoft.com/office/drawing/2014/main" val="3646481030"/>
                    </a:ext>
                  </a:extLst>
                </a:gridCol>
                <a:gridCol w="541418">
                  <a:extLst>
                    <a:ext uri="{9D8B030D-6E8A-4147-A177-3AD203B41FA5}">
                      <a16:colId xmlns:a16="http://schemas.microsoft.com/office/drawing/2014/main" val="1447343179"/>
                    </a:ext>
                  </a:extLst>
                </a:gridCol>
                <a:gridCol w="4874613">
                  <a:extLst>
                    <a:ext uri="{9D8B030D-6E8A-4147-A177-3AD203B41FA5}">
                      <a16:colId xmlns:a16="http://schemas.microsoft.com/office/drawing/2014/main" val="517175404"/>
                    </a:ext>
                  </a:extLst>
                </a:gridCol>
              </a:tblGrid>
              <a:tr h="892887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ЗАКЛЮЧЕНИЕ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Слайды</a:t>
                      </a:r>
                      <a:r>
                        <a:rPr lang="en-SG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№11-12</a:t>
                      </a:r>
                      <a:r>
                        <a:rPr lang="en-SG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3406603"/>
                  </a:ext>
                </a:extLst>
              </a:tr>
              <a:tr h="883208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charset="0"/>
                          <a:cs typeface="Times New Roman" panose="02020603050405020304" pitchFamily="18" charset="0"/>
                        </a:rPr>
                        <a:t>Длительность</a:t>
                      </a:r>
                      <a:endParaRPr lang="en-SG" sz="14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Слайд</a:t>
                      </a:r>
                      <a:endParaRPr lang="en-SG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Вид работы</a:t>
                      </a:r>
                      <a:endParaRPr lang="en-SG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3951746"/>
                  </a:ext>
                </a:extLst>
              </a:tr>
              <a:tr h="1525247"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10 минут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Вывести на экран какие факторы помимо статистики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так же важны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2105480"/>
                  </a:ext>
                </a:extLst>
              </a:tr>
              <a:tr h="2427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SG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Обсудить полученные результаты коллективно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Провести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мозговой штурм где бы ещё мог бы пригодится метод прогнозирования в обычной жизни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Конец занятия.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68073A4C-24DB-2E48-8C6D-BCC76F7901BB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7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" name="Google Shape;308;p8"/>
          <p:cNvGraphicFramePr/>
          <p:nvPr>
            <p:extLst>
              <p:ext uri="{D42A27DB-BD31-4B8C-83A1-F6EECF244321}">
                <p14:modId xmlns:p14="http://schemas.microsoft.com/office/powerpoint/2010/main" val="704400842"/>
              </p:ext>
            </p:extLst>
          </p:nvPr>
        </p:nvGraphicFramePr>
        <p:xfrm>
          <a:off x="381000" y="2056829"/>
          <a:ext cx="6121400" cy="3399445"/>
        </p:xfrm>
        <a:graphic>
          <a:graphicData uri="http://schemas.openxmlformats.org/drawingml/2006/table">
            <a:tbl>
              <a:tblPr>
                <a:noFill/>
                <a:tableStyleId>{35AEA3E5-391A-434B-80BA-CE8277E01B7B}</a:tableStyleId>
              </a:tblPr>
              <a:tblGrid>
                <a:gridCol w="156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852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SG" sz="1000" u="none" strike="noStrike" cap="none" dirty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 </a:t>
                      </a:r>
                      <a:endParaRPr sz="1000" u="none" strike="noStrike" cap="none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  <a:sym typeface="Arial"/>
                      </a:endParaRPr>
                    </a:p>
                  </a:txBody>
                  <a:tcPr marL="63200" marR="63200" marT="632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ПРОБЛЕМЫ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3200" marR="63200" marT="632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ВОЗМОЖНЫЕ ПРИЧИНЫ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00" marR="63200" marT="632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-RU" sz="14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РЕШЕНИЕ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3200" marR="63200" marT="632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238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SG" sz="1400" u="none" strike="noStrike" cap="non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</a:t>
                      </a:r>
                      <a:endParaRPr sz="2400" u="none" strike="noStrike" cap="none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00" marR="63200" marT="360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функции прогноза в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Excel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Установлена старая версия программы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Переустановить на более новую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9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SG" sz="1400" u="none" strike="noStrike" cap="non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</a:t>
                      </a:r>
                      <a:endParaRPr sz="2400" u="none" strike="noStrike" cap="none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00" marR="63200" marT="36000" marB="6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Excel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не выводит статистику по набору данных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Проверить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 как записаны значения, через точку или запятую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</a:rPr>
                        <a:t>Поменять точки на запятые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D0A3A4E-F3CB-5E41-A990-1C10C5F3D991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8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943A6ABA-C8EF-4792-B6FA-514E3108D677}"/>
              </a:ext>
            </a:extLst>
          </p:cNvPr>
          <p:cNvSpPr txBox="1"/>
          <p:nvPr/>
        </p:nvSpPr>
        <p:spPr>
          <a:xfrm>
            <a:off x="381000" y="333619"/>
            <a:ext cx="5410200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solidFill>
                  <a:srgbClr val="0077C7"/>
                </a:solidFill>
                <a:latin typeface="Intel Clear"/>
                <a:cs typeface="Intel Clear"/>
              </a:rPr>
              <a:t>4. </a:t>
            </a:r>
            <a:r>
              <a:rPr lang="ru-RU" sz="2800" cap="all" dirty="0">
                <a:solidFill>
                  <a:srgbClr val="0071C5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Рекомендации по ПОИСКУ и  устранению неисправностей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A11AFB5C-351F-4605-8267-70C9BA477C5E}"/>
              </a:ext>
            </a:extLst>
          </p:cNvPr>
          <p:cNvSpPr txBox="1"/>
          <p:nvPr/>
        </p:nvSpPr>
        <p:spPr>
          <a:xfrm>
            <a:off x="381000" y="1452268"/>
            <a:ext cx="505910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1600" dirty="0">
                <a:solidFill>
                  <a:srgbClr val="006FC0"/>
                </a:solidFill>
                <a:latin typeface="Intel Clear"/>
                <a:cs typeface="Intel Clear"/>
              </a:rPr>
              <a:t>РАСПРОСТРАНЕННЫЕ ОШИБКИ И ПРОБЛЕМЫ</a:t>
            </a:r>
            <a:endParaRPr lang="ru-RU" sz="1600" dirty="0">
              <a:latin typeface="Intel Clear"/>
              <a:cs typeface="Intel Clea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1F8A7CB8-1931-42D0-B716-6F9F3C4D8AB0}"/>
              </a:ext>
            </a:extLst>
          </p:cNvPr>
          <p:cNvSpPr txBox="1"/>
          <p:nvPr/>
        </p:nvSpPr>
        <p:spPr>
          <a:xfrm>
            <a:off x="3291357" y="9425680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>
              <a:buClrTx/>
              <a:buFontTx/>
              <a:buNone/>
            </a:pPr>
            <a:fld id="{232EC0DD-63D4-4F84-A160-D6FB8DF1F0F4}" type="slidenum">
              <a:rPr lang="en-SG" sz="1000" kern="1200" smtClean="0">
                <a:solidFill>
                  <a:srgbClr val="0077C8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9</a:t>
            </a:fld>
            <a:endParaRPr lang="en-SG" sz="1000" kern="1200" dirty="0">
              <a:solidFill>
                <a:srgbClr val="0077C8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FF4F44-6210-495A-981A-DBA038E08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178165"/>
              </p:ext>
            </p:extLst>
          </p:nvPr>
        </p:nvGraphicFramePr>
        <p:xfrm>
          <a:off x="350412" y="929218"/>
          <a:ext cx="6184764" cy="6243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931">
                  <a:extLst>
                    <a:ext uri="{9D8B030D-6E8A-4147-A177-3AD203B41FA5}">
                      <a16:colId xmlns:a16="http://schemas.microsoft.com/office/drawing/2014/main" val="760885473"/>
                    </a:ext>
                  </a:extLst>
                </a:gridCol>
                <a:gridCol w="1166012">
                  <a:extLst>
                    <a:ext uri="{9D8B030D-6E8A-4147-A177-3AD203B41FA5}">
                      <a16:colId xmlns:a16="http://schemas.microsoft.com/office/drawing/2014/main" val="2165273737"/>
                    </a:ext>
                  </a:extLst>
                </a:gridCol>
                <a:gridCol w="1320937">
                  <a:extLst>
                    <a:ext uri="{9D8B030D-6E8A-4147-A177-3AD203B41FA5}">
                      <a16:colId xmlns:a16="http://schemas.microsoft.com/office/drawing/2014/main" val="1782049816"/>
                    </a:ext>
                  </a:extLst>
                </a:gridCol>
                <a:gridCol w="1291390">
                  <a:extLst>
                    <a:ext uri="{9D8B030D-6E8A-4147-A177-3AD203B41FA5}">
                      <a16:colId xmlns:a16="http://schemas.microsoft.com/office/drawing/2014/main" val="3342483784"/>
                    </a:ext>
                  </a:extLst>
                </a:gridCol>
                <a:gridCol w="1331494">
                  <a:extLst>
                    <a:ext uri="{9D8B030D-6E8A-4147-A177-3AD203B41FA5}">
                      <a16:colId xmlns:a16="http://schemas.microsoft.com/office/drawing/2014/main" val="4092989250"/>
                    </a:ext>
                  </a:extLst>
                </a:gridCol>
              </a:tblGrid>
              <a:tr h="795205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НАВЫКИ</a:t>
                      </a:r>
                      <a:endParaRPr lang="en-SG" sz="1000" b="0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РЕЗУЛЬТАТ ОБУЧЕНИЯ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НИЖЕ ОЖИДАЕМОГО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СООТВЕТСТВУЕТ ОЖИДАНИЯМ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bg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ПРЕВЫШАЕТ ОЖИДАНИЯ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800905"/>
                  </a:ext>
                </a:extLst>
              </a:tr>
              <a:tr h="1327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u="none" strike="noStrike" cap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Дизайн</a:t>
                      </a:r>
                      <a:r>
                        <a:rPr lang="ru-RU" sz="10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 мышление (</a:t>
                      </a:r>
                      <a:r>
                        <a:rPr lang="ru-RU" sz="1000" u="none" strike="noStrike" cap="none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эмпатия</a:t>
                      </a:r>
                      <a:r>
                        <a:rPr lang="ru-RU" sz="1000" u="none" strike="noStrike" cap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Intel Clear" panose="020B0604020203020204" pitchFamily="34" charset="0"/>
                          <a:cs typeface="Times New Roman" panose="02020603050405020304" pitchFamily="18" charset="0"/>
                          <a:sym typeface="Arial"/>
                        </a:rPr>
                        <a:t>)</a:t>
                      </a:r>
                      <a:endParaRPr lang="en-GB" sz="1000" u="none" strike="noStrike" cap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Intel Clear" panose="020B060402020302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endParaRPr lang="en-SG" sz="1000" b="0" dirty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Способны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 воспроизвести основные понятия.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Факторы влияния на прогноз погоды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А так же важность прогнозирования для людей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Не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 усвоил основные понятия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Способен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 воспроизвести понятия, факторы и важность изучения темы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Предложил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 свою методику вычисления закономерностей </a:t>
                      </a:r>
                      <a:endParaRPr lang="en-SG" sz="1000" b="0" dirty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530149"/>
                  </a:ext>
                </a:extLst>
              </a:tr>
              <a:tr h="1650671">
                <a:tc>
                  <a:txBody>
                    <a:bodyPr/>
                    <a:lstStyle/>
                    <a:p>
                      <a:r>
                        <a:rPr lang="ru-RU" sz="10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Вычислительное</a:t>
                      </a:r>
                    </a:p>
                    <a:p>
                      <a:r>
                        <a:rPr lang="ru-RU" sz="10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мышление</a:t>
                      </a:r>
                    </a:p>
                    <a:p>
                      <a:endParaRPr lang="en-SG" sz="1000" b="0" dirty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______________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391204"/>
                  </a:ext>
                </a:extLst>
              </a:tr>
              <a:tr h="1650671">
                <a:tc>
                  <a:txBody>
                    <a:bodyPr/>
                    <a:lstStyle/>
                    <a:p>
                      <a:endParaRPr lang="en-SG" sz="1000" b="0" dirty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905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 marL="68575" marR="68575" marT="36000" marB="0"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Intel Clear" panose="020B0604020203020204" pitchFamily="34" charset="0"/>
                          <a:ea typeface="Intel Clear" panose="020B0604020203020204" pitchFamily="34" charset="0"/>
                          <a:cs typeface="Intel Clear" panose="020B0604020203020204" pitchFamily="34" charset="0"/>
                        </a:rPr>
                        <a:t>______________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Intel Clear" panose="020B0604020203020204" pitchFamily="34" charset="0"/>
                        <a:ea typeface="Intel Clear" panose="020B0604020203020204" pitchFamily="34" charset="0"/>
                        <a:cs typeface="Intel Clear" panose="020B06040202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A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object 2">
            <a:extLst>
              <a:ext uri="{FF2B5EF4-FFF2-40B4-BE49-F238E27FC236}">
                <a16:creationId xmlns:a16="http://schemas.microsoft.com/office/drawing/2014/main" id="{954984F1-3684-4DE8-A4C1-618BA1000B21}"/>
              </a:ext>
            </a:extLst>
          </p:cNvPr>
          <p:cNvSpPr txBox="1"/>
          <p:nvPr/>
        </p:nvSpPr>
        <p:spPr>
          <a:xfrm>
            <a:off x="350412" y="366006"/>
            <a:ext cx="4819968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solidFill>
                  <a:srgbClr val="0077C7"/>
                </a:solidFill>
                <a:latin typeface="Intel Clear"/>
                <a:cs typeface="Intel Clear"/>
              </a:rPr>
              <a:t>5. </a:t>
            </a:r>
            <a:r>
              <a:rPr lang="ru-RU" sz="2800" cap="all" dirty="0">
                <a:solidFill>
                  <a:srgbClr val="0077C7"/>
                </a:solidFill>
                <a:latin typeface="Intel Clear"/>
                <a:cs typeface="Intel Clear"/>
              </a:rPr>
              <a:t>ОЦЕНКА</a:t>
            </a:r>
            <a:endParaRPr lang="ru-RU" sz="2800" cap="all" dirty="0">
              <a:latin typeface="Intel Clear"/>
              <a:cs typeface="Intel Clea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1829</TotalTime>
  <Words>890</Words>
  <Application>Microsoft Office PowerPoint</Application>
  <PresentationFormat>Лист A4 (210x297 мм)</PresentationFormat>
  <Paragraphs>198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Intel Clear</vt:lpstr>
      <vt:lpstr>Arial</vt:lpstr>
      <vt:lpstr>Times New Roman</vt:lpstr>
      <vt:lpstr>Calibri Light</vt:lpstr>
      <vt:lpstr>Wingdings</vt:lpstr>
      <vt:lpstr>Calibri</vt:lpstr>
      <vt:lpstr>Office Theme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 Ibnur Rashad B. Zainal Abidin</dc:creator>
  <cp:lastModifiedBy>user 346 1</cp:lastModifiedBy>
  <cp:revision>113</cp:revision>
  <dcterms:created xsi:type="dcterms:W3CDTF">2020-03-31T04:19:33Z</dcterms:created>
  <dcterms:modified xsi:type="dcterms:W3CDTF">2023-11-13T16:28:20Z</dcterms:modified>
</cp:coreProperties>
</file>