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77" r:id="rId2"/>
    <p:sldId id="279" r:id="rId3"/>
    <p:sldId id="280" r:id="rId4"/>
    <p:sldId id="278" r:id="rId5"/>
    <p:sldId id="281" r:id="rId6"/>
    <p:sldId id="282" r:id="rId7"/>
    <p:sldId id="283" r:id="rId8"/>
    <p:sldId id="284" r:id="rId9"/>
    <p:sldId id="285" r:id="rId10"/>
    <p:sldId id="286" r:id="rId11"/>
    <p:sldId id="287" r:id="rId12"/>
  </p:sldIdLst>
  <p:sldSz cx="12192000" cy="6858000"/>
  <p:notesSz cx="6858000" cy="9144000"/>
  <p:embeddedFontLst>
    <p:embeddedFont>
      <p:font typeface="맑은 고딕" panose="020B0503020000020004" pitchFamily="34" charset="-127"/>
      <p:regular r:id="rId15"/>
      <p:bold r:id="rId16"/>
    </p:embeddedFont>
    <p:embeddedFont>
      <p:font typeface="Century Gothic" panose="020B0502020202020204" pitchFamily="34" charset="0"/>
      <p:regular r:id="rId17"/>
      <p:bold r:id="rId18"/>
      <p:italic r:id="rId19"/>
      <p:boldItalic r:id="rId20"/>
    </p:embeddedFont>
    <p:embeddedFont>
      <p:font typeface="Montserrat Light" panose="020B0604020202020204" charset="-52"/>
      <p:regular r:id="rId21"/>
      <p:italic r:id="rId22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3C9FF"/>
    <a:srgbClr val="0043CA"/>
    <a:srgbClr val="1466FB"/>
    <a:srgbClr val="507AFF"/>
    <a:srgbClr val="001E68"/>
    <a:srgbClr val="001686"/>
    <a:srgbClr val="D1DCF9"/>
    <a:srgbClr val="2FDDA7"/>
    <a:srgbClr val="D4F9E1"/>
    <a:srgbClr val="F3FD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715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2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2988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4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Relationship Id="rId22" Type="http://schemas.openxmlformats.org/officeDocument/2006/relationships/font" Target="fonts/font8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>
            <a:extLst>
              <a:ext uri="{FF2B5EF4-FFF2-40B4-BE49-F238E27FC236}">
                <a16:creationId xmlns:a16="http://schemas.microsoft.com/office/drawing/2014/main" id="{247FDBB1-5EC9-40FD-9A36-D4E35C581FB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AF663819-6E29-4FB7-BF1C-93C4B4D7692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45FC5A-1932-4642-9CF8-618CD292DDF6}" type="datetimeFigureOut">
              <a:rPr lang="ko-KR" altLang="en-US" smtClean="0"/>
              <a:t>2023-11-07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B6AF1716-40E8-4512-B252-D7362A0E949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0EE3C99E-C3C0-40AD-AD91-8E96E8F5863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986696-F86F-4066-9FDD-77F2B013FA0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285924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A49F08-9100-4AF5-BC0A-FC6A093BE3CC}" type="datetimeFigureOut">
              <a:rPr lang="ko-KR" altLang="en-US" smtClean="0"/>
              <a:t>2023-11-07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8FC7D2-309F-4B1D-AF63-DB3D4B54485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179335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2.png"/><Relationship Id="rId2" Type="http://schemas.openxmlformats.org/officeDocument/2006/relationships/hyperlink" Target="http://pptmon.com/" TargetMode="External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pptmon.com/" TargetMode="External"/><Relationship Id="rId5" Type="http://schemas.openxmlformats.org/officeDocument/2006/relationships/hyperlink" Target="https://pptmon.com/" TargetMode="External"/><Relationship Id="rId4" Type="http://schemas.openxmlformats.org/officeDocument/2006/relationships/image" Target="../media/image2.sv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hyperlink" Target="http://pptmon.com/" TargetMode="External"/><Relationship Id="rId7" Type="http://schemas.openxmlformats.org/officeDocument/2006/relationships/hyperlink" Target="http://www.pptmon.com/" TargetMode="External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hyperlink" Target="https://pptmon.com/" TargetMode="Externa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hyperlink" Target="http://pptmon.com/" TargetMode="External"/><Relationship Id="rId7" Type="http://schemas.openxmlformats.org/officeDocument/2006/relationships/hyperlink" Target="http://www.pptmon.com/" TargetMode="Externa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hyperlink" Target="https://pptmon.com/" TargetMode="Externa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2.png"/><Relationship Id="rId2" Type="http://schemas.openxmlformats.org/officeDocument/2006/relationships/hyperlink" Target="http://pptmon.com/" TargetMode="External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pptmon.com/" TargetMode="External"/><Relationship Id="rId5" Type="http://schemas.openxmlformats.org/officeDocument/2006/relationships/hyperlink" Target="https://pptmon.com/" TargetMode="External"/><Relationship Id="rId4" Type="http://schemas.openxmlformats.org/officeDocument/2006/relationships/image" Target="../media/image2.sv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hyperlink" Target="http://pptmon.com/" TargetMode="External"/><Relationship Id="rId7" Type="http://schemas.openxmlformats.org/officeDocument/2006/relationships/hyperlink" Target="http://www.pptmon.com/" TargetMode="External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hyperlink" Target="https://pptmon.com/" TargetMode="Externa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hyperlink" Target="http://pptmon.com/" TargetMode="External"/><Relationship Id="rId7" Type="http://schemas.openxmlformats.org/officeDocument/2006/relationships/hyperlink" Target="http://www.pptmon.com/" TargetMode="External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hyperlink" Target="https://pptmon.com/" TargetMode="Externa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hyperlink" Target="http://pptmon.com/" TargetMode="External"/><Relationship Id="rId7" Type="http://schemas.openxmlformats.org/officeDocument/2006/relationships/hyperlink" Target="http://www.pptmon.com/" TargetMode="Externa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hyperlink" Target="https://pptmon.com/" TargetMode="Externa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pptmon.com/" TargetMode="External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pptmon.com/" TargetMode="External"/><Relationship Id="rId5" Type="http://schemas.openxmlformats.org/officeDocument/2006/relationships/hyperlink" Target="https://pptmon.com/" TargetMode="External"/><Relationship Id="rId4" Type="http://schemas.openxmlformats.org/officeDocument/2006/relationships/image" Target="../media/image2.sv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pptmon.com/" TargetMode="External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pptmon.com/" TargetMode="External"/><Relationship Id="rId5" Type="http://schemas.openxmlformats.org/officeDocument/2006/relationships/hyperlink" Target="https://pptmon.com/" TargetMode="External"/><Relationship Id="rId4" Type="http://schemas.openxmlformats.org/officeDocument/2006/relationships/image" Target="../media/image2.sv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hyperlink" Target="http://pptmon.com/" TargetMode="External"/><Relationship Id="rId7" Type="http://schemas.openxmlformats.org/officeDocument/2006/relationships/hyperlink" Target="http://www.pptmon.com/" TargetMode="External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hyperlink" Target="https://pptmon.com/" TargetMode="Externa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hyperlink" Target="http://pptmon.com/" TargetMode="External"/><Relationship Id="rId7" Type="http://schemas.openxmlformats.org/officeDocument/2006/relationships/hyperlink" Target="http://www.pptmon.com/" TargetMode="External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hyperlink" Target="https://pptmon.com/" TargetMode="Externa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hyperlink" Target="http://pptmon.com/" TargetMode="External"/><Relationship Id="rId7" Type="http://schemas.openxmlformats.org/officeDocument/2006/relationships/hyperlink" Target="http://www.pptmon.com/" TargetMode="Externa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hyperlink" Target="https://pptmon.com/" TargetMode="Externa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hyperlink" Target="http://pptmon.com/" TargetMode="External"/><Relationship Id="rId7" Type="http://schemas.openxmlformats.org/officeDocument/2006/relationships/hyperlink" Target="http://www.pptmon.com/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hyperlink" Target="https://pptmon.com/" TargetMode="Externa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hyperlink" Target="http://pptmon.com/" TargetMode="External"/><Relationship Id="rId7" Type="http://schemas.openxmlformats.org/officeDocument/2006/relationships/hyperlink" Target="http://www.pptmon.com/" TargetMode="External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hyperlink" Target="https://pptmon.com/" TargetMode="Externa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hyperlink" Target="http://pptmon.com/" TargetMode="External"/><Relationship Id="rId7" Type="http://schemas.openxmlformats.org/officeDocument/2006/relationships/hyperlink" Target="http://www.pptmon.com/" TargetMode="External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hyperlink" Target="https://pptmon.com/" TargetMode="Externa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2.png"/><Relationship Id="rId2" Type="http://schemas.openxmlformats.org/officeDocument/2006/relationships/hyperlink" Target="http://pptmon.com/" TargetMode="External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pptmon.com/" TargetMode="External"/><Relationship Id="rId5" Type="http://schemas.openxmlformats.org/officeDocument/2006/relationships/hyperlink" Target="https://pptmon.com/" TargetMode="External"/><Relationship Id="rId4" Type="http://schemas.openxmlformats.org/officeDocument/2006/relationships/image" Target="../media/image2.sv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hyperlink" Target="http://pptmon.com/" TargetMode="External"/><Relationship Id="rId7" Type="http://schemas.openxmlformats.org/officeDocument/2006/relationships/hyperlink" Target="http://www.pptmon.com/" TargetMode="External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hyperlink" Target="https://pptmon.com/" TargetMode="Externa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PTM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3">
            <a:hlinkClick r:id="rId2"/>
            <a:extLst>
              <a:ext uri="{FF2B5EF4-FFF2-40B4-BE49-F238E27FC236}">
                <a16:creationId xmlns:a16="http://schemas.microsoft.com/office/drawing/2014/main" id="{E55F76EE-5194-4BC2-8E2A-884997B53FA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xmlns="" r:embed="rId4"/>
              </a:ext>
            </a:extLst>
          </a:blip>
          <a:srcRect l="29909"/>
          <a:stretch/>
        </p:blipFill>
        <p:spPr>
          <a:xfrm>
            <a:off x="5771192" y="6892703"/>
            <a:ext cx="2239204" cy="246221"/>
          </a:xfrm>
          <a:prstGeom prst="rect">
            <a:avLst/>
          </a:prstGeom>
        </p:spPr>
      </p:pic>
      <p:sp>
        <p:nvSpPr>
          <p:cNvPr id="6" name="TextBox 5">
            <a:hlinkClick r:id="rId5"/>
            <a:extLst>
              <a:ext uri="{FF2B5EF4-FFF2-40B4-BE49-F238E27FC236}">
                <a16:creationId xmlns:a16="http://schemas.microsoft.com/office/drawing/2014/main" id="{90652A84-844C-4A05-BF42-B71BD7CA51D6}"/>
              </a:ext>
            </a:extLst>
          </p:cNvPr>
          <p:cNvSpPr txBox="1"/>
          <p:nvPr userDrawn="1"/>
        </p:nvSpPr>
        <p:spPr>
          <a:xfrm>
            <a:off x="4181605" y="6948424"/>
            <a:ext cx="269063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u="none" dirty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Presentation template by</a:t>
            </a:r>
            <a:endParaRPr lang="ko-KR" altLang="en-US" sz="1000" u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F23AD2BA-59EF-4633-9549-91406A4E4B01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948787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PPTM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그림 11">
            <a:extLst>
              <a:ext uri="{FF2B5EF4-FFF2-40B4-BE49-F238E27FC236}">
                <a16:creationId xmlns:a16="http://schemas.microsoft.com/office/drawing/2014/main" id="{7AB10B8A-71F5-4C2A-A3F7-884309EC106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Graphic 3">
            <a:hlinkClick r:id="rId3"/>
            <a:extLst>
              <a:ext uri="{FF2B5EF4-FFF2-40B4-BE49-F238E27FC236}">
                <a16:creationId xmlns:a16="http://schemas.microsoft.com/office/drawing/2014/main" id="{C62856A0-E537-4AF9-B0B4-A79ED1604CF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 l="29909"/>
          <a:stretch/>
        </p:blipFill>
        <p:spPr>
          <a:xfrm>
            <a:off x="5771192" y="6892703"/>
            <a:ext cx="2239204" cy="246221"/>
          </a:xfrm>
          <a:prstGeom prst="rect">
            <a:avLst/>
          </a:prstGeom>
        </p:spPr>
      </p:pic>
      <p:sp>
        <p:nvSpPr>
          <p:cNvPr id="11" name="TextBox 10">
            <a:hlinkClick r:id="rId6"/>
            <a:extLst>
              <a:ext uri="{FF2B5EF4-FFF2-40B4-BE49-F238E27FC236}">
                <a16:creationId xmlns:a16="http://schemas.microsoft.com/office/drawing/2014/main" id="{481FBC5E-A606-49C2-A5F1-3487B2B92B8D}"/>
              </a:ext>
            </a:extLst>
          </p:cNvPr>
          <p:cNvSpPr txBox="1"/>
          <p:nvPr userDrawn="1"/>
        </p:nvSpPr>
        <p:spPr>
          <a:xfrm>
            <a:off x="4181605" y="6948424"/>
            <a:ext cx="269063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u="none" dirty="0"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Presentation template by</a:t>
            </a:r>
            <a:endParaRPr lang="ko-KR" altLang="en-US" sz="1000" u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782791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PPTM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>
            <a:extLst>
              <a:ext uri="{FF2B5EF4-FFF2-40B4-BE49-F238E27FC236}">
                <a16:creationId xmlns:a16="http://schemas.microsoft.com/office/drawing/2014/main" id="{EA7E4381-520F-4BE9-963A-6F16831AA00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Graphic 3">
            <a:hlinkClick r:id="rId3"/>
            <a:extLst>
              <a:ext uri="{FF2B5EF4-FFF2-40B4-BE49-F238E27FC236}">
                <a16:creationId xmlns:a16="http://schemas.microsoft.com/office/drawing/2014/main" id="{9F9485F7-D5B0-4EC9-8287-5E407A612A9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 l="29909"/>
          <a:stretch/>
        </p:blipFill>
        <p:spPr>
          <a:xfrm>
            <a:off x="5771192" y="6892703"/>
            <a:ext cx="2239204" cy="246221"/>
          </a:xfrm>
          <a:prstGeom prst="rect">
            <a:avLst/>
          </a:prstGeom>
        </p:spPr>
      </p:pic>
      <p:sp>
        <p:nvSpPr>
          <p:cNvPr id="8" name="TextBox 7">
            <a:hlinkClick r:id="rId6"/>
            <a:extLst>
              <a:ext uri="{FF2B5EF4-FFF2-40B4-BE49-F238E27FC236}">
                <a16:creationId xmlns:a16="http://schemas.microsoft.com/office/drawing/2014/main" id="{5C54EDF5-7F9B-4D39-B12C-981B8E89A766}"/>
              </a:ext>
            </a:extLst>
          </p:cNvPr>
          <p:cNvSpPr txBox="1"/>
          <p:nvPr userDrawn="1"/>
        </p:nvSpPr>
        <p:spPr>
          <a:xfrm>
            <a:off x="4181605" y="6948424"/>
            <a:ext cx="269063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u="none" dirty="0"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Presentation template by</a:t>
            </a:r>
            <a:endParaRPr lang="ko-KR" altLang="en-US" sz="1000" u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869011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PPTM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3">
            <a:hlinkClick r:id="rId2"/>
            <a:extLst>
              <a:ext uri="{FF2B5EF4-FFF2-40B4-BE49-F238E27FC236}">
                <a16:creationId xmlns:a16="http://schemas.microsoft.com/office/drawing/2014/main" id="{B9AFE57A-F9E9-400C-9B0F-9B6CBE5E763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xmlns="" r:embed="rId4"/>
              </a:ext>
            </a:extLst>
          </a:blip>
          <a:srcRect l="29909"/>
          <a:stretch/>
        </p:blipFill>
        <p:spPr>
          <a:xfrm>
            <a:off x="5771192" y="6892703"/>
            <a:ext cx="2239204" cy="246221"/>
          </a:xfrm>
          <a:prstGeom prst="rect">
            <a:avLst/>
          </a:prstGeom>
        </p:spPr>
      </p:pic>
      <p:sp>
        <p:nvSpPr>
          <p:cNvPr id="7" name="TextBox 6">
            <a:hlinkClick r:id="rId5"/>
            <a:extLst>
              <a:ext uri="{FF2B5EF4-FFF2-40B4-BE49-F238E27FC236}">
                <a16:creationId xmlns:a16="http://schemas.microsoft.com/office/drawing/2014/main" id="{DDD552B2-6AFB-449E-9949-379C059BF298}"/>
              </a:ext>
            </a:extLst>
          </p:cNvPr>
          <p:cNvSpPr txBox="1"/>
          <p:nvPr userDrawn="1"/>
        </p:nvSpPr>
        <p:spPr>
          <a:xfrm>
            <a:off x="4181605" y="6948424"/>
            <a:ext cx="269063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u="none" dirty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Presentation template by</a:t>
            </a:r>
            <a:endParaRPr lang="ko-KR" altLang="en-US" sz="1000" u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4EA7AA90-D313-4D9C-8B50-48B08DF9DD2F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452216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PPTM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>
            <a:extLst>
              <a:ext uri="{FF2B5EF4-FFF2-40B4-BE49-F238E27FC236}">
                <a16:creationId xmlns:a16="http://schemas.microsoft.com/office/drawing/2014/main" id="{C0FFCE6D-31AC-4F40-B24A-224C11C9710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Graphic 3">
            <a:hlinkClick r:id="rId3"/>
            <a:extLst>
              <a:ext uri="{FF2B5EF4-FFF2-40B4-BE49-F238E27FC236}">
                <a16:creationId xmlns:a16="http://schemas.microsoft.com/office/drawing/2014/main" id="{5E211DC1-EC79-4952-9084-0C8E0872DE5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 l="29909"/>
          <a:stretch/>
        </p:blipFill>
        <p:spPr>
          <a:xfrm>
            <a:off x="5771192" y="6892703"/>
            <a:ext cx="2239204" cy="246221"/>
          </a:xfrm>
          <a:prstGeom prst="rect">
            <a:avLst/>
          </a:prstGeom>
        </p:spPr>
      </p:pic>
      <p:sp>
        <p:nvSpPr>
          <p:cNvPr id="8" name="TextBox 7">
            <a:hlinkClick r:id="rId6"/>
            <a:extLst>
              <a:ext uri="{FF2B5EF4-FFF2-40B4-BE49-F238E27FC236}">
                <a16:creationId xmlns:a16="http://schemas.microsoft.com/office/drawing/2014/main" id="{86371FE9-914D-4F93-BF3A-D22F505DC756}"/>
              </a:ext>
            </a:extLst>
          </p:cNvPr>
          <p:cNvSpPr txBox="1"/>
          <p:nvPr userDrawn="1"/>
        </p:nvSpPr>
        <p:spPr>
          <a:xfrm>
            <a:off x="4181605" y="6948424"/>
            <a:ext cx="269063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u="none" dirty="0"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Presentation template by</a:t>
            </a:r>
            <a:endParaRPr lang="ko-KR" altLang="en-US" sz="1000" u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90191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PPTM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그림 11">
            <a:extLst>
              <a:ext uri="{FF2B5EF4-FFF2-40B4-BE49-F238E27FC236}">
                <a16:creationId xmlns:a16="http://schemas.microsoft.com/office/drawing/2014/main" id="{7AB10B8A-71F5-4C2A-A3F7-884309EC106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Graphic 3">
            <a:hlinkClick r:id="rId3"/>
            <a:extLst>
              <a:ext uri="{FF2B5EF4-FFF2-40B4-BE49-F238E27FC236}">
                <a16:creationId xmlns:a16="http://schemas.microsoft.com/office/drawing/2014/main" id="{C62856A0-E537-4AF9-B0B4-A79ED1604CF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 l="29909"/>
          <a:stretch/>
        </p:blipFill>
        <p:spPr>
          <a:xfrm>
            <a:off x="5771192" y="6892703"/>
            <a:ext cx="2239204" cy="246221"/>
          </a:xfrm>
          <a:prstGeom prst="rect">
            <a:avLst/>
          </a:prstGeom>
        </p:spPr>
      </p:pic>
      <p:sp>
        <p:nvSpPr>
          <p:cNvPr id="11" name="TextBox 10">
            <a:hlinkClick r:id="rId6"/>
            <a:extLst>
              <a:ext uri="{FF2B5EF4-FFF2-40B4-BE49-F238E27FC236}">
                <a16:creationId xmlns:a16="http://schemas.microsoft.com/office/drawing/2014/main" id="{481FBC5E-A606-49C2-A5F1-3487B2B92B8D}"/>
              </a:ext>
            </a:extLst>
          </p:cNvPr>
          <p:cNvSpPr txBox="1"/>
          <p:nvPr userDrawn="1"/>
        </p:nvSpPr>
        <p:spPr>
          <a:xfrm>
            <a:off x="4181605" y="6948424"/>
            <a:ext cx="269063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u="none" dirty="0"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Presentation template by</a:t>
            </a:r>
            <a:endParaRPr lang="ko-KR" altLang="en-US" sz="1000" u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156834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PPTM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>
            <a:extLst>
              <a:ext uri="{FF2B5EF4-FFF2-40B4-BE49-F238E27FC236}">
                <a16:creationId xmlns:a16="http://schemas.microsoft.com/office/drawing/2014/main" id="{EA7E4381-520F-4BE9-963A-6F16831AA00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Graphic 3">
            <a:hlinkClick r:id="rId3"/>
            <a:extLst>
              <a:ext uri="{FF2B5EF4-FFF2-40B4-BE49-F238E27FC236}">
                <a16:creationId xmlns:a16="http://schemas.microsoft.com/office/drawing/2014/main" id="{9F9485F7-D5B0-4EC9-8287-5E407A612A9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 l="29909"/>
          <a:stretch/>
        </p:blipFill>
        <p:spPr>
          <a:xfrm>
            <a:off x="5771192" y="6892703"/>
            <a:ext cx="2239204" cy="246221"/>
          </a:xfrm>
          <a:prstGeom prst="rect">
            <a:avLst/>
          </a:prstGeom>
        </p:spPr>
      </p:pic>
      <p:sp>
        <p:nvSpPr>
          <p:cNvPr id="8" name="TextBox 7">
            <a:hlinkClick r:id="rId6"/>
            <a:extLst>
              <a:ext uri="{FF2B5EF4-FFF2-40B4-BE49-F238E27FC236}">
                <a16:creationId xmlns:a16="http://schemas.microsoft.com/office/drawing/2014/main" id="{5C54EDF5-7F9B-4D39-B12C-981B8E89A766}"/>
              </a:ext>
            </a:extLst>
          </p:cNvPr>
          <p:cNvSpPr txBox="1"/>
          <p:nvPr userDrawn="1"/>
        </p:nvSpPr>
        <p:spPr>
          <a:xfrm>
            <a:off x="4181605" y="6948424"/>
            <a:ext cx="269063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u="none" dirty="0"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Presentation template by</a:t>
            </a:r>
            <a:endParaRPr lang="ko-KR" altLang="en-US" sz="1000" u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911982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PTM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3">
            <a:hlinkClick r:id="rId2"/>
            <a:extLst>
              <a:ext uri="{FF2B5EF4-FFF2-40B4-BE49-F238E27FC236}">
                <a16:creationId xmlns:a16="http://schemas.microsoft.com/office/drawing/2014/main" id="{B9AFE57A-F9E9-400C-9B0F-9B6CBE5E763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xmlns="" r:embed="rId4"/>
              </a:ext>
            </a:extLst>
          </a:blip>
          <a:srcRect l="29909"/>
          <a:stretch/>
        </p:blipFill>
        <p:spPr>
          <a:xfrm>
            <a:off x="5771192" y="6892703"/>
            <a:ext cx="2239204" cy="246221"/>
          </a:xfrm>
          <a:prstGeom prst="rect">
            <a:avLst/>
          </a:prstGeom>
        </p:spPr>
      </p:pic>
      <p:sp>
        <p:nvSpPr>
          <p:cNvPr id="7" name="TextBox 6">
            <a:hlinkClick r:id="rId5"/>
            <a:extLst>
              <a:ext uri="{FF2B5EF4-FFF2-40B4-BE49-F238E27FC236}">
                <a16:creationId xmlns:a16="http://schemas.microsoft.com/office/drawing/2014/main" id="{DDD552B2-6AFB-449E-9949-379C059BF298}"/>
              </a:ext>
            </a:extLst>
          </p:cNvPr>
          <p:cNvSpPr txBox="1"/>
          <p:nvPr userDrawn="1"/>
        </p:nvSpPr>
        <p:spPr>
          <a:xfrm>
            <a:off x="4181605" y="6948424"/>
            <a:ext cx="269063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u="none" dirty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Presentation template by</a:t>
            </a:r>
            <a:endParaRPr lang="ko-KR" altLang="en-US" sz="1000" u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03925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PTMON custom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3">
            <a:hlinkClick r:id="rId2"/>
            <a:extLst>
              <a:ext uri="{FF2B5EF4-FFF2-40B4-BE49-F238E27FC236}">
                <a16:creationId xmlns:a16="http://schemas.microsoft.com/office/drawing/2014/main" id="{3FE79161-692C-4DB2-B2FC-D5708AE0F56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xmlns="" r:embed="rId4"/>
              </a:ext>
            </a:extLst>
          </a:blip>
          <a:srcRect l="29909"/>
          <a:stretch/>
        </p:blipFill>
        <p:spPr>
          <a:xfrm>
            <a:off x="5771192" y="6892703"/>
            <a:ext cx="2239204" cy="246221"/>
          </a:xfrm>
          <a:prstGeom prst="rect">
            <a:avLst/>
          </a:prstGeom>
        </p:spPr>
      </p:pic>
      <p:sp>
        <p:nvSpPr>
          <p:cNvPr id="7" name="TextBox 6">
            <a:hlinkClick r:id="rId5"/>
            <a:extLst>
              <a:ext uri="{FF2B5EF4-FFF2-40B4-BE49-F238E27FC236}">
                <a16:creationId xmlns:a16="http://schemas.microsoft.com/office/drawing/2014/main" id="{B9A9F133-1F34-4A68-AC79-BD3073817ECE}"/>
              </a:ext>
            </a:extLst>
          </p:cNvPr>
          <p:cNvSpPr txBox="1"/>
          <p:nvPr userDrawn="1"/>
        </p:nvSpPr>
        <p:spPr>
          <a:xfrm>
            <a:off x="4181605" y="6948424"/>
            <a:ext cx="269063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u="none" dirty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Presentation template by</a:t>
            </a:r>
            <a:endParaRPr lang="ko-KR" altLang="en-US" sz="1000" u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727800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PTM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>
            <a:extLst>
              <a:ext uri="{FF2B5EF4-FFF2-40B4-BE49-F238E27FC236}">
                <a16:creationId xmlns:a16="http://schemas.microsoft.com/office/drawing/2014/main" id="{C0FFCE6D-31AC-4F40-B24A-224C11C9710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그림 개체 틀 4">
            <a:extLst>
              <a:ext uri="{FF2B5EF4-FFF2-40B4-BE49-F238E27FC236}">
                <a16:creationId xmlns:a16="http://schemas.microsoft.com/office/drawing/2014/main" id="{04AD42FD-8A57-410A-81B8-CA36843CBF88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073900" y="757079"/>
            <a:ext cx="4310390" cy="5343842"/>
          </a:xfrm>
          <a:prstGeom prst="rect">
            <a:avLst/>
          </a:prstGeom>
          <a:pattFill prst="pct10">
            <a:fgClr>
              <a:schemeClr val="bg1">
                <a:lumMod val="7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tIns="972000" anchor="ctr" anchorCtr="1"/>
          <a:lstStyle>
            <a:lvl1pPr marL="0" marR="0" indent="0" algn="ctr" defTabSz="914400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/>
            </a:lvl1pPr>
          </a:lstStyle>
          <a:p>
            <a:pPr marL="228600" marR="0" lvl="0" indent="-228600" algn="l" defTabSz="914400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altLang="ko-KR" dirty="0"/>
              <a:t>Click icon to add picture</a:t>
            </a:r>
            <a:endParaRPr lang="ko-KR" altLang="en-US" dirty="0"/>
          </a:p>
        </p:txBody>
      </p:sp>
      <p:pic>
        <p:nvPicPr>
          <p:cNvPr id="7" name="Graphic 3">
            <a:hlinkClick r:id="rId3"/>
            <a:extLst>
              <a:ext uri="{FF2B5EF4-FFF2-40B4-BE49-F238E27FC236}">
                <a16:creationId xmlns:a16="http://schemas.microsoft.com/office/drawing/2014/main" id="{5E211DC1-EC79-4952-9084-0C8E0872DE5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 l="29909"/>
          <a:stretch/>
        </p:blipFill>
        <p:spPr>
          <a:xfrm>
            <a:off x="5771192" y="6892703"/>
            <a:ext cx="2239204" cy="246221"/>
          </a:xfrm>
          <a:prstGeom prst="rect">
            <a:avLst/>
          </a:prstGeom>
        </p:spPr>
      </p:pic>
      <p:sp>
        <p:nvSpPr>
          <p:cNvPr id="8" name="TextBox 7">
            <a:hlinkClick r:id="rId6"/>
            <a:extLst>
              <a:ext uri="{FF2B5EF4-FFF2-40B4-BE49-F238E27FC236}">
                <a16:creationId xmlns:a16="http://schemas.microsoft.com/office/drawing/2014/main" id="{86371FE9-914D-4F93-BF3A-D22F505DC756}"/>
              </a:ext>
            </a:extLst>
          </p:cNvPr>
          <p:cNvSpPr txBox="1"/>
          <p:nvPr userDrawn="1"/>
        </p:nvSpPr>
        <p:spPr>
          <a:xfrm>
            <a:off x="4181605" y="6948424"/>
            <a:ext cx="269063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u="none" dirty="0"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Presentation template by</a:t>
            </a:r>
            <a:endParaRPr lang="ko-KR" altLang="en-US" sz="1000" u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255864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PTM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그림 11">
            <a:extLst>
              <a:ext uri="{FF2B5EF4-FFF2-40B4-BE49-F238E27FC236}">
                <a16:creationId xmlns:a16="http://schemas.microsoft.com/office/drawing/2014/main" id="{7AB10B8A-71F5-4C2A-A3F7-884309EC106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그림 개체 틀 17">
            <a:extLst>
              <a:ext uri="{FF2B5EF4-FFF2-40B4-BE49-F238E27FC236}">
                <a16:creationId xmlns:a16="http://schemas.microsoft.com/office/drawing/2014/main" id="{06FEECDE-7A7F-46ED-A193-804143A69EA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372137" y="1498600"/>
            <a:ext cx="2742124" cy="3352799"/>
          </a:xfrm>
          <a:prstGeom prst="rect">
            <a:avLst/>
          </a:prstGeom>
          <a:pattFill prst="pct10">
            <a:fgClr>
              <a:schemeClr val="bg1">
                <a:lumMod val="7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b" anchorCtr="1"/>
          <a:lstStyle>
            <a:lvl1pPr marL="228600" marR="0" indent="-228600" algn="l" defTabSz="914400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lang="ko-KR" altLang="en-US" sz="1100"/>
            </a:lvl1pPr>
          </a:lstStyle>
          <a:p>
            <a:pPr marL="228600" marR="0" lvl="0" indent="-228600" algn="l" defTabSz="914400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altLang="ko-KR" dirty="0"/>
              <a:t>Click icon to add picture</a:t>
            </a:r>
            <a:endParaRPr lang="ko-KR" altLang="en-US" dirty="0"/>
          </a:p>
        </p:txBody>
      </p:sp>
      <p:sp>
        <p:nvSpPr>
          <p:cNvPr id="8" name="그림 개체 틀 17">
            <a:extLst>
              <a:ext uri="{FF2B5EF4-FFF2-40B4-BE49-F238E27FC236}">
                <a16:creationId xmlns:a16="http://schemas.microsoft.com/office/drawing/2014/main" id="{B00A4001-BA9E-4702-BFE9-DEDC086A2658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724668" y="1498600"/>
            <a:ext cx="2742124" cy="3352799"/>
          </a:xfrm>
          <a:prstGeom prst="rect">
            <a:avLst/>
          </a:prstGeom>
          <a:pattFill prst="pct10">
            <a:fgClr>
              <a:schemeClr val="bg1">
                <a:lumMod val="7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b" anchorCtr="1"/>
          <a:lstStyle>
            <a:lvl1pPr marL="228600" marR="0" indent="-228600" algn="l" defTabSz="914400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lang="ko-KR" altLang="en-US" sz="1100"/>
            </a:lvl1pPr>
          </a:lstStyle>
          <a:p>
            <a:pPr marL="228600" marR="0" lvl="0" indent="-228600" algn="l" defTabSz="914400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altLang="ko-KR" dirty="0"/>
              <a:t>Click icon to add picture</a:t>
            </a:r>
            <a:endParaRPr lang="ko-KR" altLang="en-US" dirty="0"/>
          </a:p>
        </p:txBody>
      </p:sp>
      <p:sp>
        <p:nvSpPr>
          <p:cNvPr id="9" name="그림 개체 틀 17">
            <a:extLst>
              <a:ext uri="{FF2B5EF4-FFF2-40B4-BE49-F238E27FC236}">
                <a16:creationId xmlns:a16="http://schemas.microsoft.com/office/drawing/2014/main" id="{A506903C-7B7C-4D35-95C2-3FECAEF42AA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77198" y="1498600"/>
            <a:ext cx="2742124" cy="3352799"/>
          </a:xfrm>
          <a:prstGeom prst="rect">
            <a:avLst/>
          </a:prstGeom>
          <a:pattFill prst="pct10">
            <a:fgClr>
              <a:schemeClr val="bg1">
                <a:lumMod val="7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b" anchorCtr="1"/>
          <a:lstStyle>
            <a:lvl1pPr marL="228600" marR="0" indent="-228600" algn="l" defTabSz="914400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lang="ko-KR" altLang="en-US" sz="1100"/>
            </a:lvl1pPr>
          </a:lstStyle>
          <a:p>
            <a:pPr marL="228600" marR="0" lvl="0" indent="-228600" algn="l" defTabSz="914400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altLang="ko-KR" dirty="0"/>
              <a:t>Click icon to add picture</a:t>
            </a:r>
            <a:endParaRPr lang="ko-KR" altLang="en-US" dirty="0"/>
          </a:p>
        </p:txBody>
      </p:sp>
      <p:pic>
        <p:nvPicPr>
          <p:cNvPr id="10" name="Graphic 3">
            <a:hlinkClick r:id="rId3"/>
            <a:extLst>
              <a:ext uri="{FF2B5EF4-FFF2-40B4-BE49-F238E27FC236}">
                <a16:creationId xmlns:a16="http://schemas.microsoft.com/office/drawing/2014/main" id="{C62856A0-E537-4AF9-B0B4-A79ED1604CF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 l="29909"/>
          <a:stretch/>
        </p:blipFill>
        <p:spPr>
          <a:xfrm>
            <a:off x="5771192" y="6892703"/>
            <a:ext cx="2239204" cy="246221"/>
          </a:xfrm>
          <a:prstGeom prst="rect">
            <a:avLst/>
          </a:prstGeom>
        </p:spPr>
      </p:pic>
      <p:sp>
        <p:nvSpPr>
          <p:cNvPr id="11" name="TextBox 10">
            <a:hlinkClick r:id="rId6"/>
            <a:extLst>
              <a:ext uri="{FF2B5EF4-FFF2-40B4-BE49-F238E27FC236}">
                <a16:creationId xmlns:a16="http://schemas.microsoft.com/office/drawing/2014/main" id="{481FBC5E-A606-49C2-A5F1-3487B2B92B8D}"/>
              </a:ext>
            </a:extLst>
          </p:cNvPr>
          <p:cNvSpPr txBox="1"/>
          <p:nvPr userDrawn="1"/>
        </p:nvSpPr>
        <p:spPr>
          <a:xfrm>
            <a:off x="4181605" y="6948424"/>
            <a:ext cx="269063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u="none" dirty="0"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Presentation template by</a:t>
            </a:r>
            <a:endParaRPr lang="ko-KR" altLang="en-US" sz="1000" u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650456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PPTM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>
            <a:extLst>
              <a:ext uri="{FF2B5EF4-FFF2-40B4-BE49-F238E27FC236}">
                <a16:creationId xmlns:a16="http://schemas.microsoft.com/office/drawing/2014/main" id="{EA7E4381-520F-4BE9-963A-6F16831AA00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그림 개체 틀 4">
            <a:extLst>
              <a:ext uri="{FF2B5EF4-FFF2-40B4-BE49-F238E27FC236}">
                <a16:creationId xmlns:a16="http://schemas.microsoft.com/office/drawing/2014/main" id="{0794964C-9442-4BB3-B93E-0C9901CEE89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19400" y="3320862"/>
            <a:ext cx="10753200" cy="2817138"/>
          </a:xfrm>
          <a:prstGeom prst="rect">
            <a:avLst/>
          </a:prstGeom>
          <a:pattFill prst="pct10">
            <a:fgClr>
              <a:schemeClr val="bg1">
                <a:lumMod val="7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tIns="828000" anchor="ctr" anchorCtr="1"/>
          <a:lstStyle>
            <a:lvl1pPr marL="0" indent="0">
              <a:buNone/>
              <a:defRPr sz="1400"/>
            </a:lvl1pPr>
          </a:lstStyle>
          <a:p>
            <a:r>
              <a:rPr lang="en-US" altLang="ko-KR" dirty="0"/>
              <a:t>Click icon to add picture</a:t>
            </a:r>
            <a:endParaRPr lang="ko-KR" altLang="en-US" dirty="0"/>
          </a:p>
        </p:txBody>
      </p:sp>
      <p:pic>
        <p:nvPicPr>
          <p:cNvPr id="6" name="Graphic 3">
            <a:hlinkClick r:id="rId3"/>
            <a:extLst>
              <a:ext uri="{FF2B5EF4-FFF2-40B4-BE49-F238E27FC236}">
                <a16:creationId xmlns:a16="http://schemas.microsoft.com/office/drawing/2014/main" id="{9F9485F7-D5B0-4EC9-8287-5E407A612A9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 l="29909"/>
          <a:stretch/>
        </p:blipFill>
        <p:spPr>
          <a:xfrm>
            <a:off x="5771192" y="6892703"/>
            <a:ext cx="2239204" cy="246221"/>
          </a:xfrm>
          <a:prstGeom prst="rect">
            <a:avLst/>
          </a:prstGeom>
        </p:spPr>
      </p:pic>
      <p:sp>
        <p:nvSpPr>
          <p:cNvPr id="8" name="TextBox 7">
            <a:hlinkClick r:id="rId6"/>
            <a:extLst>
              <a:ext uri="{FF2B5EF4-FFF2-40B4-BE49-F238E27FC236}">
                <a16:creationId xmlns:a16="http://schemas.microsoft.com/office/drawing/2014/main" id="{5C54EDF5-7F9B-4D39-B12C-981B8E89A766}"/>
              </a:ext>
            </a:extLst>
          </p:cNvPr>
          <p:cNvSpPr txBox="1"/>
          <p:nvPr userDrawn="1"/>
        </p:nvSpPr>
        <p:spPr>
          <a:xfrm>
            <a:off x="4181605" y="6948424"/>
            <a:ext cx="269063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u="none" dirty="0"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Presentation template by</a:t>
            </a:r>
            <a:endParaRPr lang="ko-KR" altLang="en-US" sz="1000" u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120405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PPTM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그림 10">
            <a:extLst>
              <a:ext uri="{FF2B5EF4-FFF2-40B4-BE49-F238E27FC236}">
                <a16:creationId xmlns:a16="http://schemas.microsoft.com/office/drawing/2014/main" id="{A2F09DEE-6EFE-4CB1-A6C9-53B08F47071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Graphic 3">
            <a:hlinkClick r:id="rId3"/>
            <a:extLst>
              <a:ext uri="{FF2B5EF4-FFF2-40B4-BE49-F238E27FC236}">
                <a16:creationId xmlns:a16="http://schemas.microsoft.com/office/drawing/2014/main" id="{3560986A-0A36-45BA-ADBE-1466F8186BC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 l="29909"/>
          <a:stretch/>
        </p:blipFill>
        <p:spPr>
          <a:xfrm>
            <a:off x="5771192" y="6892703"/>
            <a:ext cx="2239204" cy="246221"/>
          </a:xfrm>
          <a:prstGeom prst="rect">
            <a:avLst/>
          </a:prstGeom>
        </p:spPr>
      </p:pic>
      <p:sp>
        <p:nvSpPr>
          <p:cNvPr id="8" name="TextBox 7">
            <a:hlinkClick r:id="rId6"/>
            <a:extLst>
              <a:ext uri="{FF2B5EF4-FFF2-40B4-BE49-F238E27FC236}">
                <a16:creationId xmlns:a16="http://schemas.microsoft.com/office/drawing/2014/main" id="{87DCF3B1-DBA1-47F3-B7F4-6E1266DC8739}"/>
              </a:ext>
            </a:extLst>
          </p:cNvPr>
          <p:cNvSpPr txBox="1"/>
          <p:nvPr userDrawn="1"/>
        </p:nvSpPr>
        <p:spPr>
          <a:xfrm>
            <a:off x="4181605" y="6948424"/>
            <a:ext cx="269063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u="none" dirty="0"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Presentation template by</a:t>
            </a:r>
            <a:endParaRPr lang="ko-KR" altLang="en-US" sz="1000" u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그림 개체 틀 11">
            <a:extLst>
              <a:ext uri="{FF2B5EF4-FFF2-40B4-BE49-F238E27FC236}">
                <a16:creationId xmlns:a16="http://schemas.microsoft.com/office/drawing/2014/main" id="{3AF5D734-0AC0-4219-9B5A-39528BB7B099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8245773" y="723085"/>
            <a:ext cx="2563220" cy="5415776"/>
          </a:xfrm>
          <a:prstGeom prst="roundRect">
            <a:avLst>
              <a:gd name="adj" fmla="val 11269"/>
            </a:avLst>
          </a:prstGeom>
          <a:pattFill prst="pct10">
            <a:fgClr>
              <a:schemeClr val="bg1">
                <a:lumMod val="7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b" anchorCtr="1"/>
          <a:lstStyle>
            <a:lvl1pPr>
              <a:defRPr lang="ko-KR" altLang="en-US" sz="2000" dirty="0"/>
            </a:lvl1pPr>
          </a:lstStyle>
          <a:p>
            <a:pPr marR="0" lvl="0" fontAlgn="auto">
              <a:spcAft>
                <a:spcPts val="0"/>
              </a:spcAft>
              <a:buClrTx/>
              <a:buSzTx/>
              <a:tabLst/>
            </a:pPr>
            <a:r>
              <a:rPr lang="en-US" altLang="ko-KR" dirty="0"/>
              <a:t>Click icon to add picture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2127920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PPTM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그림 11">
            <a:extLst>
              <a:ext uri="{FF2B5EF4-FFF2-40B4-BE49-F238E27FC236}">
                <a16:creationId xmlns:a16="http://schemas.microsoft.com/office/drawing/2014/main" id="{03CEBA3E-4BA5-480A-A9B2-BD6D6B97E8E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Graphic 3">
            <a:hlinkClick r:id="rId3"/>
            <a:extLst>
              <a:ext uri="{FF2B5EF4-FFF2-40B4-BE49-F238E27FC236}">
                <a16:creationId xmlns:a16="http://schemas.microsoft.com/office/drawing/2014/main" id="{6B44464A-0099-4190-B909-D22DC23E3B8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 l="29909"/>
          <a:stretch/>
        </p:blipFill>
        <p:spPr>
          <a:xfrm>
            <a:off x="5771192" y="6892703"/>
            <a:ext cx="2239204" cy="246221"/>
          </a:xfrm>
          <a:prstGeom prst="rect">
            <a:avLst/>
          </a:prstGeom>
        </p:spPr>
      </p:pic>
      <p:sp>
        <p:nvSpPr>
          <p:cNvPr id="8" name="TextBox 7">
            <a:hlinkClick r:id="rId6"/>
            <a:extLst>
              <a:ext uri="{FF2B5EF4-FFF2-40B4-BE49-F238E27FC236}">
                <a16:creationId xmlns:a16="http://schemas.microsoft.com/office/drawing/2014/main" id="{59CCDEFA-7D2A-43F7-872A-393E7952C35D}"/>
              </a:ext>
            </a:extLst>
          </p:cNvPr>
          <p:cNvSpPr txBox="1"/>
          <p:nvPr userDrawn="1"/>
        </p:nvSpPr>
        <p:spPr>
          <a:xfrm>
            <a:off x="4181605" y="6948424"/>
            <a:ext cx="269063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u="none" dirty="0"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Presentation template by</a:t>
            </a:r>
            <a:endParaRPr lang="ko-KR" altLang="en-US" sz="1000" u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그림 개체 틀 5">
            <a:extLst>
              <a:ext uri="{FF2B5EF4-FFF2-40B4-BE49-F238E27FC236}">
                <a16:creationId xmlns:a16="http://schemas.microsoft.com/office/drawing/2014/main" id="{BE7EBC1C-8AED-4902-A66E-8C4B721ED7B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45091" y="945615"/>
            <a:ext cx="6633748" cy="4966769"/>
          </a:xfrm>
          <a:prstGeom prst="roundRect">
            <a:avLst>
              <a:gd name="adj" fmla="val 1746"/>
            </a:avLst>
          </a:prstGeom>
          <a:pattFill prst="pct10">
            <a:fgClr>
              <a:schemeClr val="bg1">
                <a:lumMod val="7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b" anchorCtr="1"/>
          <a:lstStyle>
            <a:lvl1pPr marL="0" marR="0" indent="0" algn="l" defTabSz="914400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/>
            </a:lvl1pPr>
          </a:lstStyle>
          <a:p>
            <a:pPr marL="228600" marR="0" lvl="0" indent="-228600" algn="l" defTabSz="914400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altLang="ko-KR" dirty="0"/>
              <a:t>Click icon to add picture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2224013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PPTM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그림 10">
            <a:extLst>
              <a:ext uri="{FF2B5EF4-FFF2-40B4-BE49-F238E27FC236}">
                <a16:creationId xmlns:a16="http://schemas.microsoft.com/office/drawing/2014/main" id="{BC69F406-102A-4084-8AB1-689C0ABF4BB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Graphic 3">
            <a:hlinkClick r:id="rId3"/>
            <a:extLst>
              <a:ext uri="{FF2B5EF4-FFF2-40B4-BE49-F238E27FC236}">
                <a16:creationId xmlns:a16="http://schemas.microsoft.com/office/drawing/2014/main" id="{0F3C48DC-0C2B-4AB3-BEFE-3B892F18C37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 l="29909"/>
          <a:stretch/>
        </p:blipFill>
        <p:spPr>
          <a:xfrm>
            <a:off x="5771192" y="6892703"/>
            <a:ext cx="2239204" cy="246221"/>
          </a:xfrm>
          <a:prstGeom prst="rect">
            <a:avLst/>
          </a:prstGeom>
        </p:spPr>
      </p:pic>
      <p:sp>
        <p:nvSpPr>
          <p:cNvPr id="8" name="TextBox 7">
            <a:hlinkClick r:id="rId6"/>
            <a:extLst>
              <a:ext uri="{FF2B5EF4-FFF2-40B4-BE49-F238E27FC236}">
                <a16:creationId xmlns:a16="http://schemas.microsoft.com/office/drawing/2014/main" id="{C2DE87C9-7693-4701-BE0B-5B2AB325613C}"/>
              </a:ext>
            </a:extLst>
          </p:cNvPr>
          <p:cNvSpPr txBox="1"/>
          <p:nvPr userDrawn="1"/>
        </p:nvSpPr>
        <p:spPr>
          <a:xfrm>
            <a:off x="4181605" y="6948424"/>
            <a:ext cx="269063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u="none" dirty="0"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Presentation template by</a:t>
            </a:r>
            <a:endParaRPr lang="ko-KR" altLang="en-US" sz="1000" u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그림 개체 틀 8">
            <a:extLst>
              <a:ext uri="{FF2B5EF4-FFF2-40B4-BE49-F238E27FC236}">
                <a16:creationId xmlns:a16="http://schemas.microsoft.com/office/drawing/2014/main" id="{2DD1F531-372C-48F8-9CB0-E739F434B11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033830" y="895348"/>
            <a:ext cx="7067557" cy="4608515"/>
          </a:xfrm>
          <a:prstGeom prst="roundRect">
            <a:avLst>
              <a:gd name="adj" fmla="val 684"/>
            </a:avLst>
          </a:prstGeom>
          <a:pattFill prst="pct10">
            <a:fgClr>
              <a:schemeClr val="bg1">
                <a:lumMod val="7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b" anchorCtr="1"/>
          <a:lstStyle>
            <a:lvl1pPr marL="228600" marR="0" indent="-228600" algn="l" defTabSz="914400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00"/>
            </a:lvl1pPr>
          </a:lstStyle>
          <a:p>
            <a:pPr marL="228600" marR="0" lvl="0" indent="-228600" algn="l" defTabSz="914400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altLang="ko-KR" dirty="0"/>
              <a:t>Click icon to add picture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6007636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PPTM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3">
            <a:hlinkClick r:id="rId2"/>
            <a:extLst>
              <a:ext uri="{FF2B5EF4-FFF2-40B4-BE49-F238E27FC236}">
                <a16:creationId xmlns:a16="http://schemas.microsoft.com/office/drawing/2014/main" id="{B9AFE57A-F9E9-400C-9B0F-9B6CBE5E763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xmlns="" r:embed="rId4"/>
              </a:ext>
            </a:extLst>
          </a:blip>
          <a:srcRect l="29909"/>
          <a:stretch/>
        </p:blipFill>
        <p:spPr>
          <a:xfrm>
            <a:off x="5771192" y="6892703"/>
            <a:ext cx="2239204" cy="246221"/>
          </a:xfrm>
          <a:prstGeom prst="rect">
            <a:avLst/>
          </a:prstGeom>
        </p:spPr>
      </p:pic>
      <p:sp>
        <p:nvSpPr>
          <p:cNvPr id="7" name="TextBox 6">
            <a:hlinkClick r:id="rId5"/>
            <a:extLst>
              <a:ext uri="{FF2B5EF4-FFF2-40B4-BE49-F238E27FC236}">
                <a16:creationId xmlns:a16="http://schemas.microsoft.com/office/drawing/2014/main" id="{DDD552B2-6AFB-449E-9949-379C059BF298}"/>
              </a:ext>
            </a:extLst>
          </p:cNvPr>
          <p:cNvSpPr txBox="1"/>
          <p:nvPr userDrawn="1"/>
        </p:nvSpPr>
        <p:spPr>
          <a:xfrm>
            <a:off x="4181605" y="6948424"/>
            <a:ext cx="269063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u="none" dirty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Presentation template by</a:t>
            </a:r>
            <a:endParaRPr lang="ko-KR" altLang="en-US" sz="1000" u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4EA7AA90-D313-4D9C-8B50-48B08DF9DD2F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247935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PPTM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>
            <a:extLst>
              <a:ext uri="{FF2B5EF4-FFF2-40B4-BE49-F238E27FC236}">
                <a16:creationId xmlns:a16="http://schemas.microsoft.com/office/drawing/2014/main" id="{C0FFCE6D-31AC-4F40-B24A-224C11C9710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Graphic 3">
            <a:hlinkClick r:id="rId3"/>
            <a:extLst>
              <a:ext uri="{FF2B5EF4-FFF2-40B4-BE49-F238E27FC236}">
                <a16:creationId xmlns:a16="http://schemas.microsoft.com/office/drawing/2014/main" id="{5E211DC1-EC79-4952-9084-0C8E0872DE5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 l="29909"/>
          <a:stretch/>
        </p:blipFill>
        <p:spPr>
          <a:xfrm>
            <a:off x="5771192" y="6892703"/>
            <a:ext cx="2239204" cy="246221"/>
          </a:xfrm>
          <a:prstGeom prst="rect">
            <a:avLst/>
          </a:prstGeom>
        </p:spPr>
      </p:pic>
      <p:sp>
        <p:nvSpPr>
          <p:cNvPr id="8" name="TextBox 7">
            <a:hlinkClick r:id="rId6"/>
            <a:extLst>
              <a:ext uri="{FF2B5EF4-FFF2-40B4-BE49-F238E27FC236}">
                <a16:creationId xmlns:a16="http://schemas.microsoft.com/office/drawing/2014/main" id="{86371FE9-914D-4F93-BF3A-D22F505DC756}"/>
              </a:ext>
            </a:extLst>
          </p:cNvPr>
          <p:cNvSpPr txBox="1"/>
          <p:nvPr userDrawn="1"/>
        </p:nvSpPr>
        <p:spPr>
          <a:xfrm>
            <a:off x="4181605" y="6948424"/>
            <a:ext cx="269063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u="none" dirty="0"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Presentation template by</a:t>
            </a:r>
            <a:endParaRPr lang="ko-KR" altLang="en-US" sz="1000" u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546519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33197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  <p:sldLayoutId id="2147483685" r:id="rId14"/>
    <p:sldLayoutId id="2147483686" r:id="rId15"/>
    <p:sldLayoutId id="2147483672" r:id="rId16"/>
    <p:sldLayoutId id="2147483664" r:id="rId17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DFFFBEE1-083C-4223-BD05-8B41B8C984F8}"/>
              </a:ext>
            </a:extLst>
          </p:cNvPr>
          <p:cNvSpPr txBox="1"/>
          <p:nvPr/>
        </p:nvSpPr>
        <p:spPr>
          <a:xfrm>
            <a:off x="4982358" y="951305"/>
            <a:ext cx="644764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ko-KR" sz="6000" b="1" dirty="0" smtClean="0">
                <a:solidFill>
                  <a:srgbClr val="1466FB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Александр Сергеевич Пушкин </a:t>
            </a:r>
            <a:endParaRPr lang="ko-KR" altLang="en-US" sz="6000" b="1" dirty="0">
              <a:solidFill>
                <a:srgbClr val="1466FB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2" descr="https://bogatkova.cbstolstoy.ru/wp-content/gallery/rusalochka/tyRLPmUP4kI.jpg?i=178012920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2004" y="951305"/>
            <a:ext cx="3600923" cy="499229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" name="Прямоугольник 1"/>
          <p:cNvSpPr/>
          <p:nvPr/>
        </p:nvSpPr>
        <p:spPr>
          <a:xfrm>
            <a:off x="4869498" y="4549877"/>
            <a:ext cx="667336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800" b="1" i="1" dirty="0">
                <a:solidFill>
                  <a:srgbClr val="343A40"/>
                </a:solidFill>
                <a:latin typeface="Century Gothic" panose="020B0502020202020204" pitchFamily="34" charset="0"/>
              </a:rPr>
              <a:t>Сказка ложь, да в ней намёк, </a:t>
            </a:r>
            <a:endParaRPr lang="ru-RU" sz="2800" b="1" i="1" dirty="0" smtClean="0">
              <a:solidFill>
                <a:srgbClr val="343A40"/>
              </a:solidFill>
              <a:latin typeface="Century Gothic" panose="020B0502020202020204" pitchFamily="34" charset="0"/>
            </a:endParaRPr>
          </a:p>
          <a:p>
            <a:pPr algn="r"/>
            <a:r>
              <a:rPr lang="ru-RU" sz="2800" b="1" i="1" dirty="0" smtClean="0">
                <a:solidFill>
                  <a:srgbClr val="343A40"/>
                </a:solidFill>
                <a:latin typeface="Century Gothic" panose="020B0502020202020204" pitchFamily="34" charset="0"/>
              </a:rPr>
              <a:t>Добрым </a:t>
            </a:r>
            <a:r>
              <a:rPr lang="ru-RU" sz="2800" b="1" i="1" dirty="0">
                <a:solidFill>
                  <a:srgbClr val="343A40"/>
                </a:solidFill>
                <a:latin typeface="Century Gothic" panose="020B0502020202020204" pitchFamily="34" charset="0"/>
              </a:rPr>
              <a:t>молодцам </a:t>
            </a:r>
            <a:r>
              <a:rPr lang="ru-RU" sz="2800" b="1" i="1" dirty="0" smtClean="0">
                <a:solidFill>
                  <a:srgbClr val="343A40"/>
                </a:solidFill>
                <a:latin typeface="Century Gothic" panose="020B0502020202020204" pitchFamily="34" charset="0"/>
              </a:rPr>
              <a:t>урок…</a:t>
            </a:r>
            <a:endParaRPr lang="ru-RU" sz="2800" b="1" i="1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5140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19908" y="549487"/>
            <a:ext cx="10374923" cy="1384995"/>
          </a:xfrm>
          <a:prstGeom prst="rect">
            <a:avLst/>
          </a:prstGeom>
          <a:noFill/>
          <a:ln w="38100">
            <a:solidFill>
              <a:srgbClr val="B3C9FF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ru-RU" sz="2800" b="1" dirty="0" smtClean="0">
              <a:solidFill>
                <a:srgbClr val="1466FB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2800" b="1" dirty="0" smtClean="0">
                <a:solidFill>
                  <a:srgbClr val="1466FB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Образ пса Соколки </a:t>
            </a:r>
            <a:r>
              <a:rPr lang="ru-RU" sz="2800" b="1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– верного друга молодой царевны</a:t>
            </a:r>
          </a:p>
          <a:p>
            <a:pPr algn="ctr"/>
            <a:r>
              <a:rPr lang="ru-RU" sz="2800" b="1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 </a:t>
            </a:r>
            <a:endParaRPr lang="ru-RU" sz="2800" b="1" dirty="0"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19908" y="2558561"/>
            <a:ext cx="1001443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buFont typeface="+mj-lt"/>
              <a:buAutoNum type="arabicPeriod"/>
            </a:pPr>
            <a:r>
              <a:rPr lang="ru-RU" sz="2400" b="1" dirty="0" smtClean="0">
                <a:latin typeface="Century Gothic" panose="020B0502020202020204" pitchFamily="34" charset="0"/>
              </a:rPr>
              <a:t>Какую роль выполняет пес Сокольник в сказке?</a:t>
            </a:r>
          </a:p>
          <a:p>
            <a:pPr marL="342900" indent="-342900" algn="ctr">
              <a:buFont typeface="+mj-lt"/>
              <a:buAutoNum type="arabicPeriod"/>
            </a:pPr>
            <a:endParaRPr lang="ru-RU" sz="2400" b="1" dirty="0">
              <a:latin typeface="Century Gothic" panose="020B0502020202020204" pitchFamily="34" charset="0"/>
            </a:endParaRPr>
          </a:p>
          <a:p>
            <a:pPr marL="342900" indent="-342900" algn="ctr">
              <a:buFont typeface="+mj-lt"/>
              <a:buAutoNum type="arabicPeriod"/>
            </a:pPr>
            <a:r>
              <a:rPr lang="ru-RU" sz="2400" b="1" dirty="0" smtClean="0">
                <a:latin typeface="Century Gothic" panose="020B0502020202020204" pitchFamily="34" charset="0"/>
              </a:rPr>
              <a:t>Найдите встречу Соколки и царевны. Как к ней относится  пес?</a:t>
            </a:r>
          </a:p>
          <a:p>
            <a:pPr marL="342900" indent="-342900" algn="ctr">
              <a:buFont typeface="+mj-lt"/>
              <a:buAutoNum type="arabicPeriod"/>
            </a:pPr>
            <a:endParaRPr lang="ru-RU" sz="2400" b="1" dirty="0">
              <a:latin typeface="Century Gothic" panose="020B0502020202020204" pitchFamily="34" charset="0"/>
            </a:endParaRPr>
          </a:p>
          <a:p>
            <a:pPr marL="342900" indent="-342900" algn="ctr">
              <a:buFont typeface="+mj-lt"/>
              <a:buAutoNum type="arabicPeriod"/>
            </a:pPr>
            <a:r>
              <a:rPr lang="ru-RU" sz="2400" b="1" dirty="0" smtClean="0">
                <a:latin typeface="Century Gothic" panose="020B0502020202020204" pitchFamily="34" charset="0"/>
              </a:rPr>
              <a:t>Найдите сцену встречи пса с мачехой.</a:t>
            </a:r>
          </a:p>
          <a:p>
            <a:pPr marL="342900" indent="-342900" algn="ctr">
              <a:buFont typeface="+mj-lt"/>
              <a:buAutoNum type="arabicPeriod"/>
            </a:pPr>
            <a:endParaRPr lang="ru-RU" sz="2400" b="1" dirty="0">
              <a:latin typeface="Century Gothic" panose="020B0502020202020204" pitchFamily="34" charset="0"/>
            </a:endParaRPr>
          </a:p>
          <a:p>
            <a:pPr marL="342900" indent="-342900" algn="ctr">
              <a:buFont typeface="+mj-lt"/>
              <a:buAutoNum type="arabicPeriod"/>
            </a:pPr>
            <a:r>
              <a:rPr lang="ru-RU" sz="2400" b="1" dirty="0" smtClean="0">
                <a:latin typeface="Century Gothic" panose="020B0502020202020204" pitchFamily="34" charset="0"/>
              </a:rPr>
              <a:t>Почему поведение собаки такое разное?</a:t>
            </a:r>
            <a:endParaRPr lang="ru-RU" sz="2400" b="1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2506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4400" y="800128"/>
            <a:ext cx="10374923" cy="584775"/>
          </a:xfrm>
          <a:prstGeom prst="rect">
            <a:avLst/>
          </a:prstGeom>
          <a:noFill/>
          <a:ln w="38100"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ru-RU" sz="3200" b="1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Финальная сцена </a:t>
            </a:r>
            <a:endParaRPr lang="ru-RU" sz="3200" b="1" dirty="0"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21069" y="1976064"/>
            <a:ext cx="9249508" cy="1107996"/>
          </a:xfrm>
          <a:prstGeom prst="rect">
            <a:avLst/>
          </a:prstGeom>
          <a:noFill/>
          <a:ln w="38100">
            <a:solidFill>
              <a:srgbClr val="B3C9FF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ru-RU" sz="2400" b="1" dirty="0" smtClean="0">
              <a:solidFill>
                <a:srgbClr val="0043CA"/>
              </a:solidFill>
              <a:latin typeface="Century Gothic" panose="020B0502020202020204" pitchFamily="34" charset="0"/>
            </a:endParaRPr>
          </a:p>
          <a:p>
            <a:pPr algn="ctr"/>
            <a:r>
              <a:rPr lang="ru-RU" sz="2400" b="1" dirty="0" smtClean="0">
                <a:solidFill>
                  <a:srgbClr val="0043CA"/>
                </a:solidFill>
                <a:latin typeface="Century Gothic" panose="020B0502020202020204" pitchFamily="34" charset="0"/>
              </a:rPr>
              <a:t>Что происходит в финальной сцене «Сказки…»?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521069" y="3763806"/>
            <a:ext cx="9249508" cy="1477328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ru-RU" sz="2400" b="1" dirty="0" smtClean="0">
              <a:solidFill>
                <a:srgbClr val="0043CA"/>
              </a:solidFill>
              <a:latin typeface="Century Gothic" panose="020B0502020202020204" pitchFamily="34" charset="0"/>
            </a:endParaRPr>
          </a:p>
          <a:p>
            <a:pPr lvl="1"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Так в чем же заключается истинная и ложная </a:t>
            </a:r>
          </a:p>
          <a:p>
            <a:pPr lvl="1"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красота?</a:t>
            </a:r>
          </a:p>
          <a:p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7263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13338" y="694592"/>
            <a:ext cx="934622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Century Gothic" panose="020B0502020202020204" pitchFamily="34" charset="0"/>
              </a:rPr>
              <a:t>1831-1834 гг.</a:t>
            </a:r>
            <a:endParaRPr lang="ru-RU" sz="4400" b="1" dirty="0">
              <a:latin typeface="Century Gothic" panose="020B0502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2177" y="1934308"/>
            <a:ext cx="1076178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1E68"/>
                </a:solidFill>
                <a:latin typeface="Century Gothic" panose="020B0502020202020204" pitchFamily="34" charset="0"/>
              </a:rPr>
              <a:t>А.С. Пушкин создает цикл сказок, в которых </a:t>
            </a:r>
          </a:p>
          <a:p>
            <a:pPr algn="ctr"/>
            <a:r>
              <a:rPr lang="ru-RU" sz="2800" b="1" dirty="0" smtClean="0">
                <a:solidFill>
                  <a:srgbClr val="001E68"/>
                </a:solidFill>
                <a:latin typeface="Century Gothic" panose="020B0502020202020204" pitchFamily="34" charset="0"/>
              </a:rPr>
              <a:t>представлено авторское понимание счастья, морали, </a:t>
            </a:r>
          </a:p>
          <a:p>
            <a:pPr algn="ctr"/>
            <a:r>
              <a:rPr lang="ru-RU" sz="2800" b="1" dirty="0" smtClean="0">
                <a:solidFill>
                  <a:srgbClr val="001E68"/>
                </a:solidFill>
                <a:latin typeface="Century Gothic" panose="020B0502020202020204" pitchFamily="34" charset="0"/>
              </a:rPr>
              <a:t>понимания, любви, смысла жизни.</a:t>
            </a:r>
            <a:endParaRPr lang="ru-RU" sz="2800" b="1" dirty="0">
              <a:solidFill>
                <a:srgbClr val="001E68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60887" y="3859767"/>
            <a:ext cx="35784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«Сказка о семи богатырях»</a:t>
            </a:r>
            <a:endParaRPr lang="ru-RU" b="1" dirty="0">
              <a:solidFill>
                <a:srgbClr val="FF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48551" y="4229099"/>
            <a:ext cx="34729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B050"/>
                </a:solidFill>
                <a:latin typeface="Century Gothic" panose="020B0502020202020204" pitchFamily="34" charset="0"/>
              </a:rPr>
              <a:t>«Сказка о мертвой царевне и о семи богатырях»</a:t>
            </a:r>
            <a:endParaRPr lang="ru-RU" b="1" dirty="0">
              <a:solidFill>
                <a:srgbClr val="00B050"/>
              </a:solidFill>
              <a:latin typeface="Century Gothic" panose="020B0502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021514" y="3859767"/>
            <a:ext cx="29073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Century Gothic" panose="020B0502020202020204" pitchFamily="34" charset="0"/>
              </a:rPr>
              <a:t>«Золотой петушок»</a:t>
            </a:r>
            <a:endParaRPr lang="ru-RU" b="1" dirty="0">
              <a:solidFill>
                <a:srgbClr val="7030A0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4582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DFFFBEE1-083C-4223-BD05-8B41B8C984F8}"/>
              </a:ext>
            </a:extLst>
          </p:cNvPr>
          <p:cNvSpPr txBox="1"/>
          <p:nvPr/>
        </p:nvSpPr>
        <p:spPr>
          <a:xfrm>
            <a:off x="842621" y="977682"/>
            <a:ext cx="10796954" cy="5416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43CA"/>
                </a:solidFill>
                <a:latin typeface="Century Gothic" panose="020B0502020202020204" pitchFamily="34" charset="0"/>
              </a:rPr>
              <a:t>8 ноября. </a:t>
            </a:r>
          </a:p>
          <a:p>
            <a:pPr algn="ctr"/>
            <a:endParaRPr lang="ru-RU" sz="4000" b="1" dirty="0" smtClean="0">
              <a:solidFill>
                <a:srgbClr val="0043CA"/>
              </a:solidFill>
              <a:latin typeface="Century Gothic" panose="020B0502020202020204" pitchFamily="34" charset="0"/>
            </a:endParaRPr>
          </a:p>
          <a:p>
            <a:pPr algn="ctr"/>
            <a:r>
              <a:rPr lang="ru-RU" sz="4000" b="1" dirty="0" smtClean="0">
                <a:solidFill>
                  <a:srgbClr val="0043CA"/>
                </a:solidFill>
                <a:latin typeface="Century Gothic" panose="020B0502020202020204" pitchFamily="34" charset="0"/>
              </a:rPr>
              <a:t>А.С</a:t>
            </a:r>
            <a:r>
              <a:rPr lang="ru-RU" sz="4000" b="1" dirty="0">
                <a:solidFill>
                  <a:srgbClr val="0043CA"/>
                </a:solidFill>
                <a:latin typeface="Century Gothic" panose="020B0502020202020204" pitchFamily="34" charset="0"/>
              </a:rPr>
              <a:t>. </a:t>
            </a:r>
            <a:r>
              <a:rPr lang="ru-RU" sz="4000" b="1" dirty="0" smtClean="0">
                <a:solidFill>
                  <a:srgbClr val="0043CA"/>
                </a:solidFill>
                <a:latin typeface="Century Gothic" panose="020B0502020202020204" pitchFamily="34" charset="0"/>
              </a:rPr>
              <a:t>Пушкин </a:t>
            </a:r>
          </a:p>
          <a:p>
            <a:pPr algn="ctr"/>
            <a:r>
              <a:rPr lang="ru-RU" sz="4000" b="1" dirty="0" smtClean="0">
                <a:solidFill>
                  <a:srgbClr val="0043CA"/>
                </a:solidFill>
                <a:latin typeface="Century Gothic" panose="020B0502020202020204" pitchFamily="34" charset="0"/>
              </a:rPr>
              <a:t>«</a:t>
            </a:r>
            <a:r>
              <a:rPr lang="ru-RU" sz="4000" b="1" dirty="0">
                <a:solidFill>
                  <a:srgbClr val="0043CA"/>
                </a:solidFill>
                <a:latin typeface="Century Gothic" panose="020B0502020202020204" pitchFamily="34" charset="0"/>
              </a:rPr>
              <a:t>Сказка о мёртвой царевне </a:t>
            </a:r>
            <a:endParaRPr lang="ru-RU" sz="4000" b="1" dirty="0" smtClean="0">
              <a:solidFill>
                <a:srgbClr val="0043CA"/>
              </a:solidFill>
              <a:latin typeface="Century Gothic" panose="020B0502020202020204" pitchFamily="34" charset="0"/>
            </a:endParaRPr>
          </a:p>
          <a:p>
            <a:pPr algn="ctr"/>
            <a:r>
              <a:rPr lang="ru-RU" sz="4000" b="1" dirty="0" smtClean="0">
                <a:solidFill>
                  <a:srgbClr val="0043CA"/>
                </a:solidFill>
                <a:latin typeface="Century Gothic" panose="020B0502020202020204" pitchFamily="34" charset="0"/>
              </a:rPr>
              <a:t>и о </a:t>
            </a:r>
            <a:r>
              <a:rPr lang="ru-RU" sz="4000" b="1" dirty="0">
                <a:solidFill>
                  <a:srgbClr val="0043CA"/>
                </a:solidFill>
                <a:latin typeface="Century Gothic" panose="020B0502020202020204" pitchFamily="34" charset="0"/>
              </a:rPr>
              <a:t>семи богатырях</a:t>
            </a:r>
            <a:r>
              <a:rPr lang="ru-RU" sz="4000" b="1" dirty="0" smtClean="0">
                <a:solidFill>
                  <a:srgbClr val="0043CA"/>
                </a:solidFill>
                <a:latin typeface="Century Gothic" panose="020B0502020202020204" pitchFamily="34" charset="0"/>
              </a:rPr>
              <a:t>». </a:t>
            </a:r>
          </a:p>
          <a:p>
            <a:pPr algn="ctr"/>
            <a:r>
              <a:rPr lang="ru-RU" sz="4000" b="1" dirty="0" smtClean="0">
                <a:solidFill>
                  <a:srgbClr val="0043CA"/>
                </a:solidFill>
                <a:latin typeface="Century Gothic" panose="020B0502020202020204" pitchFamily="34" charset="0"/>
              </a:rPr>
              <a:t>Сюжет сказки. </a:t>
            </a:r>
          </a:p>
          <a:p>
            <a:pPr algn="ctr"/>
            <a:r>
              <a:rPr lang="ru-RU" sz="4000" b="1" dirty="0" smtClean="0">
                <a:solidFill>
                  <a:srgbClr val="0043CA"/>
                </a:solidFill>
                <a:latin typeface="Century Gothic" panose="020B0502020202020204" pitchFamily="34" charset="0"/>
              </a:rPr>
              <a:t>Волшебные мотивы в сказке.</a:t>
            </a:r>
            <a:endParaRPr lang="ru-RU" sz="4000" b="1" dirty="0">
              <a:solidFill>
                <a:srgbClr val="0043CA"/>
              </a:solidFill>
              <a:latin typeface="Century Gothic" panose="020B0502020202020204" pitchFamily="34" charset="0"/>
            </a:endParaRPr>
          </a:p>
          <a:p>
            <a:pPr algn="ctr"/>
            <a:r>
              <a:rPr lang="ru-RU" altLang="ko-KR" sz="6600" b="1" dirty="0" smtClean="0">
                <a:solidFill>
                  <a:srgbClr val="0043CA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 </a:t>
            </a:r>
            <a:endParaRPr lang="ko-KR" altLang="en-US" sz="6600" b="1" dirty="0">
              <a:solidFill>
                <a:srgbClr val="0043CA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956921" y="4136639"/>
            <a:ext cx="667336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ru-RU" sz="2800" b="1" i="1" dirty="0">
              <a:latin typeface="Century Gothic" panose="020B0502020202020204" pitchFamily="34" charset="0"/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 flipV="1">
            <a:off x="2743201" y="1916723"/>
            <a:ext cx="6814038" cy="17584"/>
          </a:xfrm>
          <a:prstGeom prst="line">
            <a:avLst/>
          </a:prstGeom>
          <a:ln w="57150">
            <a:solidFill>
              <a:srgbClr val="B3C9FF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3599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817685" y="685800"/>
            <a:ext cx="10577146" cy="1569660"/>
          </a:xfrm>
          <a:prstGeom prst="rect">
            <a:avLst/>
          </a:prstGeom>
          <a:noFill/>
          <a:ln w="38100">
            <a:solidFill>
              <a:srgbClr val="B3C9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Century Gothic" panose="020B0502020202020204" pitchFamily="34" charset="0"/>
              </a:rPr>
              <a:t>На что похож сюжет сказки А.С. </a:t>
            </a:r>
            <a:r>
              <a:rPr lang="ru-RU" sz="3200" b="1" dirty="0">
                <a:latin typeface="Century Gothic" panose="020B0502020202020204" pitchFamily="34" charset="0"/>
              </a:rPr>
              <a:t>Пушкина </a:t>
            </a:r>
            <a:endParaRPr lang="ru-RU" sz="3200" b="1" dirty="0" smtClean="0">
              <a:latin typeface="Century Gothic" panose="020B0502020202020204" pitchFamily="34" charset="0"/>
            </a:endParaRPr>
          </a:p>
          <a:p>
            <a:pPr algn="ctr"/>
            <a:r>
              <a:rPr lang="ru-RU" sz="3200" b="1" dirty="0" smtClean="0">
                <a:latin typeface="Century Gothic" panose="020B0502020202020204" pitchFamily="34" charset="0"/>
              </a:rPr>
              <a:t>«</a:t>
            </a:r>
            <a:r>
              <a:rPr lang="ru-RU" sz="3200" b="1" dirty="0">
                <a:latin typeface="Century Gothic" panose="020B0502020202020204" pitchFamily="34" charset="0"/>
              </a:rPr>
              <a:t>Сказка о мёртвой царевне </a:t>
            </a:r>
            <a:r>
              <a:rPr lang="ru-RU" sz="3200" b="1" dirty="0" smtClean="0">
                <a:latin typeface="Century Gothic" panose="020B0502020202020204" pitchFamily="34" charset="0"/>
              </a:rPr>
              <a:t>и </a:t>
            </a:r>
          </a:p>
          <a:p>
            <a:pPr algn="ctr"/>
            <a:r>
              <a:rPr lang="ru-RU" sz="3200" b="1" dirty="0" smtClean="0">
                <a:latin typeface="Century Gothic" panose="020B0502020202020204" pitchFamily="34" charset="0"/>
              </a:rPr>
              <a:t>о семи богатырях»?</a:t>
            </a:r>
            <a:endParaRPr lang="ru-RU" sz="3200" b="1" dirty="0">
              <a:latin typeface="Century Gothic" panose="020B0502020202020204" pitchFamily="34" charset="0"/>
            </a:endParaRPr>
          </a:p>
        </p:txBody>
      </p:sp>
      <p:pic>
        <p:nvPicPr>
          <p:cNvPr id="9" name="Рисунок 8"/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2"/>
          <a:srcRect t="8138" b="23834"/>
          <a:stretch/>
        </p:blipFill>
        <p:spPr>
          <a:xfrm>
            <a:off x="938427" y="2530230"/>
            <a:ext cx="2981161" cy="288387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30" name="Picture 6" descr="https://www.zagrya.ru/wa-data/public/shop/products/09/84/1318409/images/209189/209189.970.jpg"/>
          <p:cNvPicPr>
            <a:picLocks noGrp="1" noChangeAspect="1" noChangeArrowheads="1"/>
          </p:cNvPicPr>
          <p:nvPr>
            <p:ph type="pic" sz="quarter" idx="15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52" t="-68" r="328" b="19234"/>
          <a:stretch/>
        </p:blipFill>
        <p:spPr bwMode="auto">
          <a:xfrm>
            <a:off x="4619685" y="2529620"/>
            <a:ext cx="2718715" cy="288387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i.pinimg.com/736x/bd/c1/1d/bdc11d14c5b423f4e4ee4d5815592cbe.jpg"/>
          <p:cNvPicPr>
            <a:picLocks noGrp="1" noChangeAspect="1" noChangeArrowheads="1"/>
          </p:cNvPicPr>
          <p:nvPr>
            <p:ph type="pic" sz="quarter" idx="16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88" r="12888"/>
          <a:stretch>
            <a:fillRect/>
          </a:stretch>
        </p:blipFill>
        <p:spPr bwMode="auto">
          <a:xfrm>
            <a:off x="8169722" y="2529620"/>
            <a:ext cx="2718715" cy="28844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846392" y="5603629"/>
            <a:ext cx="3165230" cy="615553"/>
          </a:xfrm>
          <a:prstGeom prst="rect">
            <a:avLst/>
          </a:prstGeom>
          <a:noFill/>
          <a:ln w="38100">
            <a:solidFill>
              <a:srgbClr val="B3C9FF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ru-RU" sz="1700" b="1" i="1" dirty="0" smtClean="0">
                <a:latin typeface="Century Gothic" panose="020B0502020202020204" pitchFamily="34" charset="0"/>
              </a:rPr>
              <a:t>Братья Гримм </a:t>
            </a:r>
          </a:p>
          <a:p>
            <a:pPr algn="ctr"/>
            <a:r>
              <a:rPr lang="ru-RU" sz="1700" b="1" i="1" dirty="0" smtClean="0">
                <a:latin typeface="Century Gothic" panose="020B0502020202020204" pitchFamily="34" charset="0"/>
              </a:rPr>
              <a:t>«Белоснежка»</a:t>
            </a:r>
            <a:endParaRPr lang="ru-RU" sz="1700" b="1" i="1" dirty="0">
              <a:latin typeface="Century Gothic" panose="020B0502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396428" y="5611455"/>
            <a:ext cx="3165230" cy="615553"/>
          </a:xfrm>
          <a:prstGeom prst="rect">
            <a:avLst/>
          </a:prstGeom>
          <a:noFill/>
          <a:ln w="38100">
            <a:solidFill>
              <a:srgbClr val="B3C9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700" b="1" i="1" dirty="0" smtClean="0">
                <a:latin typeface="Century Gothic" panose="020B0502020202020204" pitchFamily="34" charset="0"/>
              </a:rPr>
              <a:t>«Морозко» - </a:t>
            </a:r>
          </a:p>
          <a:p>
            <a:pPr algn="ctr"/>
            <a:r>
              <a:rPr lang="ru-RU" sz="1700" b="1" i="1" dirty="0" smtClean="0">
                <a:latin typeface="Century Gothic" panose="020B0502020202020204" pitchFamily="34" charset="0"/>
              </a:rPr>
              <a:t>русская народная сказка</a:t>
            </a:r>
            <a:endParaRPr lang="ru-RU" sz="1700" b="1" i="1" dirty="0">
              <a:latin typeface="Century Gothic" panose="020B0502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946464" y="5603630"/>
            <a:ext cx="3165230" cy="615553"/>
          </a:xfrm>
          <a:prstGeom prst="rect">
            <a:avLst/>
          </a:prstGeom>
          <a:noFill/>
          <a:ln w="38100">
            <a:solidFill>
              <a:srgbClr val="B3C9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700" b="1" i="1" dirty="0" smtClean="0">
                <a:latin typeface="Century Gothic" panose="020B0502020202020204" pitchFamily="34" charset="0"/>
              </a:rPr>
              <a:t>«Волшебное зеркальце» – русская народная сказка</a:t>
            </a:r>
            <a:endParaRPr lang="ru-RU" sz="1700" b="1" i="1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6943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3" grpId="0" animBg="1"/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62706" y="826476"/>
            <a:ext cx="11025555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just">
              <a:buAutoNum type="arabicPeriod"/>
            </a:pPr>
            <a:r>
              <a:rPr lang="ru-RU" sz="2800" b="1" dirty="0" smtClean="0">
                <a:latin typeface="Century Gothic" panose="020B0502020202020204" pitchFamily="34" charset="0"/>
              </a:rPr>
              <a:t>К какому виду сказок относится данное произведение А.С. Пушкина? Вспомните все виды сказок.</a:t>
            </a:r>
          </a:p>
          <a:p>
            <a:pPr marL="514350" indent="-514350" algn="just">
              <a:buAutoNum type="arabicPeriod"/>
            </a:pPr>
            <a:endParaRPr lang="ru-RU" sz="2800" b="1" dirty="0" smtClean="0">
              <a:latin typeface="Century Gothic" panose="020B0502020202020204" pitchFamily="34" charset="0"/>
            </a:endParaRPr>
          </a:p>
          <a:p>
            <a:pPr marL="514350" indent="-514350" algn="just">
              <a:buAutoNum type="arabicPeriod"/>
            </a:pPr>
            <a:r>
              <a:rPr lang="ru-RU" sz="2800" b="1" dirty="0" smtClean="0">
                <a:latin typeface="Century Gothic" panose="020B0502020202020204" pitchFamily="34" charset="0"/>
              </a:rPr>
              <a:t>Почему это именно волшебный вид? Какие волшебные мотивы вы заметили при прочтении сказки?</a:t>
            </a:r>
          </a:p>
          <a:p>
            <a:pPr marL="514350" indent="-514350" algn="just">
              <a:buAutoNum type="arabicPeriod"/>
            </a:pPr>
            <a:endParaRPr lang="ru-RU" sz="2800" b="1" dirty="0">
              <a:latin typeface="Century Gothic" panose="020B0502020202020204" pitchFamily="34" charset="0"/>
            </a:endParaRPr>
          </a:p>
          <a:p>
            <a:pPr algn="just"/>
            <a:endParaRPr lang="ru-RU" sz="2800" b="1" dirty="0" smtClean="0">
              <a:latin typeface="Century Gothic" panose="020B0502020202020204" pitchFamily="34" charset="0"/>
            </a:endParaRPr>
          </a:p>
          <a:p>
            <a:pPr marL="514350" indent="-514350" algn="just">
              <a:buAutoNum type="arabicPeriod"/>
            </a:pPr>
            <a:endParaRPr lang="ru-RU" sz="2800" b="1" dirty="0">
              <a:latin typeface="Century Gothic" panose="020B0502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23290" y="3605301"/>
            <a:ext cx="8704385" cy="1938992"/>
          </a:xfrm>
          <a:prstGeom prst="rect">
            <a:avLst/>
          </a:prstGeom>
          <a:noFill/>
          <a:ln w="38100">
            <a:solidFill>
              <a:srgbClr val="B3C9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1833 год </a:t>
            </a:r>
            <a:r>
              <a:rPr lang="ru-RU" sz="2400" b="1" dirty="0" smtClean="0">
                <a:solidFill>
                  <a:srgbClr val="0043CA"/>
                </a:solidFill>
                <a:latin typeface="Century Gothic" panose="020B0502020202020204" pitchFamily="34" charset="0"/>
              </a:rPr>
              <a:t>– период творчества А.С. Пушкина, который принято называть периодом Болдинской осени. </a:t>
            </a:r>
          </a:p>
          <a:p>
            <a:pPr algn="ctr"/>
            <a:endParaRPr lang="ru-RU" sz="2400" b="1" dirty="0" smtClean="0">
              <a:solidFill>
                <a:srgbClr val="0043CA"/>
              </a:solidFill>
              <a:latin typeface="Century Gothic" panose="020B0502020202020204" pitchFamily="34" charset="0"/>
            </a:endParaRPr>
          </a:p>
          <a:p>
            <a:pPr algn="ctr"/>
            <a:r>
              <a:rPr lang="ru-RU" sz="2400" b="1" dirty="0" smtClean="0">
                <a:solidFill>
                  <a:srgbClr val="0043CA"/>
                </a:solidFill>
                <a:latin typeface="Century Gothic" panose="020B0502020202020204" pitchFamily="34" charset="0"/>
              </a:rPr>
              <a:t>Именно в этот год писатель и </a:t>
            </a:r>
            <a:r>
              <a:rPr lang="ru-RU" sz="2400" b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создает 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«Сказку о мертвой царевне…».</a:t>
            </a:r>
            <a:endParaRPr lang="ru-RU" sz="2400" b="1" dirty="0">
              <a:solidFill>
                <a:srgbClr val="FF0000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1209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20967" y="958362"/>
            <a:ext cx="10876087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endParaRPr lang="ru-RU" sz="2200" dirty="0"/>
          </a:p>
          <a:p>
            <a:pPr marL="342900" indent="-342900" algn="ctr">
              <a:buFont typeface="+mj-lt"/>
              <a:buAutoNum type="arabicPeriod"/>
            </a:pPr>
            <a:r>
              <a:rPr lang="ru-RU" sz="2400" b="1" dirty="0" smtClean="0">
                <a:latin typeface="Century Gothic" panose="020B0502020202020204" pitchFamily="34" charset="0"/>
              </a:rPr>
              <a:t>Как начинается «Сказка…»?</a:t>
            </a:r>
          </a:p>
          <a:p>
            <a:pPr marL="342900" indent="-342900" algn="ctr">
              <a:buFont typeface="+mj-lt"/>
              <a:buAutoNum type="arabicPeriod"/>
            </a:pPr>
            <a:endParaRPr lang="ru-RU" sz="2400" b="1" dirty="0">
              <a:latin typeface="Century Gothic" panose="020B0502020202020204" pitchFamily="34" charset="0"/>
            </a:endParaRPr>
          </a:p>
          <a:p>
            <a:pPr marL="342900" indent="-342900" algn="ctr">
              <a:buFont typeface="+mj-lt"/>
              <a:buAutoNum type="arabicPeriod"/>
            </a:pPr>
            <a:r>
              <a:rPr lang="ru-RU" sz="2400" b="1" dirty="0" smtClean="0">
                <a:latin typeface="Century Gothic" panose="020B0502020202020204" pitchFamily="34" charset="0"/>
              </a:rPr>
              <a:t>Найдите описание мачехи. Как вы можете ее охарактеризовать?</a:t>
            </a:r>
          </a:p>
          <a:p>
            <a:pPr marL="342900" indent="-342900" algn="ctr">
              <a:buFont typeface="+mj-lt"/>
              <a:buAutoNum type="arabicPeriod"/>
            </a:pPr>
            <a:endParaRPr lang="ru-RU" sz="2400" b="1" dirty="0">
              <a:latin typeface="Century Gothic" panose="020B0502020202020204" pitchFamily="34" charset="0"/>
            </a:endParaRPr>
          </a:p>
          <a:p>
            <a:pPr marL="342900" indent="-342900" algn="ctr">
              <a:buFont typeface="+mj-lt"/>
              <a:buAutoNum type="arabicPeriod"/>
            </a:pPr>
            <a:r>
              <a:rPr lang="ru-RU" sz="2400" b="1" dirty="0" smtClean="0">
                <a:latin typeface="Century Gothic" panose="020B0502020202020204" pitchFamily="34" charset="0"/>
              </a:rPr>
              <a:t>Найдите описание молодой царевны. Какой она представлена   для читателя?</a:t>
            </a:r>
          </a:p>
          <a:p>
            <a:pPr marL="342900" indent="-342900" algn="ctr">
              <a:buFont typeface="+mj-lt"/>
              <a:buAutoNum type="arabicPeriod"/>
            </a:pPr>
            <a:endParaRPr lang="ru-RU" sz="2400" b="1" dirty="0" smtClean="0">
              <a:latin typeface="Century Gothic" panose="020B0502020202020204" pitchFamily="34" charset="0"/>
            </a:endParaRPr>
          </a:p>
          <a:p>
            <a:pPr marL="342900" indent="-342900" algn="ctr">
              <a:buFont typeface="+mj-lt"/>
              <a:buAutoNum type="arabicPeriod"/>
            </a:pPr>
            <a:r>
              <a:rPr lang="ru-RU" sz="2400" b="1" dirty="0">
                <a:latin typeface="Century Gothic" panose="020B0502020202020204" pitchFamily="34" charset="0"/>
              </a:rPr>
              <a:t>Какая тема поднимается в данной сказке</a:t>
            </a:r>
            <a:r>
              <a:rPr lang="ru-RU" sz="2400" b="1" dirty="0" smtClean="0">
                <a:latin typeface="Century Gothic" panose="020B0502020202020204" pitchFamily="34" charset="0"/>
              </a:rPr>
              <a:t>?</a:t>
            </a:r>
          </a:p>
          <a:p>
            <a:pPr marL="342900" indent="-342900" algn="ctr">
              <a:buFont typeface="+mj-lt"/>
              <a:buAutoNum type="arabicPeriod"/>
            </a:pPr>
            <a:endParaRPr lang="ru-RU" sz="2400" b="1" dirty="0">
              <a:latin typeface="Century Gothic" panose="020B0502020202020204" pitchFamily="34" charset="0"/>
            </a:endParaRPr>
          </a:p>
          <a:p>
            <a:pPr marL="342900" indent="-342900" algn="ctr">
              <a:buFont typeface="+mj-lt"/>
              <a:buAutoNum type="arabicPeriod"/>
            </a:pPr>
            <a:r>
              <a:rPr lang="ru-RU" sz="2400" b="1" dirty="0" smtClean="0">
                <a:latin typeface="Century Gothic" panose="020B0502020202020204" pitchFamily="34" charset="0"/>
              </a:rPr>
              <a:t>Какой прием лежит в основе сказки?</a:t>
            </a:r>
          </a:p>
          <a:p>
            <a:pPr marL="342900" indent="-342900" algn="ctr">
              <a:buFont typeface="+mj-lt"/>
              <a:buAutoNum type="arabicPeriod"/>
            </a:pPr>
            <a:endParaRPr lang="ru-RU" sz="2800" b="1" dirty="0">
              <a:latin typeface="Century Gothic" panose="020B0502020202020204" pitchFamily="34" charset="0"/>
            </a:endParaRPr>
          </a:p>
          <a:p>
            <a:pPr marL="342900" indent="-342900" algn="just">
              <a:buFont typeface="+mj-lt"/>
              <a:buAutoNum type="arabicPeriod"/>
            </a:pPr>
            <a:endParaRPr lang="ru-RU" sz="2800" b="1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7166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00300" y="905608"/>
            <a:ext cx="79306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507AFF"/>
                </a:solidFill>
                <a:latin typeface="Century Gothic" panose="020B0502020202020204" pitchFamily="34" charset="0"/>
              </a:rPr>
              <a:t>Антитеза</a:t>
            </a:r>
            <a:r>
              <a:rPr lang="ru-RU" sz="3200" b="1" dirty="0" smtClean="0">
                <a:latin typeface="Century Gothic" panose="020B0502020202020204" pitchFamily="34" charset="0"/>
              </a:rPr>
              <a:t> – </a:t>
            </a:r>
            <a:r>
              <a:rPr lang="ru-RU" sz="3200" b="1" dirty="0" smtClean="0">
                <a:solidFill>
                  <a:srgbClr val="00B050"/>
                </a:solidFill>
                <a:latin typeface="Century Gothic" panose="020B0502020202020204" pitchFamily="34" charset="0"/>
              </a:rPr>
              <a:t>противопоставление</a:t>
            </a:r>
            <a:r>
              <a:rPr lang="ru-RU" sz="3200" b="1" dirty="0" smtClean="0">
                <a:latin typeface="Century Gothic" panose="020B0502020202020204" pitchFamily="34" charset="0"/>
              </a:rPr>
              <a:t> </a:t>
            </a:r>
            <a:endParaRPr lang="ru-RU" sz="3200" b="1" dirty="0">
              <a:latin typeface="Century Gothic" panose="020B0502020202020204" pitchFamily="34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5358779"/>
              </p:ext>
            </p:extLst>
          </p:nvPr>
        </p:nvGraphicFramePr>
        <p:xfrm>
          <a:off x="1092444" y="1989230"/>
          <a:ext cx="10058400" cy="285354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765815">
                  <a:extLst>
                    <a:ext uri="{9D8B030D-6E8A-4147-A177-3AD203B41FA5}">
                      <a16:colId xmlns:a16="http://schemas.microsoft.com/office/drawing/2014/main" val="1067072023"/>
                    </a:ext>
                  </a:extLst>
                </a:gridCol>
                <a:gridCol w="5292585">
                  <a:extLst>
                    <a:ext uri="{9D8B030D-6E8A-4147-A177-3AD203B41FA5}">
                      <a16:colId xmlns:a16="http://schemas.microsoft.com/office/drawing/2014/main" val="1387470670"/>
                    </a:ext>
                  </a:extLst>
                </a:gridCol>
              </a:tblGrid>
              <a:tr h="668214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Century Gothic" panose="020B0502020202020204" pitchFamily="34" charset="0"/>
                        </a:rPr>
                        <a:t>Мачеха </a:t>
                      </a:r>
                      <a:endParaRPr lang="ru-RU" sz="2800" b="1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Century Gothic" panose="020B0502020202020204" pitchFamily="34" charset="0"/>
                        </a:rPr>
                        <a:t>Молодая</a:t>
                      </a:r>
                      <a:r>
                        <a:rPr lang="ru-RU" sz="2800" b="1" baseline="0" dirty="0" smtClean="0">
                          <a:latin typeface="Century Gothic" panose="020B0502020202020204" pitchFamily="34" charset="0"/>
                        </a:rPr>
                        <a:t> </a:t>
                      </a:r>
                    </a:p>
                    <a:p>
                      <a:pPr algn="ctr"/>
                      <a:r>
                        <a:rPr lang="ru-RU" sz="2800" b="1" baseline="0" dirty="0" smtClean="0">
                          <a:latin typeface="Century Gothic" panose="020B0502020202020204" pitchFamily="34" charset="0"/>
                        </a:rPr>
                        <a:t>царевна</a:t>
                      </a:r>
                      <a:endParaRPr lang="ru-RU" sz="2800" b="1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578907"/>
                  </a:ext>
                </a:extLst>
              </a:tr>
              <a:tr h="190866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7962094"/>
                  </a:ext>
                </a:extLst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931985" y="5341620"/>
            <a:ext cx="10379318" cy="830997"/>
          </a:xfrm>
          <a:prstGeom prst="rect">
            <a:avLst/>
          </a:prstGeom>
          <a:noFill/>
          <a:ln w="38100">
            <a:solidFill>
              <a:srgbClr val="B3C9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1466FB"/>
                </a:solidFill>
                <a:latin typeface="Century Gothic" panose="020B0502020202020204" pitchFamily="34" charset="0"/>
              </a:rPr>
              <a:t>А.С. Пушкин раскрывает в своей сказке тему </a:t>
            </a:r>
          </a:p>
          <a:p>
            <a:pPr algn="ctr"/>
            <a:r>
              <a:rPr lang="ru-RU" sz="2400" b="1" dirty="0" smtClean="0">
                <a:solidFill>
                  <a:srgbClr val="1466FB"/>
                </a:solidFill>
                <a:latin typeface="Century Gothic" panose="020B0502020202020204" pitchFamily="34" charset="0"/>
              </a:rPr>
              <a:t>ИСТИННОЙ и ЛОЖНОЙ красоты</a:t>
            </a:r>
            <a:endParaRPr lang="ru-RU" sz="2400" b="1" dirty="0">
              <a:solidFill>
                <a:srgbClr val="1466FB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5356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47344" y="1450731"/>
            <a:ext cx="10876087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endParaRPr lang="ru-RU" sz="2200" dirty="0"/>
          </a:p>
          <a:p>
            <a:pPr marL="342900" indent="-342900" algn="ctr">
              <a:buFont typeface="+mj-lt"/>
              <a:buAutoNum type="arabicPeriod"/>
            </a:pPr>
            <a:r>
              <a:rPr lang="ru-RU" sz="2400" b="1" dirty="0" smtClean="0">
                <a:latin typeface="Century Gothic" panose="020B0502020202020204" pitchFamily="34" charset="0"/>
              </a:rPr>
              <a:t>Как молодая царевна оказывается одна в лесу?</a:t>
            </a:r>
          </a:p>
          <a:p>
            <a:pPr marL="342900" indent="-342900" algn="ctr">
              <a:buFont typeface="+mj-lt"/>
              <a:buAutoNum type="arabicPeriod"/>
            </a:pPr>
            <a:endParaRPr lang="ru-RU" sz="2400" b="1" dirty="0">
              <a:latin typeface="Century Gothic" panose="020B0502020202020204" pitchFamily="34" charset="0"/>
            </a:endParaRPr>
          </a:p>
          <a:p>
            <a:pPr marL="342900" indent="-342900" algn="ctr">
              <a:buFont typeface="+mj-lt"/>
              <a:buAutoNum type="arabicPeriod"/>
            </a:pPr>
            <a:r>
              <a:rPr lang="ru-RU" sz="2400" b="1" dirty="0" smtClean="0">
                <a:latin typeface="Century Gothic" panose="020B0502020202020204" pitchFamily="34" charset="0"/>
              </a:rPr>
              <a:t>Куда попадает молодая царевна? Кого встречает по пути?</a:t>
            </a:r>
          </a:p>
          <a:p>
            <a:pPr marL="342900" indent="-342900" algn="ctr">
              <a:buFont typeface="+mj-lt"/>
              <a:buAutoNum type="arabicPeriod"/>
            </a:pPr>
            <a:endParaRPr lang="ru-RU" sz="2400" b="1" dirty="0" smtClean="0">
              <a:latin typeface="Century Gothic" panose="020B0502020202020204" pitchFamily="34" charset="0"/>
            </a:endParaRPr>
          </a:p>
          <a:p>
            <a:pPr marL="342900" indent="-342900" algn="ctr">
              <a:buFont typeface="+mj-lt"/>
              <a:buAutoNum type="arabicPeriod"/>
            </a:pPr>
            <a:r>
              <a:rPr lang="ru-RU" sz="2400" b="1" dirty="0" smtClean="0">
                <a:latin typeface="Century Gothic" panose="020B0502020202020204" pitchFamily="34" charset="0"/>
              </a:rPr>
              <a:t>Отношение семи богатырей к молодой царевне.                              Найдите в тексте.</a:t>
            </a:r>
          </a:p>
          <a:p>
            <a:pPr marL="342900" indent="-342900" algn="ctr">
              <a:buFont typeface="+mj-lt"/>
              <a:buAutoNum type="arabicPeriod"/>
            </a:pPr>
            <a:endParaRPr lang="ru-RU" sz="2400" b="1" dirty="0">
              <a:latin typeface="Century Gothic" panose="020B0502020202020204" pitchFamily="34" charset="0"/>
            </a:endParaRPr>
          </a:p>
          <a:p>
            <a:pPr marL="342900" indent="-342900" algn="ctr">
              <a:buFont typeface="+mj-lt"/>
              <a:buAutoNum type="arabicPeriod"/>
            </a:pPr>
            <a:r>
              <a:rPr lang="ru-RU" sz="2400" b="1" dirty="0" smtClean="0">
                <a:latin typeface="Century Gothic" panose="020B0502020202020204" pitchFamily="34" charset="0"/>
              </a:rPr>
              <a:t>Что происходит далее?</a:t>
            </a:r>
          </a:p>
          <a:p>
            <a:pPr marL="342900" indent="-342900" algn="ctr">
              <a:buFont typeface="+mj-lt"/>
              <a:buAutoNum type="arabicPeriod"/>
            </a:pPr>
            <a:endParaRPr lang="ru-RU" sz="2800" b="1" dirty="0">
              <a:latin typeface="Century Gothic" panose="020B0502020202020204" pitchFamily="34" charset="0"/>
            </a:endParaRPr>
          </a:p>
          <a:p>
            <a:pPr marL="342900" indent="-342900" algn="just">
              <a:buFont typeface="+mj-lt"/>
              <a:buAutoNum type="arabicPeriod"/>
            </a:pPr>
            <a:endParaRPr lang="ru-RU" sz="2800" b="1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8772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19908" y="549487"/>
            <a:ext cx="10374923" cy="1384995"/>
          </a:xfrm>
          <a:prstGeom prst="rect">
            <a:avLst/>
          </a:prstGeom>
          <a:noFill/>
          <a:ln w="38100">
            <a:solidFill>
              <a:srgbClr val="B3C9FF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ru-RU" sz="2800" b="1" dirty="0" smtClean="0">
              <a:solidFill>
                <a:srgbClr val="1466FB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2800" b="1" dirty="0" smtClean="0">
                <a:solidFill>
                  <a:srgbClr val="1466FB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Образ Елисея </a:t>
            </a:r>
            <a:r>
              <a:rPr lang="ru-RU" sz="2800" b="1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– жениха молодой царевны</a:t>
            </a:r>
          </a:p>
          <a:p>
            <a:pPr algn="ctr"/>
            <a:r>
              <a:rPr lang="ru-RU" sz="2800" b="1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 </a:t>
            </a:r>
            <a:endParaRPr lang="ru-RU" sz="2800" b="1" dirty="0"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19908" y="2558561"/>
            <a:ext cx="1001443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buFont typeface="+mj-lt"/>
              <a:buAutoNum type="arabicPeriod"/>
            </a:pPr>
            <a:r>
              <a:rPr lang="ru-RU" sz="2400" b="1" dirty="0" smtClean="0">
                <a:latin typeface="Century Gothic" panose="020B0502020202020204" pitchFamily="34" charset="0"/>
              </a:rPr>
              <a:t>Каким предстает Елисей в сказке? </a:t>
            </a:r>
          </a:p>
          <a:p>
            <a:pPr marL="342900" indent="-342900" algn="ctr">
              <a:buFont typeface="+mj-lt"/>
              <a:buAutoNum type="arabicPeriod"/>
            </a:pPr>
            <a:endParaRPr lang="ru-RU" sz="2400" b="1" dirty="0" smtClean="0">
              <a:latin typeface="Century Gothic" panose="020B0502020202020204" pitchFamily="34" charset="0"/>
            </a:endParaRPr>
          </a:p>
          <a:p>
            <a:pPr marL="342900" indent="-342900" algn="ctr">
              <a:buFont typeface="+mj-lt"/>
              <a:buAutoNum type="arabicPeriod"/>
            </a:pPr>
            <a:r>
              <a:rPr lang="ru-RU" sz="2400" b="1" dirty="0" smtClean="0">
                <a:latin typeface="Century Gothic" panose="020B0502020202020204" pitchFamily="34" charset="0"/>
              </a:rPr>
              <a:t>Как вы можете его охарактеризовать?</a:t>
            </a:r>
          </a:p>
          <a:p>
            <a:pPr marL="342900" indent="-342900" algn="ctr">
              <a:buFont typeface="+mj-lt"/>
              <a:buAutoNum type="arabicPeriod"/>
            </a:pPr>
            <a:endParaRPr lang="ru-RU" sz="2400" b="1" dirty="0" smtClean="0">
              <a:latin typeface="Century Gothic" panose="020B0502020202020204" pitchFamily="34" charset="0"/>
            </a:endParaRPr>
          </a:p>
          <a:p>
            <a:pPr marL="342900" indent="-342900" algn="ctr">
              <a:buFont typeface="+mj-lt"/>
              <a:buAutoNum type="arabicPeriod"/>
            </a:pPr>
            <a:r>
              <a:rPr lang="ru-RU" sz="2400" b="1" dirty="0" smtClean="0">
                <a:latin typeface="Century Gothic" panose="020B0502020202020204" pitchFamily="34" charset="0"/>
              </a:rPr>
              <a:t>Опираясь на текст, дайте подробную характеристику            жениху молодой царевны.</a:t>
            </a:r>
            <a:endParaRPr lang="ru-RU" sz="2400" b="1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5093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PTMON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ntserrat Black - Montserrat Light">
      <a:majorFont>
        <a:latin typeface="Montserrat Black"/>
        <a:ea typeface="Arial Unicode MS"/>
        <a:cs typeface=""/>
      </a:majorFont>
      <a:minorFont>
        <a:latin typeface="Montserrat Light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1466FB"/>
        </a:solidFill>
        <a:ln>
          <a:noFill/>
        </a:ln>
      </a:spPr>
      <a:bodyPr rtlCol="0" anchor="ctr"/>
      <a:lstStyle>
        <a:defPPr algn="ctr">
          <a:defRPr dirty="0" smtClean="0">
            <a:solidFill>
              <a:schemeClr val="bg1"/>
            </a:solidFill>
            <a:latin typeface="+mj-lt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2652</TotalTime>
  <Words>367</Words>
  <Application>Microsoft Office PowerPoint</Application>
  <PresentationFormat>Широкоэкранный</PresentationFormat>
  <Paragraphs>82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맑은 고딕</vt:lpstr>
      <vt:lpstr>Century Gothic</vt:lpstr>
      <vt:lpstr>Montserrat Light</vt:lpstr>
      <vt:lpstr>Arial Unicode MS</vt:lpstr>
      <vt:lpstr>PPTMON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5</dc:creator>
  <cp:lastModifiedBy>Эльмир Гасымов</cp:lastModifiedBy>
  <cp:revision>268</cp:revision>
  <dcterms:created xsi:type="dcterms:W3CDTF">2019-04-06T05:20:47Z</dcterms:created>
  <dcterms:modified xsi:type="dcterms:W3CDTF">2023-11-07T19:30:33Z</dcterms:modified>
</cp:coreProperties>
</file>