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2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410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52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291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333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14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940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515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201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612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614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981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6DD12-5681-4906-9DB3-7596BC484F70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FDB09-CC2C-4E25-9B4E-8CC6ACB6D04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226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microsoft.com/office/2007/relationships/hdphoto" Target="../media/hdphoto1.wdp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3.png"/><Relationship Id="rId5" Type="http://schemas.microsoft.com/office/2007/relationships/hdphoto" Target="../media/hdphoto3.wdp"/><Relationship Id="rId10" Type="http://schemas.openxmlformats.org/officeDocument/2006/relationships/image" Target="../media/image52.jpeg"/><Relationship Id="rId4" Type="http://schemas.openxmlformats.org/officeDocument/2006/relationships/image" Target="../media/image49.png"/><Relationship Id="rId9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microsoft.com/office/2007/relationships/hdphoto" Target="../media/hdphoto6.wdp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kudago.com/media/images/news/e6/d3/e6d3de3762e6aff311362aeb051f93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14856"/>
            <a:ext cx="8190411" cy="339183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</a:t>
            </a:r>
            <a:r>
              <a:rPr lang="ru-RU" sz="7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первых государств на территории </a:t>
            </a:r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России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40731" y="5202238"/>
            <a:ext cx="5251269" cy="1655762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Подготовил:</a:t>
            </a:r>
          </a:p>
          <a:p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Симонов К.В. </a:t>
            </a:r>
          </a:p>
          <a:p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истории МБОУ СОШ № 11</a:t>
            </a:r>
          </a:p>
          <a:p>
            <a:r>
              <a:rPr lang="en-US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квалификационная категория</a:t>
            </a:r>
            <a:endParaRPr lang="ru-RU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03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3595309" y="3160294"/>
            <a:ext cx="5163343" cy="3697706"/>
            <a:chOff x="3595309" y="3160294"/>
            <a:chExt cx="5163343" cy="3697706"/>
          </a:xfrm>
        </p:grpSpPr>
        <p:pic>
          <p:nvPicPr>
            <p:cNvPr id="3074" name="Picture 2" descr="https://avatars.mds.yandex.net/get-zen_doc/3614701/pub_5f054fe737d21111a67d0782_5f055377fead9b332aeb6044/scale_1200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57" t="12862" r="7136" b="5873"/>
            <a:stretch/>
          </p:blipFill>
          <p:spPr bwMode="auto">
            <a:xfrm>
              <a:off x="3595309" y="3160294"/>
              <a:ext cx="5163343" cy="3697706"/>
            </a:xfrm>
            <a:prstGeom prst="rect">
              <a:avLst/>
            </a:prstGeom>
            <a:noFill/>
            <a:ln>
              <a:solidFill>
                <a:srgbClr val="FFFDF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4021909" y="6464968"/>
              <a:ext cx="4400196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взрослые мужчины племени</a:t>
              </a:r>
              <a:endParaRPr lang="ru-RU" b="1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192371" y="0"/>
            <a:ext cx="2054128" cy="3529626"/>
            <a:chOff x="2453704" y="0"/>
            <a:chExt cx="2054128" cy="3529626"/>
          </a:xfrm>
        </p:grpSpPr>
        <p:pic>
          <p:nvPicPr>
            <p:cNvPr id="3080" name="Picture 8" descr="https://i.pinimg.com/736x/67/a9/83/67a983be375a372a23b64e0489756af3--perse-female-warriors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3704" y="0"/>
              <a:ext cx="2054128" cy="3450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048000" y="3160294"/>
              <a:ext cx="1235242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вождь</a:t>
              </a:r>
              <a:endParaRPr lang="ru-RU" b="1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7910296" y="0"/>
            <a:ext cx="2251294" cy="3635015"/>
            <a:chOff x="7509244" y="0"/>
            <a:chExt cx="2251294" cy="3635015"/>
          </a:xfrm>
        </p:grpSpPr>
        <p:sp>
          <p:nvSpPr>
            <p:cNvPr id="9" name="TextBox 8"/>
            <p:cNvSpPr txBox="1"/>
            <p:nvPr/>
          </p:nvSpPr>
          <p:spPr>
            <a:xfrm>
              <a:off x="7812505" y="3265683"/>
              <a:ext cx="1948033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Совет старейшин</a:t>
              </a:r>
              <a:endParaRPr lang="ru-RU" b="1" dirty="0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9244" y="0"/>
              <a:ext cx="2251294" cy="3344779"/>
            </a:xfrm>
            <a:prstGeom prst="rect">
              <a:avLst/>
            </a:prstGeom>
          </p:spPr>
        </p:pic>
      </p:grpSp>
      <p:sp>
        <p:nvSpPr>
          <p:cNvPr id="17" name="TextBox 16"/>
          <p:cNvSpPr txBox="1"/>
          <p:nvPr/>
        </p:nvSpPr>
        <p:spPr>
          <a:xfrm>
            <a:off x="3801979" y="385010"/>
            <a:ext cx="4620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</a:t>
            </a:r>
            <a:endParaRPr lang="ru-RU" sz="5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97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4320" y="3035772"/>
            <a:ext cx="74066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Одежда скифов отличалась сложностью покроя, наличием соединительных швов. Именно они изобрели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рукава и штаны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73580" y="10458"/>
            <a:ext cx="2686279" cy="3061109"/>
            <a:chOff x="421775" y="0"/>
            <a:chExt cx="2686279" cy="3061109"/>
          </a:xfrm>
        </p:grpSpPr>
        <p:pic>
          <p:nvPicPr>
            <p:cNvPr id="1026" name="Picture 2" descr="https://s.mediasole.ru/cache/content/data/images/811/811453/original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775" y="0"/>
              <a:ext cx="2686279" cy="3061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698171" y="0"/>
              <a:ext cx="12540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</a:rPr>
                <a:t>скифы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360799" y="0"/>
            <a:ext cx="4320160" cy="3101955"/>
            <a:chOff x="3526972" y="161154"/>
            <a:chExt cx="4320160" cy="3091497"/>
          </a:xfrm>
        </p:grpSpPr>
        <p:pic>
          <p:nvPicPr>
            <p:cNvPr id="1028" name="Picture 4" descr="https://s.mediasole.ru/cache/content/data/images/811/811454/original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01" t="6320" r="3449" b="63906"/>
            <a:stretch/>
          </p:blipFill>
          <p:spPr bwMode="auto">
            <a:xfrm>
              <a:off x="3526972" y="161154"/>
              <a:ext cx="4320160" cy="30914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020846" y="161154"/>
              <a:ext cx="13324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</a:rPr>
                <a:t>римляне</a:t>
              </a:r>
              <a:endParaRPr lang="ru-RU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6466114" y="3869506"/>
            <a:ext cx="55520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Первыми 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приручили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лошадь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поставили ее под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седло</a:t>
            </a:r>
            <a:r>
              <a:rPr 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не просто запрягли в повозку;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ttps://avatars.mds.yandex.net/get-zen_doc/1781308/pub_5dfb549a5fd55f00ada5a595_5dfb5d330ce57b00aedc79b1/scale_12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245" y="215192"/>
            <a:ext cx="3085482" cy="3654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osinform.org/uploads/posts/2016-12/1482944781_15676451_230637934046014_2422202352445065045_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73" y="3742917"/>
            <a:ext cx="4411956" cy="311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721531" y="5499463"/>
            <a:ext cx="5212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Предположение о том, что первое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колесо со спицами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изобрели скифы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98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535339" y="169816"/>
            <a:ext cx="4206478" cy="2999619"/>
            <a:chOff x="417774" y="300444"/>
            <a:chExt cx="4206478" cy="2999619"/>
          </a:xfrm>
        </p:grpSpPr>
        <p:pic>
          <p:nvPicPr>
            <p:cNvPr id="2050" name="Picture 2" descr="http://itd2.mycdn.me/image?id=886473415582&amp;t=20&amp;plc=MOBILE&amp;tkn=*iqRi7Dc6repCPWzM8NS9zUp4SOA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61" t="6400" r="5701" b="5599"/>
            <a:stretch/>
          </p:blipFill>
          <p:spPr bwMode="auto">
            <a:xfrm>
              <a:off x="417774" y="300444"/>
              <a:ext cx="4206478" cy="2599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626899" y="2899953"/>
              <a:ext cx="37882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обряд побратимства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368834" y="189709"/>
            <a:ext cx="6126479" cy="5159231"/>
            <a:chOff x="5355771" y="9528"/>
            <a:chExt cx="6126479" cy="5159231"/>
          </a:xfrm>
        </p:grpSpPr>
        <p:pic>
          <p:nvPicPr>
            <p:cNvPr id="2052" name="Picture 4" descr="https://img11.postila.ru/data/c4/5e/48/dd/c45e48dde97cd9edfa20da48897e4bd79b8789fc9d1e96bd7f81c62c0b58fcff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5771" y="9528"/>
              <a:ext cx="6126479" cy="42885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5368834" y="4245429"/>
              <a:ext cx="611341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 утверждал греческий историк 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Геродот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знаменитое племя 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амазонок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женщин воительниц было скифским и проживало 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между Крымом  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и рекой </a:t>
              </a:r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Дон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5314" y="3825446"/>
            <a:ext cx="499001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ногие воинские обычаи скифов были крайне жестокими для понимания современного человека!!!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(показать голову убитого врага, снимать скальп, пить кровь врага и т.д.)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87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" y="0"/>
            <a:ext cx="1229214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Уважительное отношение к памяти предков. У скифов существовал особенный обряд захоронения умерших.</a:t>
            </a:r>
            <a:endParaRPr 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avatars.mds.yandex.net/get-zen_doc/1874110/pub_5e8196dab4adff4ccdbf249d_5e81981a8274cd4de920a39c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81" y="1048501"/>
            <a:ext cx="9609084" cy="5805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3325" y="384721"/>
            <a:ext cx="11325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умирал знатный скиф, его  в течении 40 дней возили по владениям, чтобы с ним прощались подчиненные. Чтобы тело покойного не разложилось – его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бальзамировали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 descr="http://itd0.mycdn.me/image?id=883688805167&amp;t=20&amp;plc=MOBILE&amp;tkn=*u2psd8Hq6YCk2EZbxPq9AyLP0H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526" y="1092607"/>
            <a:ext cx="6108658" cy="5666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2522" y="1391478"/>
            <a:ext cx="44792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могилу с умершим закладывали его оружие, предметы быта необходимые в загробном мире, лошадей</a:t>
            </a:r>
            <a:endParaRPr lang="ru-RU" sz="2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0" name="Picture 8" descr="https://multiurok.ru/img/384233/image_5a2d71628ff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98" y="497540"/>
            <a:ext cx="11659341" cy="626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pics.photographer.ru/nonstop/pics/pictures/710/71026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94" y="497539"/>
            <a:ext cx="11644657" cy="626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97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26" y="0"/>
            <a:ext cx="12192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2107095" y="3429000"/>
            <a:ext cx="887896" cy="62285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306417" y="2849217"/>
            <a:ext cx="887896" cy="62285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306417" y="3578088"/>
            <a:ext cx="1027044" cy="76862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376452" y="1470990"/>
            <a:ext cx="1524000" cy="112643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37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036" y="167742"/>
            <a:ext cx="11661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художественных изделий, обнаруженных в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погребениях</a:t>
            </a:r>
            <a:r>
              <a:rPr lang="ru-RU" sz="20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скифов, наиболее интересны предметы, декорированные в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зверином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стиле: </a:t>
            </a:r>
            <a:r>
              <a:rPr lang="ru-RU" sz="2000" b="1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обкладки </a:t>
            </a:r>
            <a:r>
              <a:rPr lang="ru-RU" sz="20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колчанов и ножен, рукоятки мечей, детали уздечного набора, бляшки (использовавшиеся для украшения конской сбруи, колчанов, панцирей, а также в качестве женских украшений), ручки зеркал, пряжки, браслеты, гривны и т. д.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2035" y="1642117"/>
            <a:ext cx="117811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Наряду </a:t>
            </a:r>
            <a:r>
              <a:rPr lang="ru-RU" sz="20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изображениями фигур животных (оленя, лося, козла, хищных птиц, фантастических животных и т. д.) на них встречаются сцены борьбы </a:t>
            </a:r>
            <a:r>
              <a:rPr lang="ru-RU" sz="2000" b="1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зверей;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035" y="2500939"/>
            <a:ext cx="116619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Изображения </a:t>
            </a:r>
            <a:r>
              <a:rPr lang="ru-RU" sz="20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выполнялись в невысоком рельефе при помощи ковки, чеканки, литья, тиснения и резьбы, чаще всего из золота, серебра, железа и </a:t>
            </a:r>
            <a:r>
              <a:rPr lang="ru-RU" sz="2000" b="1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бронзы</a:t>
            </a:r>
            <a:r>
              <a:rPr lang="ru-RU" sz="20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2034" y="3359761"/>
            <a:ext cx="117811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Они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представляли различных духов и играли роль магических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амулетов и символизировали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силу, ловкость и храбрость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воина;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034" y="4218583"/>
            <a:ext cx="119799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Животные </a:t>
            </a:r>
            <a:r>
              <a:rPr lang="ru-RU" sz="20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изображаются в движении и сбоку, но с обращённой в сторону зрителя головой.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2034" y="4769629"/>
            <a:ext cx="11979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еобычайная </a:t>
            </a:r>
            <a:r>
              <a:rPr lang="ru-RU" sz="2000" b="1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живость, характерность и динамика образов, замечательная приспособленность изображений к формам </a:t>
            </a:r>
            <a:r>
              <a:rPr lang="ru-RU" sz="2000" b="1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предметов;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71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https://2.bp.blogspot.com/-HcYf3dfRRFo/VQWYSColNjI/AAAAAAAADZ0/ZtDYvpDF0z4/s1600/%D0%BF%D0%B5%D0%BA%D1%82%D0%BE%D1%80%D0%B0%D0%BB%D1%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705" y="0"/>
            <a:ext cx="6940687" cy="686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i.pinimg.com/736x/60/a5/5f/60a55fff3b943d520ec7d56187a9019a--russian-jewelry-achaemeni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88" y="291547"/>
            <a:ext cx="2283563" cy="2522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r.mt.ru/r1/photoCEC4/20986847655-0/jpg/bp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4928" y="69152"/>
            <a:ext cx="2627072" cy="2872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s://www.mercury.ru/upload/medialibrary/b3b/b3bbdd64374e74fe19956adb224c61df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9955"/>
            <a:ext cx="2848045" cy="284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https://i.pinimg.com/originals/de/8b/67/de8b67464b1ae9f9ffea195718b28f7b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656" l="0" r="9972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813" y="4924697"/>
            <a:ext cx="2740684" cy="216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26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Скифское золото: 10 знаменитых предметов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25" b="93125" l="4699" r="97797">
                        <a14:backgroundMark x1="23495" y1="35000" x2="23495" y2="35000"/>
                        <a14:backgroundMark x1="23495" y1="34750" x2="23495" y2="34750"/>
                        <a14:backgroundMark x1="21586" y1="36000" x2="21586" y2="36000"/>
                        <a14:backgroundMark x1="21586" y1="33750" x2="21586" y2="33750"/>
                        <a14:backgroundMark x1="58150" y1="28750" x2="58150" y2="28750"/>
                        <a14:backgroundMark x1="58150" y1="28750" x2="58150" y2="28750"/>
                        <a14:backgroundMark x1="58150" y1="28750" x2="58150" y2="28750"/>
                        <a14:backgroundMark x1="50367" y1="31250" x2="50367" y2="31250"/>
                        <a14:backgroundMark x1="50367" y1="31250" x2="50367" y2="31250"/>
                        <a14:backgroundMark x1="50367" y1="31250" x2="50367" y2="31250"/>
                        <a14:backgroundMark x1="69897" y1="26625" x2="69897" y2="26625"/>
                        <a14:backgroundMark x1="35977" y1="34750" x2="35977" y2="34750"/>
                        <a14:backgroundMark x1="29662" y1="25000" x2="29662" y2="25000"/>
                        <a14:backgroundMark x1="84288" y1="34375" x2="84288" y2="34375"/>
                        <a14:backgroundMark x1="34508" y1="29375" x2="36270" y2="36250"/>
                        <a14:backgroundMark x1="27166" y1="22750" x2="30396" y2="25625"/>
                        <a14:backgroundMark x1="50367" y1="30625" x2="47430" y2="33500"/>
                        <a14:backgroundMark x1="50661" y1="32500" x2="52863" y2="33750"/>
                        <a14:backgroundMark x1="34508" y1="37250" x2="41850" y2="37500"/>
                        <a14:backgroundMark x1="62115" y1="23125" x2="69457" y2="26625"/>
                        <a14:backgroundMark x1="83847" y1="34125" x2="87665" y2="36250"/>
                        <a14:backgroundMark x1="61821" y1="26250" x2="65051" y2="28500"/>
                        <a14:backgroundMark x1="59178" y1="28500" x2="57709" y2="31250"/>
                        <a14:backgroundMark x1="29662" y1="26875" x2="29662" y2="23125"/>
                        <a14:backgroundMark x1="35242" y1="24625" x2="31131" y2="2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93" t="2826" r="2763" b="7379"/>
          <a:stretch/>
        </p:blipFill>
        <p:spPr bwMode="auto">
          <a:xfrm>
            <a:off x="4108766" y="331304"/>
            <a:ext cx="3299791" cy="373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Скифское золото: 10 знаменитых предметов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50" l="0" r="998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93" t="9683" b="3834"/>
          <a:stretch/>
        </p:blipFill>
        <p:spPr bwMode="auto">
          <a:xfrm>
            <a:off x="7662517" y="331304"/>
            <a:ext cx="3249971" cy="3737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Скифское золото: 10 знаменитых предметов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33378" y1="37778" x2="74459" y2="38519"/>
                        <a14:backgroundMark x1="73919" y1="37284" x2="78919" y2="59506"/>
                        <a14:backgroundMark x1="811" y1="77284" x2="30676" y2="90370"/>
                        <a14:backgroundMark x1="97838" y1="57284" x2="94324" y2="77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110" y="4283052"/>
            <a:ext cx="4416425" cy="241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Скифское золото: 10 знаменитых предметов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64" b="98582" l="0" r="100000">
                        <a14:backgroundMark x1="3833" y1="59220" x2="19500" y2="94858"/>
                        <a14:backgroundMark x1="95167" y1="57624" x2="81500" y2="90071"/>
                        <a14:backgroundMark x1="53500" y1="37057" x2="55000" y2="38830"/>
                        <a14:backgroundMark x1="73833" y1="48936" x2="73833" y2="48936"/>
                        <a14:backgroundMark x1="70833" y1="43085" x2="70833" y2="43085"/>
                        <a14:backgroundMark x1="53500" y1="55496" x2="53500" y2="55496"/>
                        <a14:backgroundMark x1="46000" y1="62411" x2="46000" y2="62411"/>
                        <a14:backgroundMark x1="40833" y1="50000" x2="40833" y2="50000"/>
                        <a14:backgroundMark x1="40833" y1="54965" x2="40833" y2="54965"/>
                        <a14:backgroundMark x1="44333" y1="46277" x2="44333" y2="46277"/>
                        <a14:backgroundMark x1="44833" y1="32801" x2="44833" y2="32801"/>
                        <a14:backgroundMark x1="44833" y1="31738" x2="44833" y2="31738"/>
                        <a14:backgroundMark x1="41833" y1="24113" x2="41833" y2="24113"/>
                        <a14:backgroundMark x1="23667" y1="50709" x2="23667" y2="50709"/>
                        <a14:backgroundMark x1="22500" y1="48936" x2="22500" y2="48936"/>
                        <a14:backgroundMark x1="40833" y1="70567" x2="40833" y2="705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514" y="4339783"/>
            <a:ext cx="2574373" cy="2419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олень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87" y="4131123"/>
            <a:ext cx="3446255" cy="2569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https://www.brain-games.ru/upload/iblock/9f6/dc27924a_4ede_4e78_a2ae_120675ef72d7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30" y="781878"/>
            <a:ext cx="3663176" cy="243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39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Гер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7" y="69351"/>
            <a:ext cx="85725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5076" y="69351"/>
            <a:ext cx="769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Дербент (РФ, республика Дагестан)</a:t>
            </a:r>
            <a:endParaRPr lang="ru-RU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https://travel-dom.ru/wp-content/uploads/2019/09/2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349" y="793251"/>
            <a:ext cx="9314238" cy="590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2913018" y="5486401"/>
            <a:ext cx="182880" cy="1828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62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ер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7" y="69351"/>
            <a:ext cx="85725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5076" y="69351"/>
            <a:ext cx="769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Дербент (РФ, республика Дагестан)</a:t>
            </a:r>
            <a:endParaRPr lang="ru-RU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6914" y="793251"/>
            <a:ext cx="10384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Еще в древности город получил название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«Каспийские ворота»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так как находился на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«Великом шелковом пути»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соединял торговлю между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Севером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Югом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Западом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Востоком,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являлся важнейшим стратегическим местом в войнах.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35577" y="2062843"/>
            <a:ext cx="2795452" cy="3000707"/>
            <a:chOff x="535577" y="2062843"/>
            <a:chExt cx="2795452" cy="3000707"/>
          </a:xfrm>
        </p:grpSpPr>
        <p:pic>
          <p:nvPicPr>
            <p:cNvPr id="8194" name="Picture 2" descr="Hekataios von Milet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529" y="2062843"/>
              <a:ext cx="2152650" cy="27908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535577" y="4663440"/>
              <a:ext cx="27954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Гекатей Милетский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62149" y="5107597"/>
            <a:ext cx="21423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середина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века до н.э.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31829" y="2062843"/>
            <a:ext cx="1980064" cy="2818387"/>
            <a:chOff x="6779623" y="2245163"/>
            <a:chExt cx="1980064" cy="2818387"/>
          </a:xfrm>
        </p:grpSpPr>
        <p:pic>
          <p:nvPicPr>
            <p:cNvPr id="11" name="Picture 6" descr="https://4.bp.blogspot.com/-8OH7ktfI9Fg/VDWCPGn5p_I/AAAAAAABIc8/DKQnFTrY-84/s1600/Herodotus_02.pn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718" b="97710" l="26877" r="7417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70" r="25597" b="1927"/>
            <a:stretch/>
          </p:blipFill>
          <p:spPr bwMode="auto">
            <a:xfrm>
              <a:off x="6962502" y="2245163"/>
              <a:ext cx="1645920" cy="24261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779623" y="4663440"/>
              <a:ext cx="19800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Геродот </a:t>
              </a:r>
              <a:endPara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9731829" y="4853668"/>
            <a:ext cx="21423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 до н.э.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://gazetavatan.ru/wp-content/uploads/2019/08/WhatsApp-Image-2019-08-14-at-15.45.53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493" y="2317705"/>
            <a:ext cx="5383486" cy="358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54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884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государства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3144" y="953589"/>
            <a:ext cx="3540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Единая территория.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ftershock.news/sites/default/files/u29675/teasers/karta-evrop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217" y="953588"/>
            <a:ext cx="6323600" cy="452707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53143" y="1549546"/>
            <a:ext cx="4493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Единая система управления.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ds04.infourok.ru/uploads/ex/00d6/000a8825-4c618cd8/img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" t="21510" r="67740" b="6871"/>
          <a:stretch/>
        </p:blipFill>
        <p:spPr bwMode="auto">
          <a:xfrm>
            <a:off x="6733316" y="953588"/>
            <a:ext cx="3605348" cy="491163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3142" y="2145503"/>
            <a:ext cx="4493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Единая система законов.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4" name="Picture 10" descr="https://sun9-35.userapi.com/c850436/v850436800/11e81e/l0rC4u2Mf0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062" y="953974"/>
            <a:ext cx="6179910" cy="452668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53141" y="2755459"/>
            <a:ext cx="4493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Право на взимание налогов.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6" name="Picture 12" descr="https://vmnews.ru/img/news/11/da3ee65fa12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994" y="953588"/>
            <a:ext cx="5116097" cy="452707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64820" y="3365415"/>
            <a:ext cx="5364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Монополия на применение силы.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8" name="Picture 14" descr="https://yandex.ru/images/_crpd/A99w3PM36/ec5cb5db_kx/HTflhWR6MnjGyXjGA1m7ownGR_AX7fjdQccZ9HTA8vdlOYzsVciQvj8vhJDAgjOLlam78_CakO317fbXCjyo4I31dsOwPzK8klvzwMDY6iVPx4UwAz4-nlWWHjUhRXexcW5VPpLIgylq9QaQwIX4QR1uJjztAg7k_jMlwlzr_XMKZfMZa--5cc7INZxLkDX0gssOuZzub1DLRAF1-AEt-K65jqkXQc_qqbJeyVjXswUbI2K1b8JA7v--qksTLH02EyO_V-S_-r1KS_GRjlWzsMTKj_OV52jYiUEC9jTDbPKpsMUrE8IKrq32kcGQGTJDW23mfWNIiOX0s2GLFun1cBLvN9ussbF4RsU5UwSaefvJBE40le5u3oJPRnB4DqK4pXLB4V0FBSlntpSFGBd2xlwu5jfjgkzu9nbpilLo932X5TPfr3f3MMCFfRjFkjY0TcQB8BIrJVjECo-_foDju2C7T2QcyM0rbTtTgRGUfwvWLaj5LotF6XL14wRVqb10FWv22KpxPnzHBncQhR4zOUKFyLeSJy8fSs_D8fOP4rXufg-vkk1HoSL3WE3e3PpLWyJrNSfKTiR28qKJnuZ_OB2qOt4o8bGxwsa4mw3Zc3aKAIk82qIiFI3Phvj9C605qfjAq1VBCWYrfhsIlt0_xdamLTurw40gsjJpzpQmOXSVpz0cLz80dUXDclTNXrtzAcOFdd9np1tKxsn-NgPidejxASGUxIcuKjKXTdTTe4qUKOTzY4SEYbb6JoFeI3j10WVyHyW_ef1MT_5ewFJ2toHNgPhcaK8fhQwJt3TMYXXtOQNo20TBYWnyGw7dkDaK02BkN-fETyO3PakAU2OwMd_lPt_gN_a3zYG_kMETdjhOjkd_VOnm1MFETr97DGL87vuHrx-Dw-LmslZGXt38C1NnKLunDMEn8nDiR9wmMHESLzxV4Pqz_QvMtdfK1v3wBksE9FbuZ1VNAc7xP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" t="2857" r="2195" b="3438"/>
          <a:stretch/>
        </p:blipFill>
        <p:spPr bwMode="auto">
          <a:xfrm>
            <a:off x="6241483" y="953588"/>
            <a:ext cx="4579118" cy="451036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62532" y="3960987"/>
            <a:ext cx="4553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Армия, полиция, суд.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0" name="Picture 16" descr="https://avatars.mds.yandex.net/get-zen_doc/3446567/pub_5eeb2466a3dca453cfdd4f1d_5eeb2468f5043b5a77375df0/scale_12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895" y="936878"/>
            <a:ext cx="6306178" cy="452707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51278" y="4580790"/>
            <a:ext cx="4553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Суверенитет.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2" name="Picture 18" descr="https://ds05.infourok.ru/uploads/ex/0560/00010347-4ec7bf01/img13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6" t="40558" r="39701" b="6870"/>
          <a:stretch/>
        </p:blipFill>
        <p:spPr bwMode="auto">
          <a:xfrm>
            <a:off x="5886994" y="1157767"/>
            <a:ext cx="5220186" cy="402450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84323" y="5108919"/>
            <a:ext cx="4553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Символы (герб, гимн, флаг).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4" name="Picture 20" descr="https://ds05.infourok.ru/uploads/ex/071d/000c8a3c-cc301071/2/img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1249" y="1160960"/>
            <a:ext cx="5358367" cy="402130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651278" y="5643205"/>
            <a:ext cx="5749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Единая система мер, весов и денег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6265825" y="771025"/>
            <a:ext cx="4626621" cy="4892197"/>
            <a:chOff x="5431584" y="1440926"/>
            <a:chExt cx="4626621" cy="4892197"/>
          </a:xfrm>
        </p:grpSpPr>
        <p:pic>
          <p:nvPicPr>
            <p:cNvPr id="29" name="Picture 22" descr="https://ds04.infourok.ru/uploads/ex/11a3/00114fb2-9fdba4a4/img1.jp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13" t="20176" r="48702" b="13156"/>
            <a:stretch/>
          </p:blipFill>
          <p:spPr bwMode="auto">
            <a:xfrm>
              <a:off x="5431584" y="1440926"/>
              <a:ext cx="4626621" cy="489219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https://coinsbolhov.ru/upload/thumbs/cache/i5/i1/51ceed3e14181a80d2b6271d42699e80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82743" y="5148458"/>
              <a:ext cx="1175462" cy="11846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0201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2" grpId="0"/>
      <p:bldP spid="14" grpId="0"/>
      <p:bldP spid="16" grpId="0"/>
      <p:bldP spid="18" grpId="0"/>
      <p:bldP spid="20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Гер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7" y="69351"/>
            <a:ext cx="85725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5076" y="69351"/>
            <a:ext cx="76946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Дербент (РФ, республика Дагестан)</a:t>
            </a:r>
            <a:endParaRPr lang="ru-RU" sz="3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0160" y="791809"/>
            <a:ext cx="103849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превратился в мощнейшую крепость протяженностью в 50 километров, с толщиной стен в 3,5 метра и высотой в 10-12 метров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49378" y="-53760"/>
            <a:ext cx="214230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век н.э.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https://must-see.top/wp-content/uploads/2019/01/krepost-naryn-ka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3" y="1747285"/>
            <a:ext cx="7424057" cy="495922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7881622" y="1318601"/>
            <a:ext cx="4044399" cy="5387907"/>
            <a:chOff x="7881622" y="1318601"/>
            <a:chExt cx="4044399" cy="5387907"/>
          </a:xfrm>
        </p:grpSpPr>
        <p:pic>
          <p:nvPicPr>
            <p:cNvPr id="9220" name="Picture 4" descr="https://riadagestan.ru/upload/iblock/b39/b39273e0f29c9e9c9db25a591105fd2a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3657" y="4217276"/>
              <a:ext cx="3740330" cy="248923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2" name="Picture 6" descr="https://fullpicture.ru/wp-content/uploads/2019/07/facts-about-derbent6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1622" y="1318601"/>
              <a:ext cx="4044399" cy="273463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9349378" y="3757813"/>
              <a:ext cx="1264922" cy="646331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6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734 г.</a:t>
              </a:r>
              <a:r>
                <a:rPr lang="ru-RU" sz="16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606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9532" y="0"/>
            <a:ext cx="973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Греческие города-государства в Причерноморье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https://fs01.infourok.ru/images/doc/89/107247/img1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t="8939" r="3571" b="4585"/>
          <a:stretch/>
        </p:blipFill>
        <p:spPr bwMode="auto">
          <a:xfrm>
            <a:off x="1482634" y="584775"/>
            <a:ext cx="9065623" cy="622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8569234" y="1502228"/>
            <a:ext cx="209006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973426" y="2078697"/>
            <a:ext cx="209006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9374736" y="1724297"/>
            <a:ext cx="179347" cy="18141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9788435" y="1011884"/>
            <a:ext cx="209006" cy="22206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24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9532" y="0"/>
            <a:ext cx="973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Греческие города-государства в Причерноморье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49532" y="821140"/>
            <a:ext cx="973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греческой колонизации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5646" y="1517176"/>
            <a:ext cx="5044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Перенаселение Греции;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645" y="2101951"/>
            <a:ext cx="11540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Мало плодородных земель и нехватка продуктов питания (хлеб, мясо);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5644" y="3179169"/>
            <a:ext cx="112676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Сбыт изделий ремесленников и развитие торговли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62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9532" y="0"/>
            <a:ext cx="973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Греческие города-государства в Причерноморье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5646" y="995504"/>
            <a:ext cx="3938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Греки сооружали свои города на удобном для кораблей береге моря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5646" y="2269792"/>
            <a:ext cx="3938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Греки окружали свои города крепостной стеной для защиты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646" y="3544080"/>
            <a:ext cx="39388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 города находились  административные здания, храмы, торговые площади и жилища поселенцев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5646" y="5557031"/>
            <a:ext cx="3938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Гражданином полиса считались только мужчины  греки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435523" y="995504"/>
            <a:ext cx="7580040" cy="5514479"/>
            <a:chOff x="4435523" y="995504"/>
            <a:chExt cx="7580040" cy="5514479"/>
          </a:xfrm>
        </p:grpSpPr>
        <p:pic>
          <p:nvPicPr>
            <p:cNvPr id="5122" name="Picture 2" descr="https://lh3.googleusercontent.com/-ooNa9-SVZMU/VyRshXvlu4I/AAAAAAAAB4c/epJIVCzY8Y8/s1600/bosporskoe-carstvo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5523" y="995504"/>
              <a:ext cx="7580040" cy="551447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572000" y="995504"/>
              <a:ext cx="34938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Пантикапей (Керчь)</a:t>
              </a:r>
              <a:endPara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Picture 2" descr="http://russiantourism.ru/netcat_files/2343_1852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446" y="542123"/>
            <a:ext cx="5205330" cy="292799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s://pbs.twimg.com/media/DFuiA7HW0AAzo5p.jpg:lar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129" y="3717377"/>
            <a:ext cx="4587964" cy="303773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86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9532" y="0"/>
            <a:ext cx="97318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Греческие города-государства в Причерноморье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Picture 6" descr="https://i.pinimg.com/736x/8c/36/ea/8c36ea0f017dfdf8aecac92baa56cca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051" y="742641"/>
            <a:ext cx="10114789" cy="595878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s://img.tourister.ru/files/1/6/7/3/8/1/7/7/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82" y="1610434"/>
            <a:ext cx="5813128" cy="387541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.pixby.net/satanas/4061098/large/9722208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771" y="1610434"/>
            <a:ext cx="5815399" cy="387541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s://chersonesos-sev.ru/wp-content/uploads/2016/04/2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276" y="1659032"/>
            <a:ext cx="5828680" cy="376678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s://upload.wikimedia.org/wikipedia/commons/thumb/7/77/%D0%91%D0%B0%D0%B7%D0%B8%D0%BB%D0%B8%D0%BA%D0%B0_1935_%D0%B3%D0%BE%D0%B4%D0%B0_4.jpg/800px-%D0%91%D0%B0%D0%B7%D0%B8%D0%BB%D0%B8%D0%BA%D0%B0_1935_%D0%B3%D0%BE%D0%B4%D0%B0_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146" y="1610434"/>
            <a:ext cx="6465390" cy="484904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s3.nat-geo.ru/images/2019/5/15/3a545e8acf314ceaaed3ada223fee77f.max-1200x80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146" y="1872888"/>
            <a:ext cx="6486200" cy="432413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50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4.infourok.ru/uploads/ex/09e8/000f4c27-4b7171d1/4/img1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4" t="27290" r="1104" b="25746"/>
          <a:stretch/>
        </p:blipFill>
        <p:spPr bwMode="auto">
          <a:xfrm>
            <a:off x="304552" y="2483893"/>
            <a:ext cx="11421788" cy="412162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015446" y="736979"/>
            <a:ext cx="0" cy="1460311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154198" y="736978"/>
            <a:ext cx="0" cy="146031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037256" y="0"/>
            <a:ext cx="2587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привозили</a:t>
            </a:r>
            <a:endParaRPr lang="ru-RU" sz="3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5238" y="0"/>
            <a:ext cx="2587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вывозили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552" y="636136"/>
            <a:ext cx="5345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ливковое масло, вино, ремесленные изделия</a:t>
            </a:r>
            <a:endParaRPr lang="ru-RU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19472" y="584775"/>
            <a:ext cx="53456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шеницу, скот (лошади, овцы, козы) невольников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55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nnot.ru/wp-content/uploads/2018/09/21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63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олилиния 7"/>
          <p:cNvSpPr/>
          <p:nvPr/>
        </p:nvSpPr>
        <p:spPr>
          <a:xfrm>
            <a:off x="7180118" y="2296391"/>
            <a:ext cx="2021032" cy="1172772"/>
          </a:xfrm>
          <a:custGeom>
            <a:avLst/>
            <a:gdLst>
              <a:gd name="connsiteX0" fmla="*/ 389659 w 2021032"/>
              <a:gd name="connsiteY0" fmla="*/ 1168977 h 1172772"/>
              <a:gd name="connsiteX1" fmla="*/ 379268 w 2021032"/>
              <a:gd name="connsiteY1" fmla="*/ 1143000 h 1172772"/>
              <a:gd name="connsiteX2" fmla="*/ 384464 w 2021032"/>
              <a:gd name="connsiteY2" fmla="*/ 1127414 h 1172772"/>
              <a:gd name="connsiteX3" fmla="*/ 379268 w 2021032"/>
              <a:gd name="connsiteY3" fmla="*/ 1091045 h 1172772"/>
              <a:gd name="connsiteX4" fmla="*/ 374073 w 2021032"/>
              <a:gd name="connsiteY4" fmla="*/ 1075459 h 1172772"/>
              <a:gd name="connsiteX5" fmla="*/ 368877 w 2021032"/>
              <a:gd name="connsiteY5" fmla="*/ 1054677 h 1172772"/>
              <a:gd name="connsiteX6" fmla="*/ 358487 w 2021032"/>
              <a:gd name="connsiteY6" fmla="*/ 1039091 h 1172772"/>
              <a:gd name="connsiteX7" fmla="*/ 353291 w 2021032"/>
              <a:gd name="connsiteY7" fmla="*/ 1023504 h 1172772"/>
              <a:gd name="connsiteX8" fmla="*/ 342900 w 2021032"/>
              <a:gd name="connsiteY8" fmla="*/ 971550 h 1172772"/>
              <a:gd name="connsiteX9" fmla="*/ 327314 w 2021032"/>
              <a:gd name="connsiteY9" fmla="*/ 955964 h 1172772"/>
              <a:gd name="connsiteX10" fmla="*/ 316923 w 2021032"/>
              <a:gd name="connsiteY10" fmla="*/ 940377 h 1172772"/>
              <a:gd name="connsiteX11" fmla="*/ 301337 w 2021032"/>
              <a:gd name="connsiteY11" fmla="*/ 924791 h 1172772"/>
              <a:gd name="connsiteX12" fmla="*/ 290946 w 2021032"/>
              <a:gd name="connsiteY12" fmla="*/ 909204 h 1172772"/>
              <a:gd name="connsiteX13" fmla="*/ 275359 w 2021032"/>
              <a:gd name="connsiteY13" fmla="*/ 898814 h 1172772"/>
              <a:gd name="connsiteX14" fmla="*/ 244187 w 2021032"/>
              <a:gd name="connsiteY14" fmla="*/ 872836 h 1172772"/>
              <a:gd name="connsiteX15" fmla="*/ 223405 w 2021032"/>
              <a:gd name="connsiteY15" fmla="*/ 841664 h 1172772"/>
              <a:gd name="connsiteX16" fmla="*/ 218209 w 2021032"/>
              <a:gd name="connsiteY16" fmla="*/ 815686 h 1172772"/>
              <a:gd name="connsiteX17" fmla="*/ 213014 w 2021032"/>
              <a:gd name="connsiteY17" fmla="*/ 779318 h 1172772"/>
              <a:gd name="connsiteX18" fmla="*/ 202623 w 2021032"/>
              <a:gd name="connsiteY18" fmla="*/ 748145 h 1172772"/>
              <a:gd name="connsiteX19" fmla="*/ 197427 w 2021032"/>
              <a:gd name="connsiteY19" fmla="*/ 732559 h 1172772"/>
              <a:gd name="connsiteX20" fmla="*/ 187037 w 2021032"/>
              <a:gd name="connsiteY20" fmla="*/ 716973 h 1172772"/>
              <a:gd name="connsiteX21" fmla="*/ 181841 w 2021032"/>
              <a:gd name="connsiteY21" fmla="*/ 701386 h 1172772"/>
              <a:gd name="connsiteX22" fmla="*/ 155864 w 2021032"/>
              <a:gd name="connsiteY22" fmla="*/ 670214 h 1172772"/>
              <a:gd name="connsiteX23" fmla="*/ 124691 w 2021032"/>
              <a:gd name="connsiteY23" fmla="*/ 649432 h 1172772"/>
              <a:gd name="connsiteX24" fmla="*/ 109105 w 2021032"/>
              <a:gd name="connsiteY24" fmla="*/ 639041 h 1172772"/>
              <a:gd name="connsiteX25" fmla="*/ 93518 w 2021032"/>
              <a:gd name="connsiteY25" fmla="*/ 628650 h 1172772"/>
              <a:gd name="connsiteX26" fmla="*/ 62346 w 2021032"/>
              <a:gd name="connsiteY26" fmla="*/ 602673 h 1172772"/>
              <a:gd name="connsiteX27" fmla="*/ 51955 w 2021032"/>
              <a:gd name="connsiteY27" fmla="*/ 587086 h 1172772"/>
              <a:gd name="connsiteX28" fmla="*/ 25977 w 2021032"/>
              <a:gd name="connsiteY28" fmla="*/ 561109 h 1172772"/>
              <a:gd name="connsiteX29" fmla="*/ 20782 w 2021032"/>
              <a:gd name="connsiteY29" fmla="*/ 545523 h 1172772"/>
              <a:gd name="connsiteX30" fmla="*/ 10391 w 2021032"/>
              <a:gd name="connsiteY30" fmla="*/ 529936 h 1172772"/>
              <a:gd name="connsiteX31" fmla="*/ 0 w 2021032"/>
              <a:gd name="connsiteY31" fmla="*/ 498764 h 1172772"/>
              <a:gd name="connsiteX32" fmla="*/ 5196 w 2021032"/>
              <a:gd name="connsiteY32" fmla="*/ 483177 h 1172772"/>
              <a:gd name="connsiteX33" fmla="*/ 15587 w 2021032"/>
              <a:gd name="connsiteY33" fmla="*/ 446809 h 1172772"/>
              <a:gd name="connsiteX34" fmla="*/ 25977 w 2021032"/>
              <a:gd name="connsiteY34" fmla="*/ 431223 h 1172772"/>
              <a:gd name="connsiteX35" fmla="*/ 72737 w 2021032"/>
              <a:gd name="connsiteY35" fmla="*/ 394854 h 1172772"/>
              <a:gd name="connsiteX36" fmla="*/ 88323 w 2021032"/>
              <a:gd name="connsiteY36" fmla="*/ 384464 h 1172772"/>
              <a:gd name="connsiteX37" fmla="*/ 103909 w 2021032"/>
              <a:gd name="connsiteY37" fmla="*/ 374073 h 1172772"/>
              <a:gd name="connsiteX38" fmla="*/ 135082 w 2021032"/>
              <a:gd name="connsiteY38" fmla="*/ 363682 h 1172772"/>
              <a:gd name="connsiteX39" fmla="*/ 176646 w 2021032"/>
              <a:gd name="connsiteY39" fmla="*/ 353291 h 1172772"/>
              <a:gd name="connsiteX40" fmla="*/ 207818 w 2021032"/>
              <a:gd name="connsiteY40" fmla="*/ 342900 h 1172772"/>
              <a:gd name="connsiteX41" fmla="*/ 223405 w 2021032"/>
              <a:gd name="connsiteY41" fmla="*/ 337704 h 1172772"/>
              <a:gd name="connsiteX42" fmla="*/ 244187 w 2021032"/>
              <a:gd name="connsiteY42" fmla="*/ 332509 h 1172772"/>
              <a:gd name="connsiteX43" fmla="*/ 301337 w 2021032"/>
              <a:gd name="connsiteY43" fmla="*/ 322118 h 1172772"/>
              <a:gd name="connsiteX44" fmla="*/ 358487 w 2021032"/>
              <a:gd name="connsiteY44" fmla="*/ 316923 h 1172772"/>
              <a:gd name="connsiteX45" fmla="*/ 374073 w 2021032"/>
              <a:gd name="connsiteY45" fmla="*/ 322118 h 1172772"/>
              <a:gd name="connsiteX46" fmla="*/ 441614 w 2021032"/>
              <a:gd name="connsiteY46" fmla="*/ 311727 h 1172772"/>
              <a:gd name="connsiteX47" fmla="*/ 509155 w 2021032"/>
              <a:gd name="connsiteY47" fmla="*/ 296141 h 1172772"/>
              <a:gd name="connsiteX48" fmla="*/ 545523 w 2021032"/>
              <a:gd name="connsiteY48" fmla="*/ 285750 h 1172772"/>
              <a:gd name="connsiteX49" fmla="*/ 571500 w 2021032"/>
              <a:gd name="connsiteY49" fmla="*/ 280554 h 1172772"/>
              <a:gd name="connsiteX50" fmla="*/ 587087 w 2021032"/>
              <a:gd name="connsiteY50" fmla="*/ 275359 h 1172772"/>
              <a:gd name="connsiteX51" fmla="*/ 613064 w 2021032"/>
              <a:gd name="connsiteY51" fmla="*/ 270164 h 1172772"/>
              <a:gd name="connsiteX52" fmla="*/ 649432 w 2021032"/>
              <a:gd name="connsiteY52" fmla="*/ 259773 h 1172772"/>
              <a:gd name="connsiteX53" fmla="*/ 665018 w 2021032"/>
              <a:gd name="connsiteY53" fmla="*/ 249382 h 1172772"/>
              <a:gd name="connsiteX54" fmla="*/ 696191 w 2021032"/>
              <a:gd name="connsiteY54" fmla="*/ 238991 h 1172772"/>
              <a:gd name="connsiteX55" fmla="*/ 742950 w 2021032"/>
              <a:gd name="connsiteY55" fmla="*/ 207818 h 1172772"/>
              <a:gd name="connsiteX56" fmla="*/ 774123 w 2021032"/>
              <a:gd name="connsiteY56" fmla="*/ 187036 h 1172772"/>
              <a:gd name="connsiteX57" fmla="*/ 820882 w 2021032"/>
              <a:gd name="connsiteY57" fmla="*/ 150668 h 1172772"/>
              <a:gd name="connsiteX58" fmla="*/ 836468 w 2021032"/>
              <a:gd name="connsiteY58" fmla="*/ 140277 h 1172772"/>
              <a:gd name="connsiteX59" fmla="*/ 867641 w 2021032"/>
              <a:gd name="connsiteY59" fmla="*/ 129886 h 1172772"/>
              <a:gd name="connsiteX60" fmla="*/ 898814 w 2021032"/>
              <a:gd name="connsiteY60" fmla="*/ 114300 h 1172772"/>
              <a:gd name="connsiteX61" fmla="*/ 929987 w 2021032"/>
              <a:gd name="connsiteY61" fmla="*/ 88323 h 1172772"/>
              <a:gd name="connsiteX62" fmla="*/ 945573 w 2021032"/>
              <a:gd name="connsiteY62" fmla="*/ 83127 h 1172772"/>
              <a:gd name="connsiteX63" fmla="*/ 976746 w 2021032"/>
              <a:gd name="connsiteY63" fmla="*/ 67541 h 1172772"/>
              <a:gd name="connsiteX64" fmla="*/ 1007918 w 2021032"/>
              <a:gd name="connsiteY64" fmla="*/ 41564 h 1172772"/>
              <a:gd name="connsiteX65" fmla="*/ 1039091 w 2021032"/>
              <a:gd name="connsiteY65" fmla="*/ 31173 h 1172772"/>
              <a:gd name="connsiteX66" fmla="*/ 1085850 w 2021032"/>
              <a:gd name="connsiteY66" fmla="*/ 15586 h 1172772"/>
              <a:gd name="connsiteX67" fmla="*/ 1117023 w 2021032"/>
              <a:gd name="connsiteY67" fmla="*/ 5195 h 1172772"/>
              <a:gd name="connsiteX68" fmla="*/ 1132609 w 2021032"/>
              <a:gd name="connsiteY68" fmla="*/ 0 h 1172772"/>
              <a:gd name="connsiteX69" fmla="*/ 1189759 w 2021032"/>
              <a:gd name="connsiteY69" fmla="*/ 5195 h 1172772"/>
              <a:gd name="connsiteX70" fmla="*/ 1304059 w 2021032"/>
              <a:gd name="connsiteY70" fmla="*/ 10391 h 1172772"/>
              <a:gd name="connsiteX71" fmla="*/ 1361209 w 2021032"/>
              <a:gd name="connsiteY71" fmla="*/ 25977 h 1172772"/>
              <a:gd name="connsiteX72" fmla="*/ 1407968 w 2021032"/>
              <a:gd name="connsiteY72" fmla="*/ 51954 h 1172772"/>
              <a:gd name="connsiteX73" fmla="*/ 1433946 w 2021032"/>
              <a:gd name="connsiteY73" fmla="*/ 77932 h 1172772"/>
              <a:gd name="connsiteX74" fmla="*/ 1459923 w 2021032"/>
              <a:gd name="connsiteY74" fmla="*/ 103909 h 1172772"/>
              <a:gd name="connsiteX75" fmla="*/ 1470314 w 2021032"/>
              <a:gd name="connsiteY75" fmla="*/ 119495 h 1172772"/>
              <a:gd name="connsiteX76" fmla="*/ 1501487 w 2021032"/>
              <a:gd name="connsiteY76" fmla="*/ 135082 h 1172772"/>
              <a:gd name="connsiteX77" fmla="*/ 1532659 w 2021032"/>
              <a:gd name="connsiteY77" fmla="*/ 150668 h 1172772"/>
              <a:gd name="connsiteX78" fmla="*/ 1579418 w 2021032"/>
              <a:gd name="connsiteY78" fmla="*/ 176645 h 1172772"/>
              <a:gd name="connsiteX79" fmla="*/ 1610591 w 2021032"/>
              <a:gd name="connsiteY79" fmla="*/ 192232 h 1172772"/>
              <a:gd name="connsiteX80" fmla="*/ 1641764 w 2021032"/>
              <a:gd name="connsiteY80" fmla="*/ 207818 h 1172772"/>
              <a:gd name="connsiteX81" fmla="*/ 1771650 w 2021032"/>
              <a:gd name="connsiteY81" fmla="*/ 223404 h 1172772"/>
              <a:gd name="connsiteX82" fmla="*/ 1802823 w 2021032"/>
              <a:gd name="connsiteY82" fmla="*/ 228600 h 1172772"/>
              <a:gd name="connsiteX83" fmla="*/ 1844387 w 2021032"/>
              <a:gd name="connsiteY83" fmla="*/ 238991 h 1172772"/>
              <a:gd name="connsiteX84" fmla="*/ 1865168 w 2021032"/>
              <a:gd name="connsiteY84" fmla="*/ 244186 h 1172772"/>
              <a:gd name="connsiteX85" fmla="*/ 1880755 w 2021032"/>
              <a:gd name="connsiteY85" fmla="*/ 249382 h 1172772"/>
              <a:gd name="connsiteX86" fmla="*/ 1927514 w 2021032"/>
              <a:gd name="connsiteY86" fmla="*/ 259773 h 1172772"/>
              <a:gd name="connsiteX87" fmla="*/ 1974273 w 2021032"/>
              <a:gd name="connsiteY87" fmla="*/ 270164 h 1172772"/>
              <a:gd name="connsiteX88" fmla="*/ 1989859 w 2021032"/>
              <a:gd name="connsiteY88" fmla="*/ 280554 h 1172772"/>
              <a:gd name="connsiteX89" fmla="*/ 2015837 w 2021032"/>
              <a:gd name="connsiteY89" fmla="*/ 311727 h 1172772"/>
              <a:gd name="connsiteX90" fmla="*/ 2021032 w 2021032"/>
              <a:gd name="connsiteY90" fmla="*/ 327314 h 1172772"/>
              <a:gd name="connsiteX91" fmla="*/ 2010641 w 2021032"/>
              <a:gd name="connsiteY91" fmla="*/ 384464 h 1172772"/>
              <a:gd name="connsiteX92" fmla="*/ 1989859 w 2021032"/>
              <a:gd name="connsiteY92" fmla="*/ 415636 h 1172772"/>
              <a:gd name="connsiteX93" fmla="*/ 1969077 w 2021032"/>
              <a:gd name="connsiteY93" fmla="*/ 446809 h 1172772"/>
              <a:gd name="connsiteX94" fmla="*/ 1958687 w 2021032"/>
              <a:gd name="connsiteY94" fmla="*/ 462395 h 1172772"/>
              <a:gd name="connsiteX95" fmla="*/ 1932709 w 2021032"/>
              <a:gd name="connsiteY95" fmla="*/ 493568 h 1172772"/>
              <a:gd name="connsiteX96" fmla="*/ 1865168 w 2021032"/>
              <a:gd name="connsiteY96" fmla="*/ 509154 h 1172772"/>
              <a:gd name="connsiteX97" fmla="*/ 1813214 w 2021032"/>
              <a:gd name="connsiteY97" fmla="*/ 519545 h 1172772"/>
              <a:gd name="connsiteX98" fmla="*/ 1782041 w 2021032"/>
              <a:gd name="connsiteY98" fmla="*/ 529936 h 1172772"/>
              <a:gd name="connsiteX99" fmla="*/ 1750868 w 2021032"/>
              <a:gd name="connsiteY99" fmla="*/ 540327 h 1172772"/>
              <a:gd name="connsiteX100" fmla="*/ 1735282 w 2021032"/>
              <a:gd name="connsiteY100" fmla="*/ 545523 h 1172772"/>
              <a:gd name="connsiteX101" fmla="*/ 1724891 w 2021032"/>
              <a:gd name="connsiteY101" fmla="*/ 561109 h 1172772"/>
              <a:gd name="connsiteX102" fmla="*/ 1693718 w 2021032"/>
              <a:gd name="connsiteY102" fmla="*/ 576695 h 1172772"/>
              <a:gd name="connsiteX103" fmla="*/ 1662546 w 2021032"/>
              <a:gd name="connsiteY103" fmla="*/ 592282 h 1172772"/>
              <a:gd name="connsiteX104" fmla="*/ 1646959 w 2021032"/>
              <a:gd name="connsiteY104" fmla="*/ 602673 h 1172772"/>
              <a:gd name="connsiteX105" fmla="*/ 1615787 w 2021032"/>
              <a:gd name="connsiteY105" fmla="*/ 613064 h 1172772"/>
              <a:gd name="connsiteX106" fmla="*/ 1600200 w 2021032"/>
              <a:gd name="connsiteY106" fmla="*/ 618259 h 1172772"/>
              <a:gd name="connsiteX107" fmla="*/ 1579418 w 2021032"/>
              <a:gd name="connsiteY107" fmla="*/ 623454 h 1172772"/>
              <a:gd name="connsiteX108" fmla="*/ 1548246 w 2021032"/>
              <a:gd name="connsiteY108" fmla="*/ 633845 h 1172772"/>
              <a:gd name="connsiteX109" fmla="*/ 1517073 w 2021032"/>
              <a:gd name="connsiteY109" fmla="*/ 654627 h 1172772"/>
              <a:gd name="connsiteX110" fmla="*/ 1485900 w 2021032"/>
              <a:gd name="connsiteY110" fmla="*/ 675409 h 1172772"/>
              <a:gd name="connsiteX111" fmla="*/ 1475509 w 2021032"/>
              <a:gd name="connsiteY111" fmla="*/ 654627 h 1172772"/>
              <a:gd name="connsiteX112" fmla="*/ 1470314 w 2021032"/>
              <a:gd name="connsiteY112" fmla="*/ 639041 h 1172772"/>
              <a:gd name="connsiteX113" fmla="*/ 1454727 w 2021032"/>
              <a:gd name="connsiteY113" fmla="*/ 644236 h 1172772"/>
              <a:gd name="connsiteX114" fmla="*/ 1418359 w 2021032"/>
              <a:gd name="connsiteY114" fmla="*/ 654627 h 1172772"/>
              <a:gd name="connsiteX115" fmla="*/ 1387187 w 2021032"/>
              <a:gd name="connsiteY115" fmla="*/ 670214 h 1172772"/>
              <a:gd name="connsiteX116" fmla="*/ 1371600 w 2021032"/>
              <a:gd name="connsiteY116" fmla="*/ 680604 h 1172772"/>
              <a:gd name="connsiteX117" fmla="*/ 1340427 w 2021032"/>
              <a:gd name="connsiteY117" fmla="*/ 690995 h 1172772"/>
              <a:gd name="connsiteX118" fmla="*/ 1309255 w 2021032"/>
              <a:gd name="connsiteY118" fmla="*/ 701386 h 1172772"/>
              <a:gd name="connsiteX119" fmla="*/ 1293668 w 2021032"/>
              <a:gd name="connsiteY119" fmla="*/ 706582 h 1172772"/>
              <a:gd name="connsiteX120" fmla="*/ 1262496 w 2021032"/>
              <a:gd name="connsiteY120" fmla="*/ 727364 h 1172772"/>
              <a:gd name="connsiteX121" fmla="*/ 1246909 w 2021032"/>
              <a:gd name="connsiteY121" fmla="*/ 737754 h 1172772"/>
              <a:gd name="connsiteX122" fmla="*/ 1200150 w 2021032"/>
              <a:gd name="connsiteY122" fmla="*/ 763732 h 1172772"/>
              <a:gd name="connsiteX123" fmla="*/ 1184564 w 2021032"/>
              <a:gd name="connsiteY123" fmla="*/ 774123 h 1172772"/>
              <a:gd name="connsiteX124" fmla="*/ 1168977 w 2021032"/>
              <a:gd name="connsiteY124" fmla="*/ 784514 h 1172772"/>
              <a:gd name="connsiteX125" fmla="*/ 1163782 w 2021032"/>
              <a:gd name="connsiteY125" fmla="*/ 815686 h 1172772"/>
              <a:gd name="connsiteX126" fmla="*/ 1179368 w 2021032"/>
              <a:gd name="connsiteY126" fmla="*/ 826077 h 1172772"/>
              <a:gd name="connsiteX127" fmla="*/ 1210541 w 2021032"/>
              <a:gd name="connsiteY127" fmla="*/ 836468 h 1172772"/>
              <a:gd name="connsiteX128" fmla="*/ 1226127 w 2021032"/>
              <a:gd name="connsiteY128" fmla="*/ 846859 h 1172772"/>
              <a:gd name="connsiteX129" fmla="*/ 1257300 w 2021032"/>
              <a:gd name="connsiteY129" fmla="*/ 857250 h 1172772"/>
              <a:gd name="connsiteX130" fmla="*/ 1288473 w 2021032"/>
              <a:gd name="connsiteY130" fmla="*/ 872836 h 1172772"/>
              <a:gd name="connsiteX131" fmla="*/ 1309255 w 2021032"/>
              <a:gd name="connsiteY131" fmla="*/ 898814 h 1172772"/>
              <a:gd name="connsiteX132" fmla="*/ 1293668 w 2021032"/>
              <a:gd name="connsiteY132" fmla="*/ 909204 h 1172772"/>
              <a:gd name="connsiteX133" fmla="*/ 1262496 w 2021032"/>
              <a:gd name="connsiteY133" fmla="*/ 919595 h 1172772"/>
              <a:gd name="connsiteX134" fmla="*/ 1231323 w 2021032"/>
              <a:gd name="connsiteY134" fmla="*/ 929986 h 1172772"/>
              <a:gd name="connsiteX135" fmla="*/ 1200150 w 2021032"/>
              <a:gd name="connsiteY135" fmla="*/ 940377 h 1172772"/>
              <a:gd name="connsiteX136" fmla="*/ 1184564 w 2021032"/>
              <a:gd name="connsiteY136" fmla="*/ 945573 h 1172772"/>
              <a:gd name="connsiteX137" fmla="*/ 1168977 w 2021032"/>
              <a:gd name="connsiteY137" fmla="*/ 961159 h 1172772"/>
              <a:gd name="connsiteX138" fmla="*/ 1153391 w 2021032"/>
              <a:gd name="connsiteY138" fmla="*/ 971550 h 1172772"/>
              <a:gd name="connsiteX139" fmla="*/ 1143000 w 2021032"/>
              <a:gd name="connsiteY139" fmla="*/ 987136 h 1172772"/>
              <a:gd name="connsiteX140" fmla="*/ 1111827 w 2021032"/>
              <a:gd name="connsiteY140" fmla="*/ 997527 h 1172772"/>
              <a:gd name="connsiteX141" fmla="*/ 1096241 w 2021032"/>
              <a:gd name="connsiteY141" fmla="*/ 987136 h 1172772"/>
              <a:gd name="connsiteX142" fmla="*/ 1002723 w 2021032"/>
              <a:gd name="connsiteY142" fmla="*/ 976745 h 1172772"/>
              <a:gd name="connsiteX143" fmla="*/ 971550 w 2021032"/>
              <a:gd name="connsiteY143" fmla="*/ 981941 h 1172772"/>
              <a:gd name="connsiteX144" fmla="*/ 950768 w 2021032"/>
              <a:gd name="connsiteY144" fmla="*/ 976745 h 1172772"/>
              <a:gd name="connsiteX145" fmla="*/ 904009 w 2021032"/>
              <a:gd name="connsiteY145" fmla="*/ 987136 h 1172772"/>
              <a:gd name="connsiteX146" fmla="*/ 883227 w 2021032"/>
              <a:gd name="connsiteY146" fmla="*/ 981941 h 1172772"/>
              <a:gd name="connsiteX147" fmla="*/ 898814 w 2021032"/>
              <a:gd name="connsiteY147" fmla="*/ 950768 h 1172772"/>
              <a:gd name="connsiteX148" fmla="*/ 929987 w 2021032"/>
              <a:gd name="connsiteY148" fmla="*/ 929986 h 1172772"/>
              <a:gd name="connsiteX149" fmla="*/ 945573 w 2021032"/>
              <a:gd name="connsiteY149" fmla="*/ 919595 h 1172772"/>
              <a:gd name="connsiteX150" fmla="*/ 961159 w 2021032"/>
              <a:gd name="connsiteY150" fmla="*/ 909204 h 1172772"/>
              <a:gd name="connsiteX151" fmla="*/ 992332 w 2021032"/>
              <a:gd name="connsiteY151" fmla="*/ 898814 h 1172772"/>
              <a:gd name="connsiteX152" fmla="*/ 997527 w 2021032"/>
              <a:gd name="connsiteY152" fmla="*/ 872836 h 1172772"/>
              <a:gd name="connsiteX153" fmla="*/ 955964 w 2021032"/>
              <a:gd name="connsiteY153" fmla="*/ 862445 h 1172772"/>
              <a:gd name="connsiteX154" fmla="*/ 904009 w 2021032"/>
              <a:gd name="connsiteY154" fmla="*/ 852054 h 1172772"/>
              <a:gd name="connsiteX155" fmla="*/ 857250 w 2021032"/>
              <a:gd name="connsiteY155" fmla="*/ 867641 h 1172772"/>
              <a:gd name="connsiteX156" fmla="*/ 841664 w 2021032"/>
              <a:gd name="connsiteY156" fmla="*/ 872836 h 1172772"/>
              <a:gd name="connsiteX157" fmla="*/ 800100 w 2021032"/>
              <a:gd name="connsiteY157" fmla="*/ 883227 h 1172772"/>
              <a:gd name="connsiteX158" fmla="*/ 737755 w 2021032"/>
              <a:gd name="connsiteY158" fmla="*/ 888423 h 1172772"/>
              <a:gd name="connsiteX159" fmla="*/ 680605 w 2021032"/>
              <a:gd name="connsiteY159" fmla="*/ 878032 h 1172772"/>
              <a:gd name="connsiteX160" fmla="*/ 665018 w 2021032"/>
              <a:gd name="connsiteY160" fmla="*/ 872836 h 1172772"/>
              <a:gd name="connsiteX161" fmla="*/ 654627 w 2021032"/>
              <a:gd name="connsiteY161" fmla="*/ 857250 h 1172772"/>
              <a:gd name="connsiteX162" fmla="*/ 665018 w 2021032"/>
              <a:gd name="connsiteY162" fmla="*/ 841664 h 1172772"/>
              <a:gd name="connsiteX163" fmla="*/ 670214 w 2021032"/>
              <a:gd name="connsiteY163" fmla="*/ 826077 h 1172772"/>
              <a:gd name="connsiteX164" fmla="*/ 602673 w 2021032"/>
              <a:gd name="connsiteY164" fmla="*/ 820882 h 1172772"/>
              <a:gd name="connsiteX165" fmla="*/ 587087 w 2021032"/>
              <a:gd name="connsiteY165" fmla="*/ 826077 h 1172772"/>
              <a:gd name="connsiteX166" fmla="*/ 545523 w 2021032"/>
              <a:gd name="connsiteY166" fmla="*/ 836468 h 1172772"/>
              <a:gd name="connsiteX167" fmla="*/ 514350 w 2021032"/>
              <a:gd name="connsiteY167" fmla="*/ 846859 h 1172772"/>
              <a:gd name="connsiteX168" fmla="*/ 498764 w 2021032"/>
              <a:gd name="connsiteY168" fmla="*/ 852054 h 1172772"/>
              <a:gd name="connsiteX169" fmla="*/ 483177 w 2021032"/>
              <a:gd name="connsiteY169" fmla="*/ 883227 h 1172772"/>
              <a:gd name="connsiteX170" fmla="*/ 477982 w 2021032"/>
              <a:gd name="connsiteY170" fmla="*/ 940377 h 1172772"/>
              <a:gd name="connsiteX171" fmla="*/ 472787 w 2021032"/>
              <a:gd name="connsiteY171" fmla="*/ 955964 h 1172772"/>
              <a:gd name="connsiteX172" fmla="*/ 441614 w 2021032"/>
              <a:gd name="connsiteY172" fmla="*/ 981941 h 1172772"/>
              <a:gd name="connsiteX173" fmla="*/ 436418 w 2021032"/>
              <a:gd name="connsiteY173" fmla="*/ 997527 h 1172772"/>
              <a:gd name="connsiteX174" fmla="*/ 420832 w 2021032"/>
              <a:gd name="connsiteY174" fmla="*/ 1013114 h 1172772"/>
              <a:gd name="connsiteX175" fmla="*/ 410441 w 2021032"/>
              <a:gd name="connsiteY175" fmla="*/ 1028700 h 1172772"/>
              <a:gd name="connsiteX176" fmla="*/ 457200 w 2021032"/>
              <a:gd name="connsiteY176" fmla="*/ 1054677 h 1172772"/>
              <a:gd name="connsiteX177" fmla="*/ 477982 w 2021032"/>
              <a:gd name="connsiteY177" fmla="*/ 1085850 h 1172772"/>
              <a:gd name="connsiteX178" fmla="*/ 488373 w 2021032"/>
              <a:gd name="connsiteY178" fmla="*/ 1117023 h 1172772"/>
              <a:gd name="connsiteX179" fmla="*/ 441614 w 2021032"/>
              <a:gd name="connsiteY179" fmla="*/ 1153391 h 1172772"/>
              <a:gd name="connsiteX180" fmla="*/ 426027 w 2021032"/>
              <a:gd name="connsiteY180" fmla="*/ 1158586 h 1172772"/>
              <a:gd name="connsiteX181" fmla="*/ 410441 w 2021032"/>
              <a:gd name="connsiteY181" fmla="*/ 1168977 h 1172772"/>
              <a:gd name="connsiteX182" fmla="*/ 389659 w 2021032"/>
              <a:gd name="connsiteY182" fmla="*/ 1168977 h 1172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2021032" h="1172772">
                <a:moveTo>
                  <a:pt x="389659" y="1168977"/>
                </a:moveTo>
                <a:cubicBezTo>
                  <a:pt x="384464" y="1164648"/>
                  <a:pt x="380425" y="1152254"/>
                  <a:pt x="379268" y="1143000"/>
                </a:cubicBezTo>
                <a:cubicBezTo>
                  <a:pt x="378589" y="1137566"/>
                  <a:pt x="384464" y="1132890"/>
                  <a:pt x="384464" y="1127414"/>
                </a:cubicBezTo>
                <a:cubicBezTo>
                  <a:pt x="384464" y="1115168"/>
                  <a:pt x="381670" y="1103053"/>
                  <a:pt x="379268" y="1091045"/>
                </a:cubicBezTo>
                <a:cubicBezTo>
                  <a:pt x="378194" y="1085675"/>
                  <a:pt x="375577" y="1080725"/>
                  <a:pt x="374073" y="1075459"/>
                </a:cubicBezTo>
                <a:cubicBezTo>
                  <a:pt x="372111" y="1068593"/>
                  <a:pt x="371690" y="1061240"/>
                  <a:pt x="368877" y="1054677"/>
                </a:cubicBezTo>
                <a:cubicBezTo>
                  <a:pt x="366417" y="1048938"/>
                  <a:pt x="361279" y="1044676"/>
                  <a:pt x="358487" y="1039091"/>
                </a:cubicBezTo>
                <a:cubicBezTo>
                  <a:pt x="356038" y="1034192"/>
                  <a:pt x="355023" y="1028700"/>
                  <a:pt x="353291" y="1023504"/>
                </a:cubicBezTo>
                <a:cubicBezTo>
                  <a:pt x="352850" y="1020419"/>
                  <a:pt x="349496" y="981444"/>
                  <a:pt x="342900" y="971550"/>
                </a:cubicBezTo>
                <a:cubicBezTo>
                  <a:pt x="338824" y="965437"/>
                  <a:pt x="332018" y="961608"/>
                  <a:pt x="327314" y="955964"/>
                </a:cubicBezTo>
                <a:cubicBezTo>
                  <a:pt x="323317" y="951167"/>
                  <a:pt x="320920" y="945174"/>
                  <a:pt x="316923" y="940377"/>
                </a:cubicBezTo>
                <a:cubicBezTo>
                  <a:pt x="312219" y="934733"/>
                  <a:pt x="306041" y="930435"/>
                  <a:pt x="301337" y="924791"/>
                </a:cubicBezTo>
                <a:cubicBezTo>
                  <a:pt x="297340" y="919994"/>
                  <a:pt x="295362" y="913619"/>
                  <a:pt x="290946" y="909204"/>
                </a:cubicBezTo>
                <a:cubicBezTo>
                  <a:pt x="286531" y="904789"/>
                  <a:pt x="280156" y="902811"/>
                  <a:pt x="275359" y="898814"/>
                </a:cubicBezTo>
                <a:cubicBezTo>
                  <a:pt x="235343" y="865468"/>
                  <a:pt x="282896" y="898643"/>
                  <a:pt x="244187" y="872836"/>
                </a:cubicBezTo>
                <a:cubicBezTo>
                  <a:pt x="237260" y="862445"/>
                  <a:pt x="225854" y="853910"/>
                  <a:pt x="223405" y="841664"/>
                </a:cubicBezTo>
                <a:cubicBezTo>
                  <a:pt x="221673" y="833005"/>
                  <a:pt x="219661" y="824397"/>
                  <a:pt x="218209" y="815686"/>
                </a:cubicBezTo>
                <a:cubicBezTo>
                  <a:pt x="216196" y="803607"/>
                  <a:pt x="215768" y="791250"/>
                  <a:pt x="213014" y="779318"/>
                </a:cubicBezTo>
                <a:cubicBezTo>
                  <a:pt x="210551" y="768645"/>
                  <a:pt x="206087" y="758536"/>
                  <a:pt x="202623" y="748145"/>
                </a:cubicBezTo>
                <a:cubicBezTo>
                  <a:pt x="200891" y="742950"/>
                  <a:pt x="200465" y="737116"/>
                  <a:pt x="197427" y="732559"/>
                </a:cubicBezTo>
                <a:cubicBezTo>
                  <a:pt x="193964" y="727364"/>
                  <a:pt x="189829" y="722558"/>
                  <a:pt x="187037" y="716973"/>
                </a:cubicBezTo>
                <a:cubicBezTo>
                  <a:pt x="184588" y="712074"/>
                  <a:pt x="184290" y="706285"/>
                  <a:pt x="181841" y="701386"/>
                </a:cubicBezTo>
                <a:cubicBezTo>
                  <a:pt x="176383" y="690471"/>
                  <a:pt x="165264" y="677525"/>
                  <a:pt x="155864" y="670214"/>
                </a:cubicBezTo>
                <a:cubicBezTo>
                  <a:pt x="146006" y="662547"/>
                  <a:pt x="135082" y="656359"/>
                  <a:pt x="124691" y="649432"/>
                </a:cubicBezTo>
                <a:lnTo>
                  <a:pt x="109105" y="639041"/>
                </a:lnTo>
                <a:cubicBezTo>
                  <a:pt x="103909" y="635577"/>
                  <a:pt x="97933" y="633065"/>
                  <a:pt x="93518" y="628650"/>
                </a:cubicBezTo>
                <a:cubicBezTo>
                  <a:pt x="73517" y="608649"/>
                  <a:pt x="84045" y="617140"/>
                  <a:pt x="62346" y="602673"/>
                </a:cubicBezTo>
                <a:cubicBezTo>
                  <a:pt x="58882" y="597477"/>
                  <a:pt x="56370" y="591501"/>
                  <a:pt x="51955" y="587086"/>
                </a:cubicBezTo>
                <a:cubicBezTo>
                  <a:pt x="17315" y="552446"/>
                  <a:pt x="53688" y="602675"/>
                  <a:pt x="25977" y="561109"/>
                </a:cubicBezTo>
                <a:cubicBezTo>
                  <a:pt x="24245" y="555914"/>
                  <a:pt x="23231" y="550421"/>
                  <a:pt x="20782" y="545523"/>
                </a:cubicBezTo>
                <a:cubicBezTo>
                  <a:pt x="17990" y="539938"/>
                  <a:pt x="12927" y="535642"/>
                  <a:pt x="10391" y="529936"/>
                </a:cubicBezTo>
                <a:cubicBezTo>
                  <a:pt x="5943" y="519927"/>
                  <a:pt x="0" y="498764"/>
                  <a:pt x="0" y="498764"/>
                </a:cubicBezTo>
                <a:cubicBezTo>
                  <a:pt x="1732" y="493568"/>
                  <a:pt x="3691" y="488443"/>
                  <a:pt x="5196" y="483177"/>
                </a:cubicBezTo>
                <a:cubicBezTo>
                  <a:pt x="7418" y="475400"/>
                  <a:pt x="11431" y="455120"/>
                  <a:pt x="15587" y="446809"/>
                </a:cubicBezTo>
                <a:cubicBezTo>
                  <a:pt x="18379" y="441224"/>
                  <a:pt x="21980" y="436020"/>
                  <a:pt x="25977" y="431223"/>
                </a:cubicBezTo>
                <a:cubicBezTo>
                  <a:pt x="41237" y="412911"/>
                  <a:pt x="51015" y="409335"/>
                  <a:pt x="72737" y="394854"/>
                </a:cubicBezTo>
                <a:lnTo>
                  <a:pt x="88323" y="384464"/>
                </a:lnTo>
                <a:cubicBezTo>
                  <a:pt x="93518" y="381000"/>
                  <a:pt x="97985" y="376048"/>
                  <a:pt x="103909" y="374073"/>
                </a:cubicBezTo>
                <a:cubicBezTo>
                  <a:pt x="114300" y="370609"/>
                  <a:pt x="124456" y="366339"/>
                  <a:pt x="135082" y="363682"/>
                </a:cubicBezTo>
                <a:cubicBezTo>
                  <a:pt x="148937" y="360218"/>
                  <a:pt x="163098" y="357807"/>
                  <a:pt x="176646" y="353291"/>
                </a:cubicBezTo>
                <a:lnTo>
                  <a:pt x="207818" y="342900"/>
                </a:lnTo>
                <a:cubicBezTo>
                  <a:pt x="213014" y="341168"/>
                  <a:pt x="218092" y="339032"/>
                  <a:pt x="223405" y="337704"/>
                </a:cubicBezTo>
                <a:cubicBezTo>
                  <a:pt x="230332" y="335972"/>
                  <a:pt x="237217" y="334058"/>
                  <a:pt x="244187" y="332509"/>
                </a:cubicBezTo>
                <a:cubicBezTo>
                  <a:pt x="257099" y="329640"/>
                  <a:pt x="289363" y="323527"/>
                  <a:pt x="301337" y="322118"/>
                </a:cubicBezTo>
                <a:cubicBezTo>
                  <a:pt x="320335" y="319883"/>
                  <a:pt x="339437" y="318655"/>
                  <a:pt x="358487" y="316923"/>
                </a:cubicBezTo>
                <a:cubicBezTo>
                  <a:pt x="363682" y="318655"/>
                  <a:pt x="368597" y="322118"/>
                  <a:pt x="374073" y="322118"/>
                </a:cubicBezTo>
                <a:cubicBezTo>
                  <a:pt x="379918" y="322118"/>
                  <a:pt x="433590" y="313186"/>
                  <a:pt x="441614" y="311727"/>
                </a:cubicBezTo>
                <a:cubicBezTo>
                  <a:pt x="459750" y="308429"/>
                  <a:pt x="494353" y="301076"/>
                  <a:pt x="509155" y="296141"/>
                </a:cubicBezTo>
                <a:cubicBezTo>
                  <a:pt x="526518" y="290353"/>
                  <a:pt x="525943" y="290101"/>
                  <a:pt x="545523" y="285750"/>
                </a:cubicBezTo>
                <a:cubicBezTo>
                  <a:pt x="554143" y="283834"/>
                  <a:pt x="562933" y="282696"/>
                  <a:pt x="571500" y="280554"/>
                </a:cubicBezTo>
                <a:cubicBezTo>
                  <a:pt x="576813" y="279226"/>
                  <a:pt x="581774" y="276687"/>
                  <a:pt x="587087" y="275359"/>
                </a:cubicBezTo>
                <a:cubicBezTo>
                  <a:pt x="595654" y="273217"/>
                  <a:pt x="604444" y="272080"/>
                  <a:pt x="613064" y="270164"/>
                </a:cubicBezTo>
                <a:cubicBezTo>
                  <a:pt x="632629" y="265816"/>
                  <a:pt x="632080" y="265557"/>
                  <a:pt x="649432" y="259773"/>
                </a:cubicBezTo>
                <a:cubicBezTo>
                  <a:pt x="654627" y="256309"/>
                  <a:pt x="659312" y="251918"/>
                  <a:pt x="665018" y="249382"/>
                </a:cubicBezTo>
                <a:cubicBezTo>
                  <a:pt x="675027" y="244933"/>
                  <a:pt x="696191" y="238991"/>
                  <a:pt x="696191" y="238991"/>
                </a:cubicBezTo>
                <a:lnTo>
                  <a:pt x="742950" y="207818"/>
                </a:lnTo>
                <a:lnTo>
                  <a:pt x="774123" y="187036"/>
                </a:lnTo>
                <a:cubicBezTo>
                  <a:pt x="798540" y="162619"/>
                  <a:pt x="783595" y="175526"/>
                  <a:pt x="820882" y="150668"/>
                </a:cubicBezTo>
                <a:cubicBezTo>
                  <a:pt x="826077" y="147204"/>
                  <a:pt x="830544" y="142252"/>
                  <a:pt x="836468" y="140277"/>
                </a:cubicBezTo>
                <a:cubicBezTo>
                  <a:pt x="846859" y="136813"/>
                  <a:pt x="858528" y="135962"/>
                  <a:pt x="867641" y="129886"/>
                </a:cubicBezTo>
                <a:cubicBezTo>
                  <a:pt x="887784" y="116457"/>
                  <a:pt x="877303" y="121469"/>
                  <a:pt x="898814" y="114300"/>
                </a:cubicBezTo>
                <a:cubicBezTo>
                  <a:pt x="910306" y="102808"/>
                  <a:pt x="915519" y="95557"/>
                  <a:pt x="929987" y="88323"/>
                </a:cubicBezTo>
                <a:cubicBezTo>
                  <a:pt x="934885" y="85874"/>
                  <a:pt x="940675" y="85576"/>
                  <a:pt x="945573" y="83127"/>
                </a:cubicBezTo>
                <a:cubicBezTo>
                  <a:pt x="985848" y="62988"/>
                  <a:pt x="937577" y="80596"/>
                  <a:pt x="976746" y="67541"/>
                </a:cubicBezTo>
                <a:cubicBezTo>
                  <a:pt x="986536" y="57751"/>
                  <a:pt x="994896" y="47351"/>
                  <a:pt x="1007918" y="41564"/>
                </a:cubicBezTo>
                <a:cubicBezTo>
                  <a:pt x="1017927" y="37116"/>
                  <a:pt x="1028700" y="34637"/>
                  <a:pt x="1039091" y="31173"/>
                </a:cubicBezTo>
                <a:lnTo>
                  <a:pt x="1085850" y="15586"/>
                </a:lnTo>
                <a:lnTo>
                  <a:pt x="1117023" y="5195"/>
                </a:lnTo>
                <a:lnTo>
                  <a:pt x="1132609" y="0"/>
                </a:lnTo>
                <a:cubicBezTo>
                  <a:pt x="1151659" y="1732"/>
                  <a:pt x="1170665" y="4038"/>
                  <a:pt x="1189759" y="5195"/>
                </a:cubicBezTo>
                <a:cubicBezTo>
                  <a:pt x="1227828" y="7502"/>
                  <a:pt x="1266109" y="6596"/>
                  <a:pt x="1304059" y="10391"/>
                </a:cubicBezTo>
                <a:cubicBezTo>
                  <a:pt x="1320798" y="12065"/>
                  <a:pt x="1343631" y="20118"/>
                  <a:pt x="1361209" y="25977"/>
                </a:cubicBezTo>
                <a:cubicBezTo>
                  <a:pt x="1396939" y="49797"/>
                  <a:pt x="1380534" y="42810"/>
                  <a:pt x="1407968" y="51954"/>
                </a:cubicBezTo>
                <a:cubicBezTo>
                  <a:pt x="1435675" y="93515"/>
                  <a:pt x="1399311" y="43299"/>
                  <a:pt x="1433946" y="77932"/>
                </a:cubicBezTo>
                <a:cubicBezTo>
                  <a:pt x="1468586" y="112571"/>
                  <a:pt x="1418356" y="76197"/>
                  <a:pt x="1459923" y="103909"/>
                </a:cubicBezTo>
                <a:cubicBezTo>
                  <a:pt x="1463387" y="109104"/>
                  <a:pt x="1465899" y="115080"/>
                  <a:pt x="1470314" y="119495"/>
                </a:cubicBezTo>
                <a:cubicBezTo>
                  <a:pt x="1485204" y="134385"/>
                  <a:pt x="1484584" y="126630"/>
                  <a:pt x="1501487" y="135082"/>
                </a:cubicBezTo>
                <a:cubicBezTo>
                  <a:pt x="1541768" y="155223"/>
                  <a:pt x="1493487" y="137611"/>
                  <a:pt x="1532659" y="150668"/>
                </a:cubicBezTo>
                <a:cubicBezTo>
                  <a:pt x="1568389" y="174488"/>
                  <a:pt x="1551984" y="167501"/>
                  <a:pt x="1579418" y="176645"/>
                </a:cubicBezTo>
                <a:cubicBezTo>
                  <a:pt x="1624094" y="206428"/>
                  <a:pt x="1567566" y="170718"/>
                  <a:pt x="1610591" y="192232"/>
                </a:cubicBezTo>
                <a:cubicBezTo>
                  <a:pt x="1650866" y="212371"/>
                  <a:pt x="1602595" y="194763"/>
                  <a:pt x="1641764" y="207818"/>
                </a:cubicBezTo>
                <a:cubicBezTo>
                  <a:pt x="1689945" y="239940"/>
                  <a:pt x="1645852" y="214418"/>
                  <a:pt x="1771650" y="223404"/>
                </a:cubicBezTo>
                <a:cubicBezTo>
                  <a:pt x="1782158" y="224155"/>
                  <a:pt x="1792459" y="226716"/>
                  <a:pt x="1802823" y="228600"/>
                </a:cubicBezTo>
                <a:cubicBezTo>
                  <a:pt x="1846405" y="236524"/>
                  <a:pt x="1812834" y="229976"/>
                  <a:pt x="1844387" y="238991"/>
                </a:cubicBezTo>
                <a:cubicBezTo>
                  <a:pt x="1851252" y="240953"/>
                  <a:pt x="1858303" y="242224"/>
                  <a:pt x="1865168" y="244186"/>
                </a:cubicBezTo>
                <a:cubicBezTo>
                  <a:pt x="1870434" y="245691"/>
                  <a:pt x="1875489" y="247877"/>
                  <a:pt x="1880755" y="249382"/>
                </a:cubicBezTo>
                <a:cubicBezTo>
                  <a:pt x="1902910" y="255712"/>
                  <a:pt x="1903432" y="254421"/>
                  <a:pt x="1927514" y="259773"/>
                </a:cubicBezTo>
                <a:cubicBezTo>
                  <a:pt x="1993548" y="274447"/>
                  <a:pt x="1895926" y="254493"/>
                  <a:pt x="1974273" y="270164"/>
                </a:cubicBezTo>
                <a:cubicBezTo>
                  <a:pt x="1979468" y="273627"/>
                  <a:pt x="1985062" y="276557"/>
                  <a:pt x="1989859" y="280554"/>
                </a:cubicBezTo>
                <a:cubicBezTo>
                  <a:pt x="2004860" y="293055"/>
                  <a:pt x="2005620" y="296402"/>
                  <a:pt x="2015837" y="311727"/>
                </a:cubicBezTo>
                <a:cubicBezTo>
                  <a:pt x="2017569" y="316923"/>
                  <a:pt x="2021032" y="321837"/>
                  <a:pt x="2021032" y="327314"/>
                </a:cubicBezTo>
                <a:cubicBezTo>
                  <a:pt x="2021032" y="334338"/>
                  <a:pt x="2017948" y="371311"/>
                  <a:pt x="2010641" y="384464"/>
                </a:cubicBezTo>
                <a:cubicBezTo>
                  <a:pt x="2004576" y="395381"/>
                  <a:pt x="1996786" y="405245"/>
                  <a:pt x="1989859" y="415636"/>
                </a:cubicBezTo>
                <a:lnTo>
                  <a:pt x="1969077" y="446809"/>
                </a:lnTo>
                <a:lnTo>
                  <a:pt x="1958687" y="462395"/>
                </a:lnTo>
                <a:cubicBezTo>
                  <a:pt x="1952219" y="472098"/>
                  <a:pt x="1943300" y="487684"/>
                  <a:pt x="1932709" y="493568"/>
                </a:cubicBezTo>
                <a:cubicBezTo>
                  <a:pt x="1912432" y="504833"/>
                  <a:pt x="1887209" y="505763"/>
                  <a:pt x="1865168" y="509154"/>
                </a:cubicBezTo>
                <a:cubicBezTo>
                  <a:pt x="1845962" y="512109"/>
                  <a:pt x="1831330" y="514110"/>
                  <a:pt x="1813214" y="519545"/>
                </a:cubicBezTo>
                <a:cubicBezTo>
                  <a:pt x="1802723" y="522692"/>
                  <a:pt x="1792432" y="526472"/>
                  <a:pt x="1782041" y="529936"/>
                </a:cubicBezTo>
                <a:lnTo>
                  <a:pt x="1750868" y="540327"/>
                </a:lnTo>
                <a:lnTo>
                  <a:pt x="1735282" y="545523"/>
                </a:lnTo>
                <a:cubicBezTo>
                  <a:pt x="1731818" y="550718"/>
                  <a:pt x="1729306" y="556694"/>
                  <a:pt x="1724891" y="561109"/>
                </a:cubicBezTo>
                <a:cubicBezTo>
                  <a:pt x="1714818" y="571182"/>
                  <a:pt x="1706396" y="572469"/>
                  <a:pt x="1693718" y="576695"/>
                </a:cubicBezTo>
                <a:cubicBezTo>
                  <a:pt x="1649055" y="606471"/>
                  <a:pt x="1705561" y="570774"/>
                  <a:pt x="1662546" y="592282"/>
                </a:cubicBezTo>
                <a:cubicBezTo>
                  <a:pt x="1656961" y="595075"/>
                  <a:pt x="1652665" y="600137"/>
                  <a:pt x="1646959" y="602673"/>
                </a:cubicBezTo>
                <a:cubicBezTo>
                  <a:pt x="1636950" y="607121"/>
                  <a:pt x="1626178" y="609600"/>
                  <a:pt x="1615787" y="613064"/>
                </a:cubicBezTo>
                <a:cubicBezTo>
                  <a:pt x="1610591" y="614796"/>
                  <a:pt x="1605513" y="616931"/>
                  <a:pt x="1600200" y="618259"/>
                </a:cubicBezTo>
                <a:cubicBezTo>
                  <a:pt x="1593273" y="619991"/>
                  <a:pt x="1586257" y="621402"/>
                  <a:pt x="1579418" y="623454"/>
                </a:cubicBezTo>
                <a:cubicBezTo>
                  <a:pt x="1568927" y="626601"/>
                  <a:pt x="1548246" y="633845"/>
                  <a:pt x="1548246" y="633845"/>
                </a:cubicBezTo>
                <a:cubicBezTo>
                  <a:pt x="1537855" y="640772"/>
                  <a:pt x="1525903" y="645796"/>
                  <a:pt x="1517073" y="654627"/>
                </a:cubicBezTo>
                <a:cubicBezTo>
                  <a:pt x="1497615" y="674087"/>
                  <a:pt x="1508458" y="667891"/>
                  <a:pt x="1485900" y="675409"/>
                </a:cubicBezTo>
                <a:cubicBezTo>
                  <a:pt x="1458192" y="666174"/>
                  <a:pt x="1475509" y="677718"/>
                  <a:pt x="1475509" y="654627"/>
                </a:cubicBezTo>
                <a:cubicBezTo>
                  <a:pt x="1475509" y="649151"/>
                  <a:pt x="1472046" y="644236"/>
                  <a:pt x="1470314" y="639041"/>
                </a:cubicBezTo>
                <a:cubicBezTo>
                  <a:pt x="1465118" y="640773"/>
                  <a:pt x="1459993" y="642731"/>
                  <a:pt x="1454727" y="644236"/>
                </a:cubicBezTo>
                <a:cubicBezTo>
                  <a:pt x="1409061" y="657284"/>
                  <a:pt x="1455732" y="642171"/>
                  <a:pt x="1418359" y="654627"/>
                </a:cubicBezTo>
                <a:cubicBezTo>
                  <a:pt x="1373706" y="684397"/>
                  <a:pt x="1430194" y="648711"/>
                  <a:pt x="1387187" y="670214"/>
                </a:cubicBezTo>
                <a:cubicBezTo>
                  <a:pt x="1381602" y="673006"/>
                  <a:pt x="1377306" y="678068"/>
                  <a:pt x="1371600" y="680604"/>
                </a:cubicBezTo>
                <a:cubicBezTo>
                  <a:pt x="1361591" y="685052"/>
                  <a:pt x="1350818" y="687531"/>
                  <a:pt x="1340427" y="690995"/>
                </a:cubicBezTo>
                <a:lnTo>
                  <a:pt x="1309255" y="701386"/>
                </a:lnTo>
                <a:cubicBezTo>
                  <a:pt x="1304059" y="703118"/>
                  <a:pt x="1298225" y="703544"/>
                  <a:pt x="1293668" y="706582"/>
                </a:cubicBezTo>
                <a:lnTo>
                  <a:pt x="1262496" y="727364"/>
                </a:lnTo>
                <a:cubicBezTo>
                  <a:pt x="1257301" y="730828"/>
                  <a:pt x="1252833" y="735779"/>
                  <a:pt x="1246909" y="737754"/>
                </a:cubicBezTo>
                <a:cubicBezTo>
                  <a:pt x="1219476" y="746900"/>
                  <a:pt x="1235879" y="739912"/>
                  <a:pt x="1200150" y="763732"/>
                </a:cubicBezTo>
                <a:lnTo>
                  <a:pt x="1184564" y="774123"/>
                </a:lnTo>
                <a:lnTo>
                  <a:pt x="1168977" y="784514"/>
                </a:lnTo>
                <a:cubicBezTo>
                  <a:pt x="1160751" y="796853"/>
                  <a:pt x="1152050" y="801021"/>
                  <a:pt x="1163782" y="815686"/>
                </a:cubicBezTo>
                <a:cubicBezTo>
                  <a:pt x="1167683" y="820562"/>
                  <a:pt x="1173662" y="823541"/>
                  <a:pt x="1179368" y="826077"/>
                </a:cubicBezTo>
                <a:cubicBezTo>
                  <a:pt x="1189377" y="830526"/>
                  <a:pt x="1210541" y="836468"/>
                  <a:pt x="1210541" y="836468"/>
                </a:cubicBezTo>
                <a:cubicBezTo>
                  <a:pt x="1215736" y="839932"/>
                  <a:pt x="1220421" y="844323"/>
                  <a:pt x="1226127" y="846859"/>
                </a:cubicBezTo>
                <a:cubicBezTo>
                  <a:pt x="1236136" y="851308"/>
                  <a:pt x="1248186" y="851174"/>
                  <a:pt x="1257300" y="857250"/>
                </a:cubicBezTo>
                <a:cubicBezTo>
                  <a:pt x="1277444" y="870679"/>
                  <a:pt x="1266963" y="865666"/>
                  <a:pt x="1288473" y="872836"/>
                </a:cubicBezTo>
                <a:cubicBezTo>
                  <a:pt x="1294417" y="876799"/>
                  <a:pt x="1314538" y="885606"/>
                  <a:pt x="1309255" y="898814"/>
                </a:cubicBezTo>
                <a:cubicBezTo>
                  <a:pt x="1306936" y="904612"/>
                  <a:pt x="1299374" y="906668"/>
                  <a:pt x="1293668" y="909204"/>
                </a:cubicBezTo>
                <a:cubicBezTo>
                  <a:pt x="1283659" y="913652"/>
                  <a:pt x="1272887" y="916131"/>
                  <a:pt x="1262496" y="919595"/>
                </a:cubicBezTo>
                <a:lnTo>
                  <a:pt x="1231323" y="929986"/>
                </a:lnTo>
                <a:lnTo>
                  <a:pt x="1200150" y="940377"/>
                </a:lnTo>
                <a:lnTo>
                  <a:pt x="1184564" y="945573"/>
                </a:lnTo>
                <a:cubicBezTo>
                  <a:pt x="1179368" y="950768"/>
                  <a:pt x="1174622" y="956455"/>
                  <a:pt x="1168977" y="961159"/>
                </a:cubicBezTo>
                <a:cubicBezTo>
                  <a:pt x="1164180" y="965156"/>
                  <a:pt x="1157806" y="967135"/>
                  <a:pt x="1153391" y="971550"/>
                </a:cubicBezTo>
                <a:cubicBezTo>
                  <a:pt x="1148976" y="975965"/>
                  <a:pt x="1148295" y="983827"/>
                  <a:pt x="1143000" y="987136"/>
                </a:cubicBezTo>
                <a:cubicBezTo>
                  <a:pt x="1133712" y="992941"/>
                  <a:pt x="1111827" y="997527"/>
                  <a:pt x="1111827" y="997527"/>
                </a:cubicBezTo>
                <a:cubicBezTo>
                  <a:pt x="1106632" y="994063"/>
                  <a:pt x="1102400" y="988162"/>
                  <a:pt x="1096241" y="987136"/>
                </a:cubicBezTo>
                <a:cubicBezTo>
                  <a:pt x="962820" y="964900"/>
                  <a:pt x="1053530" y="993683"/>
                  <a:pt x="1002723" y="976745"/>
                </a:cubicBezTo>
                <a:cubicBezTo>
                  <a:pt x="992332" y="978477"/>
                  <a:pt x="982084" y="981941"/>
                  <a:pt x="971550" y="981941"/>
                </a:cubicBezTo>
                <a:cubicBezTo>
                  <a:pt x="964409" y="981941"/>
                  <a:pt x="957909" y="976745"/>
                  <a:pt x="950768" y="976745"/>
                </a:cubicBezTo>
                <a:cubicBezTo>
                  <a:pt x="932486" y="976745"/>
                  <a:pt x="920080" y="981780"/>
                  <a:pt x="904009" y="987136"/>
                </a:cubicBezTo>
                <a:cubicBezTo>
                  <a:pt x="897082" y="985404"/>
                  <a:pt x="887511" y="987653"/>
                  <a:pt x="883227" y="981941"/>
                </a:cubicBezTo>
                <a:cubicBezTo>
                  <a:pt x="879661" y="977186"/>
                  <a:pt x="897626" y="951808"/>
                  <a:pt x="898814" y="950768"/>
                </a:cubicBezTo>
                <a:cubicBezTo>
                  <a:pt x="908213" y="942544"/>
                  <a:pt x="919596" y="936913"/>
                  <a:pt x="929987" y="929986"/>
                </a:cubicBezTo>
                <a:lnTo>
                  <a:pt x="945573" y="919595"/>
                </a:lnTo>
                <a:cubicBezTo>
                  <a:pt x="950768" y="916131"/>
                  <a:pt x="955235" y="911178"/>
                  <a:pt x="961159" y="909204"/>
                </a:cubicBezTo>
                <a:lnTo>
                  <a:pt x="992332" y="898814"/>
                </a:lnTo>
                <a:cubicBezTo>
                  <a:pt x="1001239" y="892876"/>
                  <a:pt x="1023257" y="885701"/>
                  <a:pt x="997527" y="872836"/>
                </a:cubicBezTo>
                <a:cubicBezTo>
                  <a:pt x="984754" y="866449"/>
                  <a:pt x="969967" y="865246"/>
                  <a:pt x="955964" y="862445"/>
                </a:cubicBezTo>
                <a:lnTo>
                  <a:pt x="904009" y="852054"/>
                </a:lnTo>
                <a:lnTo>
                  <a:pt x="857250" y="867641"/>
                </a:lnTo>
                <a:cubicBezTo>
                  <a:pt x="852055" y="869373"/>
                  <a:pt x="846977" y="871508"/>
                  <a:pt x="841664" y="872836"/>
                </a:cubicBezTo>
                <a:cubicBezTo>
                  <a:pt x="827809" y="876300"/>
                  <a:pt x="814332" y="882041"/>
                  <a:pt x="800100" y="883227"/>
                </a:cubicBezTo>
                <a:lnTo>
                  <a:pt x="737755" y="888423"/>
                </a:lnTo>
                <a:cubicBezTo>
                  <a:pt x="702009" y="876507"/>
                  <a:pt x="745228" y="889782"/>
                  <a:pt x="680605" y="878032"/>
                </a:cubicBezTo>
                <a:cubicBezTo>
                  <a:pt x="675217" y="877052"/>
                  <a:pt x="670214" y="874568"/>
                  <a:pt x="665018" y="872836"/>
                </a:cubicBezTo>
                <a:cubicBezTo>
                  <a:pt x="661554" y="867641"/>
                  <a:pt x="654627" y="863494"/>
                  <a:pt x="654627" y="857250"/>
                </a:cubicBezTo>
                <a:cubicBezTo>
                  <a:pt x="654627" y="851006"/>
                  <a:pt x="662225" y="847249"/>
                  <a:pt x="665018" y="841664"/>
                </a:cubicBezTo>
                <a:cubicBezTo>
                  <a:pt x="667467" y="836765"/>
                  <a:pt x="668482" y="831273"/>
                  <a:pt x="670214" y="826077"/>
                </a:cubicBezTo>
                <a:cubicBezTo>
                  <a:pt x="627424" y="811814"/>
                  <a:pt x="649884" y="814137"/>
                  <a:pt x="602673" y="820882"/>
                </a:cubicBezTo>
                <a:cubicBezTo>
                  <a:pt x="597478" y="822614"/>
                  <a:pt x="592370" y="824636"/>
                  <a:pt x="587087" y="826077"/>
                </a:cubicBezTo>
                <a:cubicBezTo>
                  <a:pt x="573309" y="829835"/>
                  <a:pt x="559071" y="831952"/>
                  <a:pt x="545523" y="836468"/>
                </a:cubicBezTo>
                <a:lnTo>
                  <a:pt x="514350" y="846859"/>
                </a:lnTo>
                <a:lnTo>
                  <a:pt x="498764" y="852054"/>
                </a:lnTo>
                <a:cubicBezTo>
                  <a:pt x="491282" y="863277"/>
                  <a:pt x="485132" y="869541"/>
                  <a:pt x="483177" y="883227"/>
                </a:cubicBezTo>
                <a:cubicBezTo>
                  <a:pt x="480472" y="902163"/>
                  <a:pt x="480687" y="921441"/>
                  <a:pt x="477982" y="940377"/>
                </a:cubicBezTo>
                <a:cubicBezTo>
                  <a:pt x="477208" y="945799"/>
                  <a:pt x="475825" y="951407"/>
                  <a:pt x="472787" y="955964"/>
                </a:cubicBezTo>
                <a:cubicBezTo>
                  <a:pt x="464788" y="967963"/>
                  <a:pt x="453113" y="974275"/>
                  <a:pt x="441614" y="981941"/>
                </a:cubicBezTo>
                <a:cubicBezTo>
                  <a:pt x="439882" y="987136"/>
                  <a:pt x="439456" y="992970"/>
                  <a:pt x="436418" y="997527"/>
                </a:cubicBezTo>
                <a:cubicBezTo>
                  <a:pt x="432342" y="1003641"/>
                  <a:pt x="425536" y="1007469"/>
                  <a:pt x="420832" y="1013114"/>
                </a:cubicBezTo>
                <a:cubicBezTo>
                  <a:pt x="416835" y="1017911"/>
                  <a:pt x="413905" y="1023505"/>
                  <a:pt x="410441" y="1028700"/>
                </a:cubicBezTo>
                <a:cubicBezTo>
                  <a:pt x="438150" y="1037936"/>
                  <a:pt x="440868" y="1033679"/>
                  <a:pt x="457200" y="1054677"/>
                </a:cubicBezTo>
                <a:cubicBezTo>
                  <a:pt x="464867" y="1064535"/>
                  <a:pt x="477982" y="1085850"/>
                  <a:pt x="477982" y="1085850"/>
                </a:cubicBezTo>
                <a:cubicBezTo>
                  <a:pt x="481446" y="1096241"/>
                  <a:pt x="496118" y="1109278"/>
                  <a:pt x="488373" y="1117023"/>
                </a:cubicBezTo>
                <a:cubicBezTo>
                  <a:pt x="474925" y="1130471"/>
                  <a:pt x="460256" y="1147178"/>
                  <a:pt x="441614" y="1153391"/>
                </a:cubicBezTo>
                <a:lnTo>
                  <a:pt x="426027" y="1158586"/>
                </a:lnTo>
                <a:cubicBezTo>
                  <a:pt x="420832" y="1162050"/>
                  <a:pt x="416026" y="1166184"/>
                  <a:pt x="410441" y="1168977"/>
                </a:cubicBezTo>
                <a:cubicBezTo>
                  <a:pt x="398954" y="1174721"/>
                  <a:pt x="394854" y="1173306"/>
                  <a:pt x="389659" y="1168977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04799" y="0"/>
            <a:ext cx="116946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Скифское царство в Причерноморье</a:t>
            </a:r>
            <a:endParaRPr lang="ru-RU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https://ds04.infourok.ru/uploads/ex/03dd/0015127c-c064c02f/img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65" b="6744"/>
          <a:stretch/>
        </p:blipFill>
        <p:spPr bwMode="auto">
          <a:xfrm>
            <a:off x="2675014" y="830997"/>
            <a:ext cx="7937069" cy="5894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6643548" y="5139911"/>
            <a:ext cx="242961" cy="266278"/>
          </a:xfrm>
          <a:prstGeom prst="ellipse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48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4.bp.blogspot.com/-8OH7ktfI9Fg/VDWCPGn5p_I/AAAAAAABIc8/DKQnFTrY-84/s1600/Herodotus_0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0" r="25597" b="1927"/>
          <a:stretch/>
        </p:blipFill>
        <p:spPr bwMode="auto">
          <a:xfrm>
            <a:off x="140373" y="112295"/>
            <a:ext cx="1556084" cy="229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75745" y="224591"/>
            <a:ext cx="2727159" cy="830997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Скифы</a:t>
            </a:r>
            <a:endParaRPr lang="ru-RU" sz="4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5745" y="1711720"/>
            <a:ext cx="4900866" cy="830997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земледельцы</a:t>
            </a:r>
            <a:endParaRPr lang="ru-RU" sz="4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3093" y="1711720"/>
            <a:ext cx="4900866" cy="830997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скотоводы</a:t>
            </a:r>
            <a:endParaRPr lang="ru-RU" sz="4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3272589" y="1055588"/>
            <a:ext cx="1203157" cy="656132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202904" y="1055588"/>
            <a:ext cx="1203157" cy="656132"/>
          </a:xfrm>
          <a:prstGeom prst="straightConnector1">
            <a:avLst/>
          </a:prstGeom>
          <a:ln w="3810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s://yandex.ru/images/_crpd/Y5Mk6F133/9d143f-nRY/8jkr9Ym7DHI8vGwNAAoi8YP1Tmi8w3c1mOpOo3lkjLmIwRcKTgqoF-ixraFH3nzF9SFlKHUPDObTMHSfXaZmHeApIerHvEIhfbssRnFSIrvOuB9i6cNsfZS3CrwuY8nykZdJZUhKuFu45f7PTt972toLRjYCNHrXqRFY6BPzbkjnMj-o04UlMw62UyddKAHzy_RZbarqRV6T6XLGTG6f-6LKFT5SHbForO7uyBGOMaPuIEsyOT536LgTRNAtxGdiwDBfoNGZD1Uyp3kLRgIq1MnvfkKNwn5hrt5U-Wh2gMKV7hccbBWhW5Tm_9o9owen_DN3HyUMZf-PD17NKehrSdIIZazWoD5wPrdsKG0IF9fF32NwofZfa7HleMdPd4LygdE9L14no06-zdPDMoQdjM0icyYZIFHBsQVwwwLcd1ryBFSQzb47egmVcxJlDjX36dVGZKzSYXee22rZVEeS06vxPzFYKYJ7jP3_5TCZHK_jMX8aDj5dwbgeUvwS8Epr7D5ZmfSsEkMPk24uQh415unrWH-w92FvvcFc5k5EqP2C8wsEUBOIYqnbwcg9qROm7jFlFjQSVNKPMXbPPfV4T-E-SbfWmxdFPZFwBl82CMjbzmJOk-toSZf2V-57cb7bpuouL34Mol6b0djBGYMjhsYTaR0TDWXAlTNb4B34ZE_QAkiD84oDYiW5TjBZPgnJ-e5VSpvpQV-d3Ur6cVCy9qjGPBB4FZxIuOHe8jmaBp3TPUEOMAd0yJQ6Qvce32Vi0hxjifWgIFUav1M6TC0g0__lWUyU5GJYndVwx39EjO283iMPZzS-f57w8_svvyys_Q5jLiEGdOeQHGjzHvhiS_c7fbHHuDVbDJBsDUAqMPbUwWlrtOpeXLfNd_lHdZbWmOAWPV0DvWGrxO_eCbgFm9MHdT0hCnvClzNh3yj_aHjpBGmr1pUxVgureAdpFSXAxNpqfrnDV128wFzlRn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941" y="2836142"/>
            <a:ext cx="4245169" cy="2993729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202904" y="6123296"/>
            <a:ext cx="3810000" cy="523220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мясо, молоко</a:t>
            </a:r>
            <a:endParaRPr lang="ru-RU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https://mir-s3-cdn-cf.behance.net/project_modules/fs/5db37a85300983.5d77cc01153b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" r="10138"/>
          <a:stretch/>
        </p:blipFill>
        <p:spPr bwMode="auto">
          <a:xfrm>
            <a:off x="939864" y="2836142"/>
            <a:ext cx="4352628" cy="2993729"/>
          </a:xfrm>
          <a:prstGeom prst="rect">
            <a:avLst/>
          </a:prstGeom>
          <a:noFill/>
          <a:ln w="38100"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211178" y="6123296"/>
            <a:ext cx="3810000" cy="523220"/>
          </a:xfrm>
          <a:prstGeom prst="rect">
            <a:avLst/>
          </a:prstGeom>
          <a:noFill/>
          <a:ln w="38100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леб, овощи</a:t>
            </a:r>
            <a:endParaRPr lang="ru-RU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3874167" y="1259175"/>
            <a:ext cx="4057645" cy="5561032"/>
            <a:chOff x="3690691" y="1129038"/>
            <a:chExt cx="4057645" cy="5561032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5422229" y="6320738"/>
              <a:ext cx="1418710" cy="290757"/>
              <a:chOff x="5422229" y="6320738"/>
              <a:chExt cx="1418710" cy="290757"/>
            </a:xfrm>
          </p:grpSpPr>
          <p:cxnSp>
            <p:nvCxnSpPr>
              <p:cNvPr id="18" name="Прямая со стрелкой 17"/>
              <p:cNvCxnSpPr/>
              <p:nvPr/>
            </p:nvCxnSpPr>
            <p:spPr>
              <a:xfrm>
                <a:off x="5422230" y="6320738"/>
                <a:ext cx="1418709" cy="0"/>
              </a:xfrm>
              <a:prstGeom prst="straightConnector1">
                <a:avLst/>
              </a:prstGeom>
              <a:ln w="57150">
                <a:solidFill>
                  <a:srgbClr val="0000FF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 стрелкой 25"/>
              <p:cNvCxnSpPr/>
              <p:nvPr/>
            </p:nvCxnSpPr>
            <p:spPr>
              <a:xfrm flipH="1">
                <a:off x="5422229" y="6611495"/>
                <a:ext cx="1418709" cy="0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34" name="Picture 10" descr="https://i.pinimg.com/736x/e6/78/da/e678da0da68aa1d6665d4754159400bd--greek-god-tattoo-fitness-motivation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691" y="1129038"/>
              <a:ext cx="4057645" cy="5517478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Box 22"/>
            <p:cNvSpPr txBox="1"/>
            <p:nvPr/>
          </p:nvSpPr>
          <p:spPr>
            <a:xfrm>
              <a:off x="4556462" y="6320738"/>
              <a:ext cx="23723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Геракл</a:t>
              </a:r>
              <a:r>
                <a:rPr lang="ru-RU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7" name="Прямая со стрелкой 26"/>
          <p:cNvCxnSpPr/>
          <p:nvPr/>
        </p:nvCxnSpPr>
        <p:spPr>
          <a:xfrm>
            <a:off x="5566611" y="6251633"/>
            <a:ext cx="1090863" cy="0"/>
          </a:xfrm>
          <a:prstGeom prst="straightConnector1">
            <a:avLst/>
          </a:prstGeom>
          <a:ln w="57150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5719011" y="6404033"/>
            <a:ext cx="1090863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474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9" grpId="0" animBg="1"/>
      <p:bldP spid="2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</TotalTime>
  <Words>563</Words>
  <Application>Microsoft Office PowerPoint</Application>
  <PresentationFormat>Широкоэкранный</PresentationFormat>
  <Paragraphs>75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Тема Office</vt:lpstr>
      <vt:lpstr>Образование первых государств на территории России</vt:lpstr>
      <vt:lpstr>Признаки государства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Образование первых государств на территории России</dc:title>
  <dc:creator>1</dc:creator>
  <cp:lastModifiedBy>1</cp:lastModifiedBy>
  <cp:revision>79</cp:revision>
  <dcterms:created xsi:type="dcterms:W3CDTF">2021-01-02T16:19:00Z</dcterms:created>
  <dcterms:modified xsi:type="dcterms:W3CDTF">2021-01-12T19:19:06Z</dcterms:modified>
</cp:coreProperties>
</file>