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73" r:id="rId15"/>
    <p:sldId id="274" r:id="rId16"/>
    <p:sldId id="275" r:id="rId17"/>
    <p:sldId id="269" r:id="rId18"/>
    <p:sldId id="270" r:id="rId19"/>
    <p:sldId id="271" r:id="rId20"/>
    <p:sldId id="272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084EAE-2B7B-69BC-57CF-F69DFCA103C8}" v="106" dt="2022-02-14T12:03:22.812"/>
    <p1510:client id="{487179EE-DA97-1A8B-E39E-B711B8D7EA92}" v="707" dt="2022-02-15T15:31:45.137"/>
    <p1510:client id="{88273D29-02F2-CB36-971C-04BBD48429AA}" v="4" dt="2022-02-14T12:37:29.256"/>
    <p1510:client id="{F7392796-3C40-42C3-8A26-11DDFAD7A232}" v="291" dt="2022-02-13T17:53:59.7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>
        <p:scale>
          <a:sx n="70" d="100"/>
          <a:sy n="70" d="100"/>
        </p:scale>
        <p:origin x="660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4679" y="1122363"/>
            <a:ext cx="8353246" cy="2387600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z="4400" b="1" dirty="0">
                <a:solidFill>
                  <a:schemeClr val="accent1">
                    <a:lumMod val="75000"/>
                  </a:schemeClr>
                </a:solidFill>
                <a:ea typeface="+mj-lt"/>
                <a:cs typeface="+mj-lt"/>
              </a:rPr>
              <a:t>Фрагменты работы с детьми,  по развитию речи в  ясельной, младшей, средней, старшей и подготовительной группах.</a:t>
            </a:r>
            <a:endParaRPr lang="ru-RU" sz="4400" b="1" dirty="0">
              <a:solidFill>
                <a:schemeClr val="accent1">
                  <a:lumMod val="75000"/>
                </a:schemeClr>
              </a:solidFill>
              <a:cs typeface="Calibri Light"/>
            </a:endParaRPr>
          </a:p>
        </p:txBody>
      </p:sp>
      <p:pic>
        <p:nvPicPr>
          <p:cNvPr id="6" name="Рисунок 6">
            <a:extLst>
              <a:ext uri="{FF2B5EF4-FFF2-40B4-BE49-F238E27FC236}">
                <a16:creationId xmlns:a16="http://schemas.microsoft.com/office/drawing/2014/main" id="{9FB9FDD3-0C15-4ED6-AE8E-A2C33C6C97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447"/>
            <a:ext cx="12332895" cy="6861447"/>
          </a:xfrm>
          <a:prstGeom prst="rect">
            <a:avLst/>
          </a:prstGeom>
        </p:spPr>
      </p:pic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55BFDC78-83BD-46BB-880B-EAED4C9495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3F6447-1B7C-4BBC-9D79-6779A3BAA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050846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cs typeface="Calibri Light"/>
              </a:rPr>
              <a:t>Фрагмент занятия по развитию речи в младшей группе </a:t>
            </a:r>
            <a:endParaRPr lang="ru-RU" dirty="0">
              <a:solidFill>
                <a:schemeClr val="accent1">
                  <a:lumMod val="75000"/>
                </a:schemeClr>
              </a:solidFill>
              <a:cs typeface="Calibri Light" panose="020F0302020204030204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828E5F-2FDB-44CB-9B61-515F18877D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31398"/>
            <a:ext cx="7050657" cy="41213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 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«Скоро, скоро Новый год».</a:t>
            </a:r>
            <a:endParaRPr lang="ru-RU" b="1" dirty="0">
              <a:solidFill>
                <a:schemeClr val="accent1">
                  <a:lumMod val="75000"/>
                </a:schemeClr>
              </a:solidFill>
              <a:ea typeface="+mn-lt"/>
              <a:cs typeface="+mn-lt"/>
            </a:endParaRPr>
          </a:p>
          <a:p>
            <a:r>
              <a:rPr lang="ru-RU" b="1" u="sng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+mn-lt"/>
                <a:cs typeface="+mn-lt"/>
              </a:rPr>
              <a:t>Цель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+mn-lt"/>
                <a:cs typeface="+mn-lt"/>
              </a:rPr>
              <a:t>: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+mn-lt"/>
                <a:cs typeface="+mn-lt"/>
              </a:rPr>
              <a:t>обогатить и уточнить представления детей 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+mn-lt"/>
                <a:cs typeface="+mn-lt"/>
              </a:rPr>
              <a:t>группы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/>
                <a:ea typeface="+mn-lt"/>
                <a:cs typeface="+mn-lt"/>
              </a:rPr>
              <a:t> младшего возраста о предстоящем событии - Новогоднем празднике и о главной участнице этого праздника Новогодней елке.</a:t>
            </a:r>
            <a:endParaRPr lang="ru-RU">
              <a:solidFill>
                <a:schemeClr val="accent1">
                  <a:lumMod val="75000"/>
                </a:schemeClr>
              </a:solidFill>
              <a:latin typeface="Times New Roman"/>
              <a:cs typeface="Calibri"/>
            </a:endParaRPr>
          </a:p>
        </p:txBody>
      </p:sp>
      <p:pic>
        <p:nvPicPr>
          <p:cNvPr id="9" name="Рисунок 9" descr="Изображение выглядит как стол, внутренний, набор&#10;&#10;Автоматически созданное описание">
            <a:extLst>
              <a:ext uri="{FF2B5EF4-FFF2-40B4-BE49-F238E27FC236}">
                <a16:creationId xmlns:a16="http://schemas.microsoft.com/office/drawing/2014/main" id="{9AA7F4B2-9D30-4197-9FFA-F16EB450DD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4549" y="68017"/>
            <a:ext cx="2743201" cy="1316079"/>
          </a:xfrm>
          <a:prstGeom prst="rect">
            <a:avLst/>
          </a:prstGeom>
        </p:spPr>
      </p:pic>
      <p:pic>
        <p:nvPicPr>
          <p:cNvPr id="10" name="Рисунок 10" descr="Изображение выглядит как стол, внутренний, набор&#10;&#10;Автоматически созданное описание">
            <a:extLst>
              <a:ext uri="{FF2B5EF4-FFF2-40B4-BE49-F238E27FC236}">
                <a16:creationId xmlns:a16="http://schemas.microsoft.com/office/drawing/2014/main" id="{0A069973-2DDD-4734-9B95-10FF036EE9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751" y="-3869"/>
            <a:ext cx="2743200" cy="1316078"/>
          </a:xfrm>
          <a:prstGeom prst="rect">
            <a:avLst/>
          </a:prstGeom>
        </p:spPr>
      </p:pic>
      <p:pic>
        <p:nvPicPr>
          <p:cNvPr id="4" name="Рисунок 4" descr="Изображение выглядит как легкий, темный&#10;&#10;Автоматически созданное описание">
            <a:extLst>
              <a:ext uri="{FF2B5EF4-FFF2-40B4-BE49-F238E27FC236}">
                <a16:creationId xmlns:a16="http://schemas.microsoft.com/office/drawing/2014/main" id="{478AE9DF-DB8D-42D3-BE1C-001064AF09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3721" y="2557434"/>
            <a:ext cx="3936520" cy="412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2033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E2C950-2AE9-4E2B-877F-2DC9D2B31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ea typeface="+mj-lt"/>
                <a:cs typeface="+mj-lt"/>
              </a:rPr>
              <a:t>Воспитатель: «Ребята! Вы знаете что это?</a:t>
            </a:r>
            <a:endParaRPr lang="ru-RU" dirty="0">
              <a:solidFill>
                <a:schemeClr val="accent1">
                  <a:lumMod val="50000"/>
                </a:schemeClr>
              </a:solidFill>
              <a:cs typeface="Calibri Light" panose="020F0302020204030204"/>
            </a:endParaRPr>
          </a:p>
        </p:txBody>
      </p:sp>
      <p:pic>
        <p:nvPicPr>
          <p:cNvPr id="5" name="Рисунок 6" descr="Изображение выглядит как темный&#10;&#10;Автоматически созданное описание">
            <a:extLst>
              <a:ext uri="{FF2B5EF4-FFF2-40B4-BE49-F238E27FC236}">
                <a16:creationId xmlns:a16="http://schemas.microsoft.com/office/drawing/2014/main" id="{795BBE84-1CD4-442E-8317-6258485C33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2664" y="1295400"/>
            <a:ext cx="5187350" cy="5158596"/>
          </a:xfrm>
          <a:prstGeom prst="rect">
            <a:avLst/>
          </a:prstGeom>
        </p:spPr>
      </p:pic>
      <p:pic>
        <p:nvPicPr>
          <p:cNvPr id="11" name="Рисунок 11">
            <a:extLst>
              <a:ext uri="{FF2B5EF4-FFF2-40B4-BE49-F238E27FC236}">
                <a16:creationId xmlns:a16="http://schemas.microsoft.com/office/drawing/2014/main" id="{EEC1BB7E-4E18-4967-923F-8A50DF626A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73042" y="3103395"/>
            <a:ext cx="3016370" cy="3181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5414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ADB773A-437E-4069-998B-5A715492DE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106" y="-299"/>
            <a:ext cx="11090694" cy="6795488"/>
          </a:xfrm>
        </p:spPr>
        <p:txBody>
          <a:bodyPr vert="horz" lIns="91440" tIns="45720" rIns="91440" bIns="45720" rtlCol="0" anchor="t">
            <a:normAutofit fontScale="70000" lnSpcReduction="20000"/>
          </a:bodyPr>
          <a:lstStyle/>
          <a:p>
            <a:pPr algn="ctr"/>
            <a:r>
              <a:rPr lang="ru-RU" b="1" dirty="0">
                <a:solidFill>
                  <a:srgbClr val="1F3864"/>
                </a:solidFill>
                <a:ea typeface="+mn-lt"/>
                <a:cs typeface="+mn-lt"/>
              </a:rPr>
              <a:t>Физкультминутка </a:t>
            </a:r>
            <a:r>
              <a:rPr lang="ru-RU" b="1" i="1" dirty="0">
                <a:solidFill>
                  <a:srgbClr val="1F3864"/>
                </a:solidFill>
                <a:ea typeface="+mn-lt"/>
                <a:cs typeface="+mn-lt"/>
              </a:rPr>
              <a:t>«Под елочкой»</a:t>
            </a:r>
            <a:endParaRPr lang="ru-RU" b="1">
              <a:solidFill>
                <a:srgbClr val="1F3864"/>
              </a:solidFill>
              <a:cs typeface="Calibri" panose="020F0502020204030204"/>
            </a:endParaRPr>
          </a:p>
          <a:p>
            <a:pPr algn="ctr"/>
            <a:r>
              <a:rPr lang="ru-RU" dirty="0">
                <a:solidFill>
                  <a:srgbClr val="1F3864"/>
                </a:solidFill>
                <a:ea typeface="+mn-lt"/>
                <a:cs typeface="+mn-lt"/>
              </a:rPr>
              <a:t>Вот под елочкой зеленой</a:t>
            </a:r>
            <a:endParaRPr lang="ru-RU" dirty="0">
              <a:solidFill>
                <a:srgbClr val="1F3864"/>
              </a:solidFill>
            </a:endParaRPr>
          </a:p>
          <a:p>
            <a:pPr algn="ctr"/>
            <a:r>
              <a:rPr lang="ru-RU" i="1" dirty="0">
                <a:solidFill>
                  <a:srgbClr val="1F3864"/>
                </a:solidFill>
                <a:ea typeface="+mn-lt"/>
                <a:cs typeface="+mn-lt"/>
              </a:rPr>
              <a:t>(Встали.)</a:t>
            </a:r>
            <a:endParaRPr lang="ru-RU" dirty="0">
              <a:solidFill>
                <a:srgbClr val="1F3864"/>
              </a:solidFill>
            </a:endParaRPr>
          </a:p>
          <a:p>
            <a:pPr algn="ctr"/>
            <a:r>
              <a:rPr lang="ru-RU" u="sng" dirty="0">
                <a:solidFill>
                  <a:srgbClr val="1F3864"/>
                </a:solidFill>
                <a:ea typeface="+mn-lt"/>
                <a:cs typeface="+mn-lt"/>
              </a:rPr>
              <a:t>Скачут весело вороны</a:t>
            </a:r>
            <a:r>
              <a:rPr lang="ru-RU" dirty="0">
                <a:solidFill>
                  <a:srgbClr val="1F3864"/>
                </a:solidFill>
                <a:ea typeface="+mn-lt"/>
                <a:cs typeface="+mn-lt"/>
              </a:rPr>
              <a:t>:</a:t>
            </a:r>
            <a:endParaRPr lang="ru-RU" dirty="0">
              <a:solidFill>
                <a:srgbClr val="1F3864"/>
              </a:solidFill>
            </a:endParaRPr>
          </a:p>
          <a:p>
            <a:pPr algn="ctr"/>
            <a:r>
              <a:rPr lang="ru-RU" i="1" dirty="0">
                <a:solidFill>
                  <a:srgbClr val="1F3864"/>
                </a:solidFill>
                <a:ea typeface="+mn-lt"/>
                <a:cs typeface="+mn-lt"/>
              </a:rPr>
              <a:t>(Прыгаем.)</a:t>
            </a:r>
            <a:endParaRPr lang="ru-RU" dirty="0">
              <a:solidFill>
                <a:srgbClr val="1F3864"/>
              </a:solidFill>
            </a:endParaRPr>
          </a:p>
          <a:p>
            <a:pPr algn="ctr"/>
            <a:r>
              <a:rPr lang="ru-RU" dirty="0">
                <a:solidFill>
                  <a:srgbClr val="1F3864"/>
                </a:solidFill>
                <a:ea typeface="+mn-lt"/>
                <a:cs typeface="+mn-lt"/>
              </a:rPr>
              <a:t>Кар-кар-кар!</a:t>
            </a:r>
            <a:endParaRPr lang="ru-RU" dirty="0">
              <a:solidFill>
                <a:srgbClr val="1F3864"/>
              </a:solidFill>
            </a:endParaRPr>
          </a:p>
          <a:p>
            <a:pPr algn="ctr"/>
            <a:r>
              <a:rPr lang="ru-RU" i="1" dirty="0">
                <a:solidFill>
                  <a:srgbClr val="1F3864"/>
                </a:solidFill>
                <a:ea typeface="+mn-lt"/>
                <a:cs typeface="+mn-lt"/>
              </a:rPr>
              <a:t>(Громко.)</a:t>
            </a:r>
            <a:r>
              <a:rPr lang="ru-RU" dirty="0">
                <a:solidFill>
                  <a:srgbClr val="1F3864"/>
                </a:solidFill>
                <a:ea typeface="+mn-lt"/>
                <a:cs typeface="+mn-lt"/>
              </a:rPr>
              <a:t> </a:t>
            </a:r>
            <a:r>
              <a:rPr lang="ru-RU" i="1" dirty="0">
                <a:solidFill>
                  <a:srgbClr val="1F3864"/>
                </a:solidFill>
                <a:ea typeface="+mn-lt"/>
                <a:cs typeface="+mn-lt"/>
              </a:rPr>
              <a:t>(Хлопки над головой в ладоши.)</a:t>
            </a:r>
            <a:endParaRPr lang="ru-RU" dirty="0">
              <a:solidFill>
                <a:srgbClr val="1F3864"/>
              </a:solidFill>
            </a:endParaRPr>
          </a:p>
          <a:p>
            <a:pPr algn="ctr"/>
            <a:r>
              <a:rPr lang="ru-RU" dirty="0">
                <a:solidFill>
                  <a:srgbClr val="1F3864"/>
                </a:solidFill>
                <a:ea typeface="+mn-lt"/>
                <a:cs typeface="+mn-lt"/>
              </a:rPr>
              <a:t>Целый день они кричали,</a:t>
            </a:r>
            <a:endParaRPr lang="ru-RU" dirty="0">
              <a:solidFill>
                <a:srgbClr val="1F3864"/>
              </a:solidFill>
            </a:endParaRPr>
          </a:p>
          <a:p>
            <a:pPr algn="ctr"/>
            <a:r>
              <a:rPr lang="ru-RU" i="1" dirty="0">
                <a:solidFill>
                  <a:srgbClr val="1F3864"/>
                </a:solidFill>
                <a:ea typeface="+mn-lt"/>
                <a:cs typeface="+mn-lt"/>
              </a:rPr>
              <a:t>(Повороты туловища влево-вправо.)</a:t>
            </a:r>
            <a:endParaRPr lang="ru-RU" dirty="0">
              <a:solidFill>
                <a:srgbClr val="1F3864"/>
              </a:solidFill>
            </a:endParaRPr>
          </a:p>
          <a:p>
            <a:pPr algn="ctr"/>
            <a:r>
              <a:rPr lang="ru-RU" u="sng" dirty="0">
                <a:solidFill>
                  <a:srgbClr val="1F3864"/>
                </a:solidFill>
                <a:ea typeface="+mn-lt"/>
                <a:cs typeface="+mn-lt"/>
              </a:rPr>
              <a:t>Спать ребятам не давали</a:t>
            </a:r>
            <a:r>
              <a:rPr lang="ru-RU" dirty="0">
                <a:solidFill>
                  <a:srgbClr val="1F3864"/>
                </a:solidFill>
                <a:ea typeface="+mn-lt"/>
                <a:cs typeface="+mn-lt"/>
              </a:rPr>
              <a:t>:</a:t>
            </a:r>
            <a:endParaRPr lang="ru-RU" dirty="0">
              <a:solidFill>
                <a:srgbClr val="1F3864"/>
              </a:solidFill>
            </a:endParaRPr>
          </a:p>
          <a:p>
            <a:pPr algn="ctr"/>
            <a:r>
              <a:rPr lang="ru-RU" i="1" dirty="0">
                <a:solidFill>
                  <a:srgbClr val="1F3864"/>
                </a:solidFill>
                <a:ea typeface="+mn-lt"/>
                <a:cs typeface="+mn-lt"/>
              </a:rPr>
              <a:t>(Наклоны туловища влево-вправо.)</a:t>
            </a:r>
            <a:endParaRPr lang="ru-RU" dirty="0">
              <a:solidFill>
                <a:srgbClr val="1F3864"/>
              </a:solidFill>
            </a:endParaRPr>
          </a:p>
          <a:p>
            <a:pPr algn="ctr"/>
            <a:r>
              <a:rPr lang="ru-RU" dirty="0">
                <a:solidFill>
                  <a:srgbClr val="1F3864"/>
                </a:solidFill>
                <a:ea typeface="+mn-lt"/>
                <a:cs typeface="+mn-lt"/>
              </a:rPr>
              <a:t>Кар-кар-кар!</a:t>
            </a:r>
            <a:endParaRPr lang="ru-RU" dirty="0">
              <a:solidFill>
                <a:srgbClr val="1F3864"/>
              </a:solidFill>
            </a:endParaRPr>
          </a:p>
          <a:p>
            <a:pPr algn="ctr"/>
            <a:r>
              <a:rPr lang="ru-RU" i="1" dirty="0">
                <a:solidFill>
                  <a:srgbClr val="1F3864"/>
                </a:solidFill>
                <a:ea typeface="+mn-lt"/>
                <a:cs typeface="+mn-lt"/>
              </a:rPr>
              <a:t>(Громко.)</a:t>
            </a:r>
            <a:r>
              <a:rPr lang="ru-RU" dirty="0">
                <a:solidFill>
                  <a:srgbClr val="1F3864"/>
                </a:solidFill>
                <a:ea typeface="+mn-lt"/>
                <a:cs typeface="+mn-lt"/>
              </a:rPr>
              <a:t> </a:t>
            </a:r>
            <a:r>
              <a:rPr lang="ru-RU" i="1" dirty="0">
                <a:solidFill>
                  <a:srgbClr val="1F3864"/>
                </a:solidFill>
                <a:ea typeface="+mn-lt"/>
                <a:cs typeface="+mn-lt"/>
              </a:rPr>
              <a:t>(Хлопки над головой в ладоши.)</a:t>
            </a:r>
            <a:endParaRPr lang="ru-RU" dirty="0">
              <a:solidFill>
                <a:srgbClr val="1F3864"/>
              </a:solidFill>
            </a:endParaRPr>
          </a:p>
          <a:p>
            <a:pPr algn="ctr"/>
            <a:r>
              <a:rPr lang="ru-RU" dirty="0">
                <a:solidFill>
                  <a:srgbClr val="1F3864"/>
                </a:solidFill>
                <a:ea typeface="+mn-lt"/>
                <a:cs typeface="+mn-lt"/>
              </a:rPr>
              <a:t>Только к ночи умолкают</a:t>
            </a:r>
            <a:endParaRPr lang="ru-RU" dirty="0">
              <a:solidFill>
                <a:srgbClr val="1F3864"/>
              </a:solidFill>
            </a:endParaRPr>
          </a:p>
          <a:p>
            <a:pPr algn="ctr"/>
            <a:r>
              <a:rPr lang="ru-RU" i="1" dirty="0">
                <a:solidFill>
                  <a:srgbClr val="1F3864"/>
                </a:solidFill>
                <a:ea typeface="+mn-lt"/>
                <a:cs typeface="+mn-lt"/>
              </a:rPr>
              <a:t>(Машут руками как крыльями.)</a:t>
            </a:r>
            <a:endParaRPr lang="ru-RU" dirty="0">
              <a:solidFill>
                <a:srgbClr val="1F3864"/>
              </a:solidFill>
            </a:endParaRPr>
          </a:p>
          <a:p>
            <a:pPr algn="ctr"/>
            <a:r>
              <a:rPr lang="ru-RU" u="sng" dirty="0">
                <a:solidFill>
                  <a:srgbClr val="1F3864"/>
                </a:solidFill>
                <a:ea typeface="+mn-lt"/>
                <a:cs typeface="+mn-lt"/>
              </a:rPr>
              <a:t>И все вместе засыпают</a:t>
            </a:r>
            <a:r>
              <a:rPr lang="ru-RU" dirty="0">
                <a:solidFill>
                  <a:srgbClr val="1F3864"/>
                </a:solidFill>
                <a:ea typeface="+mn-lt"/>
                <a:cs typeface="+mn-lt"/>
              </a:rPr>
              <a:t>:</a:t>
            </a:r>
            <a:endParaRPr lang="ru-RU" dirty="0">
              <a:solidFill>
                <a:srgbClr val="1F3864"/>
              </a:solidFill>
            </a:endParaRPr>
          </a:p>
          <a:p>
            <a:pPr algn="ctr"/>
            <a:r>
              <a:rPr lang="ru-RU" i="1" dirty="0">
                <a:solidFill>
                  <a:srgbClr val="1F3864"/>
                </a:solidFill>
                <a:ea typeface="+mn-lt"/>
                <a:cs typeface="+mn-lt"/>
              </a:rPr>
              <a:t>(Садятся на корточки, руки под щеку — засыпают.)</a:t>
            </a:r>
            <a:endParaRPr lang="ru-RU" dirty="0">
              <a:solidFill>
                <a:srgbClr val="1F3864"/>
              </a:solidFill>
            </a:endParaRPr>
          </a:p>
          <a:p>
            <a:pPr algn="ctr"/>
            <a:r>
              <a:rPr lang="ru-RU" dirty="0">
                <a:solidFill>
                  <a:srgbClr val="1F3864"/>
                </a:solidFill>
                <a:ea typeface="+mn-lt"/>
                <a:cs typeface="+mn-lt"/>
              </a:rPr>
              <a:t>Кар-кар-кар!</a:t>
            </a:r>
            <a:endParaRPr lang="ru-RU" dirty="0">
              <a:solidFill>
                <a:srgbClr val="1F3864"/>
              </a:solidFill>
            </a:endParaRPr>
          </a:p>
          <a:p>
            <a:pPr algn="ctr"/>
            <a:r>
              <a:rPr lang="ru-RU" i="1" dirty="0">
                <a:solidFill>
                  <a:srgbClr val="1F3864"/>
                </a:solidFill>
                <a:ea typeface="+mn-lt"/>
                <a:cs typeface="+mn-lt"/>
              </a:rPr>
              <a:t>(Тихо.)</a:t>
            </a:r>
            <a:endParaRPr lang="ru-RU">
              <a:solidFill>
                <a:srgbClr val="1F3864"/>
              </a:solidFill>
            </a:endParaRPr>
          </a:p>
          <a:p>
            <a:pPr algn="ctr"/>
            <a:r>
              <a:rPr lang="ru-RU" i="1" dirty="0">
                <a:solidFill>
                  <a:srgbClr val="1F3864"/>
                </a:solidFill>
                <a:ea typeface="+mn-lt"/>
                <a:cs typeface="+mn-lt"/>
              </a:rPr>
              <a:t>(Хлопки над головой в ладоши.)</a:t>
            </a:r>
            <a:endParaRPr lang="ru-RU" dirty="0">
              <a:solidFill>
                <a:srgbClr val="1F3864"/>
              </a:solidFill>
            </a:endParaRPr>
          </a:p>
          <a:p>
            <a:pPr algn="ctr"/>
            <a:endParaRPr lang="ru-RU" dirty="0">
              <a:solidFill>
                <a:srgbClr val="1F3864"/>
              </a:solidFill>
              <a:cs typeface="Calibri"/>
            </a:endParaRPr>
          </a:p>
        </p:txBody>
      </p:sp>
      <p:pic>
        <p:nvPicPr>
          <p:cNvPr id="2" name="Рисунок 3">
            <a:extLst>
              <a:ext uri="{FF2B5EF4-FFF2-40B4-BE49-F238E27FC236}">
                <a16:creationId xmlns:a16="http://schemas.microsoft.com/office/drawing/2014/main" id="{193BE7C7-11B6-4A26-AA91-DFD7072E91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9494" y="5278748"/>
            <a:ext cx="2743200" cy="139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8286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Изображение выглядит как человек, внутренний, группа, несколько&#10;&#10;Автоматически созданное описание">
            <a:extLst>
              <a:ext uri="{FF2B5EF4-FFF2-40B4-BE49-F238E27FC236}">
                <a16:creationId xmlns:a16="http://schemas.microsoft.com/office/drawing/2014/main" id="{02B4B824-C6AD-420C-84CE-A938DBD61C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16806" y="416644"/>
            <a:ext cx="8102161" cy="6076621"/>
          </a:xfrm>
        </p:spPr>
      </p:pic>
    </p:spTree>
    <p:extLst>
      <p:ext uri="{BB962C8B-B14F-4D97-AF65-F5344CB8AC3E}">
        <p14:creationId xmlns:p14="http://schemas.microsoft.com/office/powerpoint/2010/main" val="40979546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E2F7F4-C15E-4C60-BD86-1D4734EA69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cs typeface="Calibri Light"/>
              </a:rPr>
              <a:t>Фрагмент занятия по развитию речи в средней группе </a:t>
            </a:r>
            <a:endParaRPr lang="ru-RU" dirty="0">
              <a:solidFill>
                <a:schemeClr val="accent1">
                  <a:lumMod val="75000"/>
                </a:schemeClr>
              </a:solidFill>
              <a:cs typeface="Calibri Light" panose="020F0302020204030204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16A5FAD-1640-45B7-9625-099555EA49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807789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  <a:ea typeface="+mn-lt"/>
                <a:cs typeface="+mn-lt"/>
              </a:rPr>
              <a:t>Занятие по развитию речи «Весна» в средней группе</a:t>
            </a:r>
            <a:endParaRPr lang="ru-RU" b="1" i="1" dirty="0">
              <a:solidFill>
                <a:schemeClr val="accent5">
                  <a:lumMod val="50000"/>
                </a:schemeClr>
              </a:solidFill>
              <a:ea typeface="+mn-lt"/>
              <a:cs typeface="+mn-lt"/>
            </a:endParaRPr>
          </a:p>
          <a:p>
            <a:pPr algn="just"/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Цель: 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развитие связной речи по лексической теме «Весна»</a:t>
            </a:r>
            <a:endParaRPr lang="ru-RU" dirty="0">
              <a:solidFill>
                <a:schemeClr val="accent1">
                  <a:lumMod val="75000"/>
                </a:schemeClr>
              </a:solidFill>
              <a:cs typeface="Calibri" panose="020F0502020204030204"/>
            </a:endParaRPr>
          </a:p>
          <a:p>
            <a:endParaRPr lang="ru-RU" dirty="0">
              <a:solidFill>
                <a:schemeClr val="accent1">
                  <a:lumMod val="75000"/>
                </a:schemeClr>
              </a:solidFill>
              <a:cs typeface="Calibri" panose="020F0502020204030204"/>
            </a:endParaRPr>
          </a:p>
        </p:txBody>
      </p:sp>
      <p:pic>
        <p:nvPicPr>
          <p:cNvPr id="7" name="Рисунок 7" descr="Изображение выглядит как внешний, транспорт, природа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CA1510F4-E22D-4320-B75E-4342CF38E9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1533" y="2247154"/>
            <a:ext cx="5201728" cy="3513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3921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CABDC6-71CD-42C4-883D-E39E73AD7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0710"/>
            <a:ext cx="10515600" cy="1038016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ea typeface="+mj-lt"/>
                <a:cs typeface="+mj-lt"/>
              </a:rPr>
              <a:t>Картина «Грачи прилетели»</a:t>
            </a:r>
            <a:endParaRPr lang="ru-RU" b="1" dirty="0">
              <a:solidFill>
                <a:schemeClr val="accent1">
                  <a:lumMod val="75000"/>
                </a:schemeClr>
              </a:solidFill>
              <a:cs typeface="Calibri Light" panose="020F0302020204030204"/>
            </a:endParaRPr>
          </a:p>
        </p:txBody>
      </p:sp>
      <p:pic>
        <p:nvPicPr>
          <p:cNvPr id="9" name="Рисунок 9" descr="Изображение выглядит как внешний, природа, растение, берег&#10;&#10;Автоматически созданное описание">
            <a:extLst>
              <a:ext uri="{FF2B5EF4-FFF2-40B4-BE49-F238E27FC236}">
                <a16:creationId xmlns:a16="http://schemas.microsoft.com/office/drawing/2014/main" id="{DC05A127-B127-4AFF-ABF4-803A47F78F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20655" y="1279285"/>
            <a:ext cx="6923217" cy="5199602"/>
          </a:xfrm>
        </p:spPr>
      </p:pic>
    </p:spTree>
    <p:extLst>
      <p:ext uri="{BB962C8B-B14F-4D97-AF65-F5344CB8AC3E}">
        <p14:creationId xmlns:p14="http://schemas.microsoft.com/office/powerpoint/2010/main" val="11235527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D47C00-9631-447A-A935-6B63F96A2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2672"/>
            <a:ext cx="10515600" cy="1296808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285750" indent="-285750" algn="ctr">
              <a:spcBef>
                <a:spcPts val="1000"/>
              </a:spcBef>
              <a:buFont typeface="Arial"/>
              <a:buChar char="•"/>
            </a:pPr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Речевая игра «Скажи наоборот»</a:t>
            </a:r>
            <a:endParaRPr lang="ru-RU" sz="3600">
              <a:solidFill>
                <a:schemeClr val="accent1">
                  <a:lumMod val="75000"/>
                </a:schemeClr>
              </a:solidFill>
              <a:ea typeface="+mj-lt"/>
              <a:cs typeface="+mj-lt"/>
            </a:endParaRPr>
          </a:p>
          <a:p>
            <a:pPr marL="285750" indent="-285750" algn="ctr">
              <a:spcBef>
                <a:spcPts val="1000"/>
              </a:spcBef>
              <a:buFont typeface="Arial"/>
              <a:buChar char="•"/>
            </a:pPr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(сравнение весенних и зимних признаков - подбор антонимов).</a:t>
            </a:r>
            <a:endParaRPr lang="ru-RU" sz="3600">
              <a:solidFill>
                <a:schemeClr val="accent1">
                  <a:lumMod val="75000"/>
                </a:schemeClr>
              </a:solidFill>
              <a:ea typeface="+mj-lt"/>
              <a:cs typeface="+mj-lt"/>
            </a:endParaRPr>
          </a:p>
          <a:p>
            <a:endParaRPr lang="ru-RU" dirty="0">
              <a:cs typeface="Calibri Ligh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2DD908-7A3B-4A4C-8B80-288C98553D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56304"/>
            <a:ext cx="10515600" cy="4423225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algn="just"/>
            <a:r>
              <a:rPr lang="ru-RU" dirty="0">
                <a:ea typeface="+mn-lt"/>
                <a:cs typeface="+mn-lt"/>
              </a:rPr>
              <a:t>- Зима ушла, а весна… </a:t>
            </a:r>
            <a:r>
              <a:rPr lang="ru-RU" i="1" dirty="0">
                <a:ea typeface="+mn-lt"/>
                <a:cs typeface="+mn-lt"/>
              </a:rPr>
              <a:t>(пришла)</a:t>
            </a:r>
            <a:r>
              <a:rPr lang="ru-RU" dirty="0">
                <a:ea typeface="+mn-lt"/>
                <a:cs typeface="+mn-lt"/>
              </a:rPr>
              <a:t>.</a:t>
            </a:r>
            <a:endParaRPr lang="ru-RU"/>
          </a:p>
          <a:p>
            <a:pPr algn="just"/>
            <a:r>
              <a:rPr lang="ru-RU" dirty="0">
                <a:ea typeface="+mn-lt"/>
                <a:cs typeface="+mn-lt"/>
              </a:rPr>
              <a:t>- Зимой медведь спит, а весной… </a:t>
            </a:r>
            <a:r>
              <a:rPr lang="ru-RU" i="1" dirty="0">
                <a:ea typeface="+mn-lt"/>
                <a:cs typeface="+mn-lt"/>
              </a:rPr>
              <a:t>(просыпается)</a:t>
            </a:r>
            <a:r>
              <a:rPr lang="ru-RU" dirty="0">
                <a:ea typeface="+mn-lt"/>
                <a:cs typeface="+mn-lt"/>
              </a:rPr>
              <a:t>.</a:t>
            </a:r>
          </a:p>
          <a:p>
            <a:pPr algn="just"/>
            <a:r>
              <a:rPr lang="ru-RU" dirty="0">
                <a:ea typeface="+mn-lt"/>
                <a:cs typeface="+mn-lt"/>
              </a:rPr>
              <a:t>- Перелетные птицы осенью улетают, а весной… </a:t>
            </a:r>
            <a:r>
              <a:rPr lang="ru-RU" i="1" dirty="0">
                <a:ea typeface="+mn-lt"/>
                <a:cs typeface="+mn-lt"/>
              </a:rPr>
              <a:t>(прилетают)</a:t>
            </a:r>
            <a:r>
              <a:rPr lang="ru-RU" dirty="0">
                <a:ea typeface="+mn-lt"/>
                <a:cs typeface="+mn-lt"/>
              </a:rPr>
              <a:t>.</a:t>
            </a:r>
          </a:p>
          <a:p>
            <a:pPr algn="just"/>
            <a:r>
              <a:rPr lang="ru-RU" dirty="0">
                <a:ea typeface="+mn-lt"/>
                <a:cs typeface="+mn-lt"/>
              </a:rPr>
              <a:t>- Зимой холодно, а весной… </a:t>
            </a:r>
            <a:r>
              <a:rPr lang="ru-RU" i="1" dirty="0">
                <a:ea typeface="+mn-lt"/>
                <a:cs typeface="+mn-lt"/>
              </a:rPr>
              <a:t>(тепло)</a:t>
            </a:r>
            <a:r>
              <a:rPr lang="ru-RU" dirty="0">
                <a:ea typeface="+mn-lt"/>
                <a:cs typeface="+mn-lt"/>
              </a:rPr>
              <a:t>.</a:t>
            </a:r>
          </a:p>
          <a:p>
            <a:pPr algn="just"/>
            <a:r>
              <a:rPr lang="ru-RU" dirty="0">
                <a:ea typeface="+mn-lt"/>
                <a:cs typeface="+mn-lt"/>
              </a:rPr>
              <a:t>- Зимой небо пасмурное, а весной... </a:t>
            </a:r>
            <a:r>
              <a:rPr lang="ru-RU" i="1" dirty="0">
                <a:ea typeface="+mn-lt"/>
                <a:cs typeface="+mn-lt"/>
              </a:rPr>
              <a:t>(ясное)</a:t>
            </a:r>
            <a:r>
              <a:rPr lang="ru-RU" dirty="0">
                <a:ea typeface="+mn-lt"/>
                <a:cs typeface="+mn-lt"/>
              </a:rPr>
              <a:t>.</a:t>
            </a:r>
          </a:p>
          <a:p>
            <a:pPr algn="just"/>
            <a:r>
              <a:rPr lang="ru-RU" dirty="0">
                <a:ea typeface="+mn-lt"/>
                <a:cs typeface="+mn-lt"/>
              </a:rPr>
              <a:t>- Зимой снег выпадает, а весной… </a:t>
            </a:r>
            <a:r>
              <a:rPr lang="ru-RU" i="1" dirty="0">
                <a:ea typeface="+mn-lt"/>
                <a:cs typeface="+mn-lt"/>
              </a:rPr>
              <a:t>(тает)</a:t>
            </a:r>
            <a:r>
              <a:rPr lang="ru-RU" dirty="0">
                <a:ea typeface="+mn-lt"/>
                <a:cs typeface="+mn-lt"/>
              </a:rPr>
              <a:t>.</a:t>
            </a:r>
          </a:p>
          <a:p>
            <a:pPr algn="just"/>
            <a:r>
              <a:rPr lang="ru-RU" dirty="0">
                <a:ea typeface="+mn-lt"/>
                <a:cs typeface="+mn-lt"/>
              </a:rPr>
              <a:t>- Зимой заяц белый, а весной… </a:t>
            </a:r>
            <a:r>
              <a:rPr lang="ru-RU" i="1" dirty="0">
                <a:ea typeface="+mn-lt"/>
                <a:cs typeface="+mn-lt"/>
              </a:rPr>
              <a:t>(серый)</a:t>
            </a:r>
            <a:r>
              <a:rPr lang="ru-RU" dirty="0">
                <a:ea typeface="+mn-lt"/>
                <a:cs typeface="+mn-lt"/>
              </a:rPr>
              <a:t>.</a:t>
            </a:r>
          </a:p>
          <a:p>
            <a:pPr algn="just"/>
            <a:r>
              <a:rPr lang="ru-RU" dirty="0">
                <a:ea typeface="+mn-lt"/>
                <a:cs typeface="+mn-lt"/>
              </a:rPr>
              <a:t>- Зимой дни короткие, а весной… </a:t>
            </a:r>
            <a:r>
              <a:rPr lang="ru-RU" i="1" dirty="0">
                <a:ea typeface="+mn-lt"/>
                <a:cs typeface="+mn-lt"/>
              </a:rPr>
              <a:t>(длинные)</a:t>
            </a:r>
            <a:r>
              <a:rPr lang="ru-RU" dirty="0">
                <a:ea typeface="+mn-lt"/>
                <a:cs typeface="+mn-lt"/>
              </a:rPr>
              <a:t>.</a:t>
            </a:r>
          </a:p>
          <a:p>
            <a:pPr algn="just"/>
            <a:r>
              <a:rPr lang="ru-RU" dirty="0">
                <a:ea typeface="+mn-lt"/>
                <a:cs typeface="+mn-lt"/>
              </a:rPr>
              <a:t>В: Молодцы ребята, правильно ответили.</a:t>
            </a:r>
          </a:p>
          <a:p>
            <a:endParaRPr lang="ru-RU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379329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DCA0BC-4B29-4E20-9CF3-5C786A4B8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+mj-lt"/>
                <a:cs typeface="+mj-lt"/>
              </a:rPr>
              <a:t>Фрагмент занятия по развитию речи в старшей группе </a:t>
            </a:r>
            <a:endParaRPr lang="ru-RU" dirty="0">
              <a:solidFill>
                <a:schemeClr val="accent1">
                  <a:lumMod val="75000"/>
                </a:schemeClr>
              </a:solidFill>
              <a:ea typeface="+mj-lt"/>
              <a:cs typeface="+mj-lt"/>
            </a:endParaRPr>
          </a:p>
          <a:p>
            <a:endParaRPr lang="ru-RU" dirty="0">
              <a:cs typeface="Calibri Ligh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3220FE-434B-4815-A74A-D3B1D10094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955" y="1840002"/>
            <a:ext cx="5886091" cy="4336961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Занятие по развитию речи «Зимушка-зима» в старшей группе</a:t>
            </a:r>
            <a:endParaRPr lang="ru-RU" b="1">
              <a:solidFill>
                <a:schemeClr val="accent5">
                  <a:lumMod val="50000"/>
                </a:schemeClr>
              </a:solidFill>
              <a:cs typeface="Calibri" panose="020F0502020204030204"/>
            </a:endParaRPr>
          </a:p>
          <a:p>
            <a:pPr algn="just"/>
            <a:r>
              <a:rPr lang="ru-RU" b="1" dirty="0">
                <a:solidFill>
                  <a:schemeClr val="accent5">
                    <a:lumMod val="50000"/>
                  </a:schemeClr>
                </a:solidFill>
                <a:ea typeface="+mn-lt"/>
                <a:cs typeface="+mn-lt"/>
              </a:rPr>
              <a:t>Цель: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ea typeface="+mn-lt"/>
                <a:cs typeface="+mn-lt"/>
              </a:rPr>
              <a:t> развитие связной речи у детей, систематизация знаний о зиме, зимних явлениях.</a:t>
            </a:r>
            <a:endParaRPr lang="ru-RU">
              <a:solidFill>
                <a:schemeClr val="accent5">
                  <a:lumMod val="50000"/>
                </a:schemeClr>
              </a:solidFill>
              <a:cs typeface="Calibri"/>
            </a:endParaRPr>
          </a:p>
          <a:p>
            <a:endParaRPr lang="ru-RU" dirty="0">
              <a:cs typeface="Calibri"/>
            </a:endParaRPr>
          </a:p>
        </p:txBody>
      </p:sp>
      <p:pic>
        <p:nvPicPr>
          <p:cNvPr id="7" name="Рисунок 7" descr="Изображение выглядит как текст, природа&#10;&#10;Автоматически созданное описание">
            <a:extLst>
              <a:ext uri="{FF2B5EF4-FFF2-40B4-BE49-F238E27FC236}">
                <a16:creationId xmlns:a16="http://schemas.microsoft.com/office/drawing/2014/main" id="{F7400AA2-7D11-45B1-B484-34D7229281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8475" y="1767679"/>
            <a:ext cx="5000445" cy="369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7817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AE6180-D289-456F-B5EB-C489E176C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</a:rPr>
              <a:t>Ребята, отгадайте мою загадку:</a:t>
            </a:r>
            <a:endParaRPr lang="ru-RU" b="1">
              <a:solidFill>
                <a:schemeClr val="accent5">
                  <a:lumMod val="50000"/>
                </a:schemeClr>
              </a:solidFill>
              <a:ea typeface="+mj-lt"/>
              <a:cs typeface="+mj-lt"/>
            </a:endParaRPr>
          </a:p>
          <a:p>
            <a:endParaRPr lang="ru-RU" b="1" dirty="0">
              <a:solidFill>
                <a:schemeClr val="accent5">
                  <a:lumMod val="50000"/>
                </a:schemeClr>
              </a:solidFill>
              <a:cs typeface="Calibri Ligh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462BA2C-7787-4B43-8907-3DD7F39F6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84418"/>
            <a:ext cx="5296619" cy="409254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buNone/>
            </a:pPr>
            <a:r>
              <a:rPr lang="ru-RU" dirty="0">
                <a:ea typeface="+mn-lt"/>
                <a:cs typeface="+mn-lt"/>
              </a:rPr>
              <a:t> 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Во дворе замёрзли лужи,</a:t>
            </a:r>
            <a:endParaRPr lang="ru-RU" b="1" i="1">
              <a:solidFill>
                <a:schemeClr val="accent1">
                  <a:lumMod val="75000"/>
                </a:schemeClr>
              </a:solidFill>
              <a:cs typeface="Calibri" panose="020F0502020204030204"/>
            </a:endParaRPr>
          </a:p>
          <a:p>
            <a:pPr marL="0" indent="0">
              <a:buNone/>
            </a:pP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Целый день позёмка кружит,</a:t>
            </a:r>
          </a:p>
          <a:p>
            <a:pPr marL="0" indent="0">
              <a:buNone/>
            </a:pP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Стали белыми дома.</a:t>
            </a:r>
            <a:endParaRPr lang="ru-RU" b="1" i="1">
              <a:solidFill>
                <a:schemeClr val="accent1">
                  <a:lumMod val="75000"/>
                </a:schemeClr>
              </a:solidFill>
              <a:cs typeface="Calibri"/>
            </a:endParaRPr>
          </a:p>
          <a:p>
            <a:pPr marL="0" indent="0">
              <a:buNone/>
            </a:pP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Это к нам пришла. (Зима)</a:t>
            </a:r>
          </a:p>
          <a:p>
            <a:endParaRPr lang="ru-RU" dirty="0">
              <a:cs typeface="Calibri"/>
            </a:endParaRPr>
          </a:p>
        </p:txBody>
      </p:sp>
      <p:pic>
        <p:nvPicPr>
          <p:cNvPr id="4" name="Рисунок 4" descr="Изображение выглядит как керамические изделия, фарфор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21B8863D-20F9-4D94-89B6-89ACD728A4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890" y="1714388"/>
            <a:ext cx="5374256" cy="3745525"/>
          </a:xfrm>
          <a:prstGeom prst="rect">
            <a:avLst/>
          </a:prstGeom>
        </p:spPr>
      </p:pic>
      <p:pic>
        <p:nvPicPr>
          <p:cNvPr id="8" name="Рисунок 8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FBE6E2F2-4BDF-4346-9D75-CC2B8EE404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91" y="4444041"/>
            <a:ext cx="2426899" cy="241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5819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B6C665-5696-4785-ABF8-50A492061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ea typeface="+mj-lt"/>
                <a:cs typeface="+mj-lt"/>
              </a:rPr>
              <a:t>Дидактическая игра «Доскажите словечко».</a:t>
            </a:r>
            <a:endParaRPr lang="ru-RU" b="1">
              <a:solidFill>
                <a:schemeClr val="accent1">
                  <a:lumMod val="75000"/>
                </a:schemeClr>
              </a:solidFill>
              <a:cs typeface="Calibri Light" panose="020F0302020204030204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45D4C1-CA77-46ED-AA87-09657A91CE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algn="just"/>
            <a:r>
              <a:rPr lang="ru-RU" dirty="0">
                <a:ea typeface="+mn-lt"/>
                <a:cs typeface="+mn-lt"/>
              </a:rPr>
              <a:t>       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На деревья, на лужок – тихо падает … (снежок).</a:t>
            </a:r>
          </a:p>
          <a:p>
            <a:pPr algn="just"/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       Вот веселье для ребят – всё сильнее… (снегопад).</a:t>
            </a:r>
          </a:p>
          <a:p>
            <a:pPr algn="just"/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       Все бегут вперегонки, все хотят играть в … (снежки).</a:t>
            </a:r>
          </a:p>
          <a:p>
            <a:pPr algn="just"/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       Словно в белый пуховик нарядился… (снеговик).</a:t>
            </a:r>
          </a:p>
          <a:p>
            <a:pPr algn="just"/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       На снегу-то, посмотри – с красной грудкой… (снегири).</a:t>
            </a:r>
          </a:p>
          <a:p>
            <a:pPr algn="just"/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       Словно в сказке, как во сне, землю всю украсил… (снег).</a:t>
            </a:r>
          </a:p>
          <a:p>
            <a:endParaRPr lang="ru-RU" dirty="0">
              <a:cs typeface="Calibri"/>
            </a:endParaRPr>
          </a:p>
        </p:txBody>
      </p:sp>
      <p:pic>
        <p:nvPicPr>
          <p:cNvPr id="4" name="Рисунок 4" descr="Изображение выглядит как кукла, игрушка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9C8F0B62-5755-474D-BDE2-8B6122D8A3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8966" y="4772295"/>
            <a:ext cx="2143125" cy="1971675"/>
          </a:xfrm>
          <a:prstGeom prst="rect">
            <a:avLst/>
          </a:prstGeom>
        </p:spPr>
      </p:pic>
      <p:pic>
        <p:nvPicPr>
          <p:cNvPr id="5" name="Рисунок 5" descr="Изображение выглядит как силуэт&#10;&#10;Автоматически созданное описание">
            <a:extLst>
              <a:ext uri="{FF2B5EF4-FFF2-40B4-BE49-F238E27FC236}">
                <a16:creationId xmlns:a16="http://schemas.microsoft.com/office/drawing/2014/main" id="{6E9C3BEB-5376-4751-AD82-F99CD2CA49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3231" y="5206631"/>
            <a:ext cx="7631501" cy="1577454"/>
          </a:xfrm>
          <a:prstGeom prst="rect">
            <a:avLst/>
          </a:prstGeom>
        </p:spPr>
      </p:pic>
      <p:pic>
        <p:nvPicPr>
          <p:cNvPr id="6" name="Рисунок 6" descr="Изображение выглядит как силуэт&#10;&#10;Автоматически созданное описание">
            <a:extLst>
              <a:ext uri="{FF2B5EF4-FFF2-40B4-BE49-F238E27FC236}">
                <a16:creationId xmlns:a16="http://schemas.microsoft.com/office/drawing/2014/main" id="{DF1A0567-B283-4001-8F0C-CE2899369D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160000">
            <a:off x="9011500" y="1447613"/>
            <a:ext cx="4109048" cy="2051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628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48742E-BD18-4DB6-B757-45D6402FC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+mj-lt"/>
                <a:cs typeface="+mj-lt"/>
              </a:rPr>
              <a:t>Фрагмент занятия по развитию речи в ясельной группе 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ea typeface="+mj-lt"/>
                <a:cs typeface="+mj-lt"/>
              </a:rPr>
              <a:t>«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ea typeface="+mj-lt"/>
                <a:cs typeface="+mj-lt"/>
              </a:rPr>
              <a:t>Чудесный дом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ea typeface="+mj-lt"/>
                <a:cs typeface="+mj-lt"/>
              </a:rPr>
              <a:t>»</a:t>
            </a:r>
            <a:endParaRPr lang="ru-RU">
              <a:solidFill>
                <a:schemeClr val="accent1">
                  <a:lumMod val="75000"/>
                </a:schemeClr>
              </a:solidFill>
              <a:cs typeface="Calibri Light" panose="020F0302020204030204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1E4E4F-C0D0-4EB5-B300-7E4FE376C5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842" y="2630757"/>
            <a:ext cx="5612920" cy="404941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Цель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: закрепление полученных знаний в познавательно-речевом 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развитии детей в ясельной группе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.</a:t>
            </a:r>
            <a:endParaRPr lang="ru-RU">
              <a:solidFill>
                <a:schemeClr val="accent1">
                  <a:lumMod val="75000"/>
                </a:schemeClr>
              </a:solidFill>
              <a:cs typeface="Calibri" panose="020F0502020204030204"/>
            </a:endParaRPr>
          </a:p>
          <a:p>
            <a:endParaRPr lang="ru-RU" dirty="0">
              <a:cs typeface="Calibri"/>
            </a:endParaRPr>
          </a:p>
        </p:txBody>
      </p:sp>
      <p:pic>
        <p:nvPicPr>
          <p:cNvPr id="5" name="Рисунок 4" descr="Изображение выглядит как текст, внутренний, покрашенный&#10;&#10;Автоматически созданное описание">
            <a:extLst>
              <a:ext uri="{FF2B5EF4-FFF2-40B4-BE49-F238E27FC236}">
                <a16:creationId xmlns:a16="http://schemas.microsoft.com/office/drawing/2014/main" id="{01CFE8A2-6B94-405E-93BF-2AD1C5AB83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6882" y="2731399"/>
            <a:ext cx="4450313" cy="3344923"/>
          </a:xfrm>
          <a:prstGeom prst="rect">
            <a:avLst/>
          </a:prstGeom>
        </p:spPr>
      </p:pic>
      <p:pic>
        <p:nvPicPr>
          <p:cNvPr id="6" name="Рисунок 6" descr="Изображение выглядит как кукла, игрушка&#10;&#10;Автоматически созданное описание">
            <a:extLst>
              <a:ext uri="{FF2B5EF4-FFF2-40B4-BE49-F238E27FC236}">
                <a16:creationId xmlns:a16="http://schemas.microsoft.com/office/drawing/2014/main" id="{4D02DCFB-D71E-4033-A42D-DD74FAFC7F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7192" y="4454150"/>
            <a:ext cx="2743200" cy="2234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4288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7C7519-6C5A-4BDF-BD30-8108071A6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+mj-lt"/>
                <a:cs typeface="+mj-lt"/>
              </a:rPr>
              <a:t>Дидактическая игра «Назови ласково»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4205FC-9194-454B-B73E-76218C9692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351" y="1696229"/>
            <a:ext cx="11708920" cy="363247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  Зима – зимушка                            Горка - горочка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                           Санки - саночки                            Снег - снежок                            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               Лёд – ледок                                   Снеговик - 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снеговичок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</a:b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        Ветер – ветерок                            Льдина – льдинка</a:t>
            </a:r>
            <a:endParaRPr lang="ru-RU" dirty="0">
              <a:solidFill>
                <a:schemeClr val="accent1">
                  <a:lumMod val="75000"/>
                </a:schemeClr>
              </a:solidFill>
              <a:cs typeface="Calibri"/>
            </a:endParaRP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                             Шапка – шапочка                         Мороз - морозец</a:t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</a:br>
            <a:endParaRPr lang="ru-RU" dirty="0">
              <a:solidFill>
                <a:schemeClr val="accent1">
                  <a:lumMod val="75000"/>
                </a:schemeClr>
              </a:solidFill>
              <a:ea typeface="+mn-lt"/>
              <a:cs typeface="+mn-lt"/>
            </a:endParaRPr>
          </a:p>
          <a:p>
            <a:endParaRPr lang="ru-RU" dirty="0">
              <a:cs typeface="Calibri"/>
            </a:endParaRPr>
          </a:p>
        </p:txBody>
      </p:sp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8B14FCF1-E885-4EEB-ABA1-65F06E52C9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664" y="4365445"/>
            <a:ext cx="5733690" cy="233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1161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BBF72C-BD0A-4EFF-B04A-4A45B3FB6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baseline="30000" dirty="0">
                <a:solidFill>
                  <a:schemeClr val="accent1">
                    <a:lumMod val="75000"/>
                  </a:schemeClr>
                </a:solidFill>
                <a:ea typeface="+mj-lt"/>
                <a:cs typeface="+mj-lt"/>
              </a:rPr>
              <a:t>Фрагмент занятия по развитию речи в подготовительной группе </a:t>
            </a:r>
            <a:endParaRPr lang="ru-RU" dirty="0">
              <a:solidFill>
                <a:schemeClr val="accent1">
                  <a:lumMod val="75000"/>
                </a:schemeClr>
              </a:solidFill>
              <a:ea typeface="+mj-lt"/>
              <a:cs typeface="+mj-l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D6B674-9945-4400-ADB6-10A368B5AA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25083" y="1825625"/>
            <a:ext cx="9998016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Занятия по речевому развитию «Лето, ах Лето!».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Цель: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 закрепить представления о лете и летних явлениях; учить согласовывать прилагательные с существительными; развивать умение подбирать слова-признаки к заданным словам; составлять предложения из слов; пересказывать рассказ; воспитывать любовь к природе.</a:t>
            </a:r>
            <a:endParaRPr lang="ru-RU">
              <a:solidFill>
                <a:schemeClr val="accent1">
                  <a:lumMod val="75000"/>
                </a:schemeClr>
              </a:solidFill>
              <a:cs typeface="Calibri"/>
            </a:endParaRPr>
          </a:p>
        </p:txBody>
      </p:sp>
      <p:pic>
        <p:nvPicPr>
          <p:cNvPr id="10" name="Рисунок 10">
            <a:extLst>
              <a:ext uri="{FF2B5EF4-FFF2-40B4-BE49-F238E27FC236}">
                <a16:creationId xmlns:a16="http://schemas.microsoft.com/office/drawing/2014/main" id="{CD778607-7C1B-44FA-BCF6-6C50707244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1947" y="2401813"/>
            <a:ext cx="7099539" cy="4728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7428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959BC6-88FB-480D-BF22-2A2734F86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Calibri"/>
                <a:cs typeface="Calibri"/>
              </a:rPr>
              <a:t>Ребята, отгадайте мою загадку:</a:t>
            </a:r>
            <a:endParaRPr lang="ru-RU" dirty="0">
              <a:solidFill>
                <a:schemeClr val="accent5">
                  <a:lumMod val="50000"/>
                </a:schemeClr>
              </a:solidFill>
              <a:ea typeface="+mj-lt"/>
              <a:cs typeface="+mj-lt"/>
            </a:endParaRPr>
          </a:p>
          <a:p>
            <a:endParaRPr lang="ru-RU" dirty="0">
              <a:cs typeface="Calibri Light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33AB32F-0A34-453E-94BE-D178F1BF27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Солнце печёт,</a:t>
            </a:r>
            <a:endParaRPr lang="ru-RU" b="1" i="1">
              <a:solidFill>
                <a:schemeClr val="accent1">
                  <a:lumMod val="75000"/>
                </a:schemeClr>
              </a:solidFill>
              <a:cs typeface="Calibri" panose="020F0502020204030204"/>
            </a:endParaRPr>
          </a:p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Липа цветёт,</a:t>
            </a:r>
            <a:endParaRPr lang="ru-RU" b="1" i="1">
              <a:solidFill>
                <a:schemeClr val="accent1">
                  <a:lumMod val="75000"/>
                </a:schemeClr>
              </a:solidFill>
              <a:cs typeface="Calibri"/>
            </a:endParaRPr>
          </a:p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Рожь поспевает.</a:t>
            </a:r>
            <a:endParaRPr lang="ru-RU" b="1" i="1">
              <a:solidFill>
                <a:schemeClr val="accent1">
                  <a:lumMod val="75000"/>
                </a:schemeClr>
              </a:solidFill>
              <a:cs typeface="Calibri"/>
            </a:endParaRPr>
          </a:p>
          <a:p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Когда это бывает?</a:t>
            </a:r>
            <a:endParaRPr lang="ru-RU" b="1" i="1">
              <a:solidFill>
                <a:schemeClr val="accent1">
                  <a:lumMod val="75000"/>
                </a:schemeClr>
              </a:solidFill>
              <a:cs typeface="Calibri"/>
            </a:endParaRPr>
          </a:p>
          <a:p>
            <a:endParaRPr lang="ru-RU" b="1" i="1" u="sng" dirty="0">
              <a:solidFill>
                <a:schemeClr val="accent1">
                  <a:lumMod val="75000"/>
                </a:schemeClr>
              </a:solidFill>
              <a:ea typeface="+mn-lt"/>
              <a:cs typeface="+mn-lt"/>
            </a:endParaRPr>
          </a:p>
          <a:p>
            <a:r>
              <a:rPr lang="ru-RU" b="1" i="1" u="sng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- Дети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: Летом!</a:t>
            </a:r>
            <a:endParaRPr lang="ru-RU" b="1" i="1">
              <a:solidFill>
                <a:schemeClr val="accent1">
                  <a:lumMod val="75000"/>
                </a:schemeClr>
              </a:solidFill>
              <a:cs typeface="Calibri"/>
            </a:endParaRPr>
          </a:p>
          <a:p>
            <a:endParaRPr lang="ru-RU" dirty="0">
              <a:cs typeface="Calibri"/>
            </a:endParaRPr>
          </a:p>
        </p:txBody>
      </p:sp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694CC20A-BA6D-4F2D-8D41-B4717E588C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1200000">
            <a:off x="8911722" y="4717066"/>
            <a:ext cx="3059501" cy="1556712"/>
          </a:xfrm>
          <a:prstGeom prst="rect">
            <a:avLst/>
          </a:prstGeom>
        </p:spPr>
      </p:pic>
      <p:pic>
        <p:nvPicPr>
          <p:cNvPr id="8" name="Рисунок 8" descr="Изображение выглядит как растение, овощ&#10;&#10;Автоматически созданное описание">
            <a:extLst>
              <a:ext uri="{FF2B5EF4-FFF2-40B4-BE49-F238E27FC236}">
                <a16:creationId xmlns:a16="http://schemas.microsoft.com/office/drawing/2014/main" id="{150D8AEF-BCE8-46CC-BD6B-A90BF9AE02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3155" y="1482709"/>
            <a:ext cx="2743200" cy="2512356"/>
          </a:xfrm>
          <a:prstGeom prst="rect">
            <a:avLst/>
          </a:prstGeom>
        </p:spPr>
      </p:pic>
      <p:pic>
        <p:nvPicPr>
          <p:cNvPr id="9" name="Рисунок 9" descr="Изображение выглядит как наружный объект&#10;&#10;Автоматически созданное описание">
            <a:extLst>
              <a:ext uri="{FF2B5EF4-FFF2-40B4-BE49-F238E27FC236}">
                <a16:creationId xmlns:a16="http://schemas.microsoft.com/office/drawing/2014/main" id="{DA44F5FF-B84F-4245-B683-AA7B485EF0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4513" y="1832116"/>
            <a:ext cx="2743200" cy="2589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1172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5CD0A98-D914-4377-AB4A-F7B374BD7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0616" y="344757"/>
            <a:ext cx="11033184" cy="623477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Месяцы - … 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(летние месяцы)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.</a:t>
            </a:r>
            <a:endParaRPr lang="ru-RU"/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День - … 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(летний день)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.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Погода - … 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(летняя погода)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.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Утро - … 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(летнее утро)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.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Ночь - … 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(летняя ночь)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.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Солнце - … 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(летнее солнце)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.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Гроза - … 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(летняя гроза)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.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Дождь - … 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(летний дождь)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.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Цветы - … 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(летние цветы)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.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Одежда - … 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(летняя одежда)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.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Отпуск - … 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(летний отпуск)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.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Каникулы - … 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(летние каникулы)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.</a:t>
            </a:r>
          </a:p>
          <a:p>
            <a:pPr algn="ctr"/>
            <a:endParaRPr lang="ru-RU" dirty="0">
              <a:cs typeface="Calibri"/>
            </a:endParaRPr>
          </a:p>
        </p:txBody>
      </p:sp>
      <p:pic>
        <p:nvPicPr>
          <p:cNvPr id="7" name="Рисунок 7">
            <a:extLst>
              <a:ext uri="{FF2B5EF4-FFF2-40B4-BE49-F238E27FC236}">
                <a16:creationId xmlns:a16="http://schemas.microsoft.com/office/drawing/2014/main" id="{FC72DBE8-9124-4F2A-9C98-80D6C0AA43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4551" y="1438"/>
            <a:ext cx="2743200" cy="2743200"/>
          </a:xfrm>
          <a:prstGeom prst="rect">
            <a:avLst/>
          </a:prstGeom>
        </p:spPr>
      </p:pic>
      <p:pic>
        <p:nvPicPr>
          <p:cNvPr id="8" name="Рисунок 8">
            <a:extLst>
              <a:ext uri="{FF2B5EF4-FFF2-40B4-BE49-F238E27FC236}">
                <a16:creationId xmlns:a16="http://schemas.microsoft.com/office/drawing/2014/main" id="{EB2DC47D-17E9-4480-8D8D-1BE44D2187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8891" y="3655244"/>
            <a:ext cx="6912633" cy="3199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317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3AC514-F21A-48DA-86B3-F6DADFA920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92"/>
            <a:ext cx="10515600" cy="879864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+mj-lt"/>
                <a:cs typeface="+mj-lt"/>
              </a:rPr>
              <a:t>Дети сидят на стульчиках.</a:t>
            </a:r>
            <a:endParaRPr lang="ru-RU" b="1" dirty="0">
              <a:solidFill>
                <a:schemeClr val="accent1">
                  <a:lumMod val="75000"/>
                </a:schemeClr>
              </a:solidFill>
              <a:cs typeface="Calibri Light" panose="020F0302020204030204"/>
            </a:endParaRPr>
          </a:p>
        </p:txBody>
      </p:sp>
      <p:pic>
        <p:nvPicPr>
          <p:cNvPr id="4" name="Рисунок 4" descr="Изображение выглядит как внутренний, ребенок, маленький, спальня&#10;&#10;Автоматически созданное описание">
            <a:extLst>
              <a:ext uri="{FF2B5EF4-FFF2-40B4-BE49-F238E27FC236}">
                <a16:creationId xmlns:a16="http://schemas.microsoft.com/office/drawing/2014/main" id="{E58A58F5-DF3E-4C09-A9E7-7B443B59F5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088051" y="833588"/>
            <a:ext cx="7915254" cy="5918469"/>
          </a:xfrm>
        </p:spPr>
      </p:pic>
    </p:spTree>
    <p:extLst>
      <p:ext uri="{BB962C8B-B14F-4D97-AF65-F5344CB8AC3E}">
        <p14:creationId xmlns:p14="http://schemas.microsoft.com/office/powerpoint/2010/main" val="516687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D15DEB-AC28-41A3-83D5-806A0EE22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087" y="365125"/>
            <a:ext cx="5799827" cy="5638770"/>
          </a:xfrm>
        </p:spPr>
        <p:txBody>
          <a:bodyPr/>
          <a:lstStyle/>
          <a:p>
            <a:r>
              <a:rPr lang="ru-RU" sz="5400" dirty="0">
                <a:solidFill>
                  <a:schemeClr val="accent1">
                    <a:lumMod val="75000"/>
                  </a:schemeClr>
                </a:solidFill>
                <a:latin typeface="Arial"/>
                <a:ea typeface="Arial"/>
                <a:cs typeface="Arial"/>
              </a:rPr>
              <a:t>Вырос домик наш </a:t>
            </a:r>
            <a:r>
              <a:rPr lang="ru-RU" sz="5400" b="1" dirty="0">
                <a:solidFill>
                  <a:schemeClr val="accent1">
                    <a:lumMod val="75000"/>
                  </a:schemeClr>
                </a:solidFill>
                <a:latin typeface="Arial"/>
                <a:ea typeface="Arial"/>
                <a:cs typeface="Arial"/>
              </a:rPr>
              <a:t>чудесный</a:t>
            </a:r>
            <a:r>
              <a:rPr lang="ru-RU" sz="5400" dirty="0">
                <a:solidFill>
                  <a:schemeClr val="accent1">
                    <a:lumMod val="75000"/>
                  </a:schemeClr>
                </a:solidFill>
                <a:latin typeface="Arial"/>
                <a:ea typeface="Arial"/>
                <a:cs typeface="Arial"/>
              </a:rPr>
              <a:t>,</a:t>
            </a:r>
          </a:p>
          <a:p>
            <a:r>
              <a:rPr lang="ru-RU" sz="5400" dirty="0">
                <a:solidFill>
                  <a:schemeClr val="accent1">
                    <a:lumMod val="75000"/>
                  </a:schemeClr>
                </a:solidFill>
                <a:latin typeface="Arial"/>
                <a:ea typeface="Arial"/>
                <a:cs typeface="Arial"/>
              </a:rPr>
              <a:t>Очень домик интересный.</a:t>
            </a:r>
            <a:endParaRPr lang="ru-RU" sz="5400">
              <a:solidFill>
                <a:schemeClr val="accent1">
                  <a:lumMod val="75000"/>
                </a:schemeClr>
              </a:solidFill>
              <a:cs typeface="Calibri Light"/>
            </a:endParaRPr>
          </a:p>
        </p:txBody>
      </p:sp>
      <p:pic>
        <p:nvPicPr>
          <p:cNvPr id="4" name="Рисунок 4" descr="Изображение выглядит как текст, внутренний, покрашенный&#10;&#10;Автоматически созданное описание">
            <a:extLst>
              <a:ext uri="{FF2B5EF4-FFF2-40B4-BE49-F238E27FC236}">
                <a16:creationId xmlns:a16="http://schemas.microsoft.com/office/drawing/2014/main" id="{3CD0E612-0A99-4054-9836-BD78D2319B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883674" y="1437437"/>
            <a:ext cx="5801784" cy="4351338"/>
          </a:xfrm>
        </p:spPr>
      </p:pic>
    </p:spTree>
    <p:extLst>
      <p:ext uri="{BB962C8B-B14F-4D97-AF65-F5344CB8AC3E}">
        <p14:creationId xmlns:p14="http://schemas.microsoft.com/office/powerpoint/2010/main" val="1705228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4C4B10-1049-4F80-B037-25A0A6B19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842" y="365125"/>
            <a:ext cx="11766429" cy="1339940"/>
          </a:xfrm>
        </p:spPr>
        <p:txBody>
          <a:bodyPr>
            <a:normAutofit fontScale="90000"/>
          </a:bodyPr>
          <a:lstStyle/>
          <a:p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ea typeface="+mj-lt"/>
                <a:cs typeface="+mj-lt"/>
              </a:rPr>
              <a:t>Петушок</a:t>
            </a:r>
            <a:r>
              <a:rPr lang="ru-RU" dirty="0" err="1">
                <a:solidFill>
                  <a:schemeClr val="accent1">
                    <a:lumMod val="75000"/>
                  </a:schemeClr>
                </a:solidFill>
                <a:ea typeface="+mj-lt"/>
                <a:cs typeface="+mj-lt"/>
              </a:rPr>
              <a:t>:Ку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ea typeface="+mj-lt"/>
                <a:cs typeface="+mj-lt"/>
              </a:rPr>
              <a:t> – ка –ре – ку! Здравствуйте, ребята. Я петушок, золотой гребешок. А вы можете говорить ку – ка – ре – ку?</a:t>
            </a:r>
            <a:endParaRPr lang="ru-RU">
              <a:solidFill>
                <a:schemeClr val="accent1">
                  <a:lumMod val="75000"/>
                </a:schemeClr>
              </a:solidFill>
              <a:cs typeface="Calibri Light"/>
            </a:endParaRPr>
          </a:p>
        </p:txBody>
      </p:sp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2FB595C6-69A9-4DBB-AD76-A1578D3747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882067" y="1768116"/>
            <a:ext cx="4868922" cy="4868922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B20BEAA-ACFA-4F77-BFE1-BA5DD2249AD4}"/>
              </a:ext>
            </a:extLst>
          </p:cNvPr>
          <p:cNvSpPr txBox="1"/>
          <p:nvPr/>
        </p:nvSpPr>
        <p:spPr>
          <a:xfrm>
            <a:off x="181155" y="2035834"/>
            <a:ext cx="6538822" cy="411813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 dirty="0" err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Дети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:</a:t>
            </a:r>
          </a:p>
          <a:p>
            <a:r>
              <a:rPr lang="en-US" sz="3200" i="1" err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Петушок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3200" i="1" err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петушок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3200" i="1" err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золотой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3200" i="1" err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гребешок</a:t>
            </a:r>
            <a:endParaRPr lang="en-US" sz="3200" i="1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  <a:p>
            <a:r>
              <a:rPr lang="en-US" sz="3200" i="1" err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Маслена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3200" i="1" err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головушка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3200" i="1" err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шёлкова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3200" i="1" err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бородушка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,</a:t>
            </a:r>
          </a:p>
          <a:p>
            <a:r>
              <a:rPr lang="en-US" sz="3200" i="1" err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Что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3200" i="1" err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ты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3200" i="1" err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рано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3200" i="1" err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встаёшь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3200" i="1" err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громко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3200" i="1" err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песни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3200" i="1" err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поёшь</a:t>
            </a:r>
            <a:endParaRPr lang="en-US" sz="3200" i="1">
              <a:solidFill>
                <a:schemeClr val="accent1">
                  <a:lumMod val="75000"/>
                </a:schemeClr>
              </a:solidFill>
              <a:latin typeface="Arial"/>
              <a:cs typeface="Arial"/>
            </a:endParaRPr>
          </a:p>
          <a:p>
            <a:r>
              <a:rPr lang="en-US" sz="3200" i="1" err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Деткам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3200" i="1" err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спать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3200" i="1" err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не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3200" i="1" err="1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даёшь</a:t>
            </a:r>
            <a:r>
              <a:rPr lang="en-US" sz="3200" i="1" dirty="0">
                <a:solidFill>
                  <a:schemeClr val="accent1">
                    <a:lumMod val="75000"/>
                  </a:schemeClr>
                </a:solidFill>
                <a:latin typeface="Arial"/>
                <a:cs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40948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4C4B10-1049-4F80-B037-25A0A6B19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389" y="365125"/>
            <a:ext cx="10889411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+mj-lt"/>
                <a:cs typeface="+mj-lt"/>
              </a:rPr>
              <a:t>Дети показывают походку петушка.</a:t>
            </a:r>
            <a:endParaRPr lang="ru-RU" dirty="0">
              <a:solidFill>
                <a:schemeClr val="accent1">
                  <a:lumMod val="75000"/>
                </a:schemeClr>
              </a:solidFill>
              <a:cs typeface="Calibri Light" panose="020F0302020204030204"/>
            </a:endParaRPr>
          </a:p>
        </p:txBody>
      </p:sp>
      <p:pic>
        <p:nvPicPr>
          <p:cNvPr id="4" name="Рисунок 4" descr="Изображение выглядит как ребенок, человек, внутренний, маленький&#10;&#10;Автоматически созданное описание">
            <a:extLst>
              <a:ext uri="{FF2B5EF4-FFF2-40B4-BE49-F238E27FC236}">
                <a16:creationId xmlns:a16="http://schemas.microsoft.com/office/drawing/2014/main" id="{BF810A5F-038C-4D9A-A7DE-8EF76971D7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09918" y="1710606"/>
            <a:ext cx="8670240" cy="4883300"/>
          </a:xfrm>
        </p:spPr>
      </p:pic>
    </p:spTree>
    <p:extLst>
      <p:ext uri="{BB962C8B-B14F-4D97-AF65-F5344CB8AC3E}">
        <p14:creationId xmlns:p14="http://schemas.microsoft.com/office/powerpoint/2010/main" val="20792526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4C4B10-1049-4F80-B037-25A0A6B19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>
                <a:solidFill>
                  <a:schemeClr val="accent1">
                    <a:lumMod val="75000"/>
                  </a:schemeClr>
                </a:solidFill>
                <a:ea typeface="+mj-lt"/>
                <a:cs typeface="+mj-lt"/>
              </a:rPr>
              <a:t>Зайка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+mj-lt"/>
                <a:cs typeface="+mj-lt"/>
              </a:rPr>
              <a:t>: Я Зайка -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  <a:ea typeface="+mj-lt"/>
                <a:cs typeface="+mj-lt"/>
              </a:rPr>
              <a:t>попрыгайка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a typeface="+mj-lt"/>
                <a:cs typeface="+mj-lt"/>
              </a:rPr>
              <a:t>, будете со мной дружить?</a:t>
            </a:r>
            <a:endParaRPr lang="ru-RU" b="1" dirty="0">
              <a:solidFill>
                <a:schemeClr val="accent1">
                  <a:lumMod val="75000"/>
                </a:schemeClr>
              </a:solidFill>
              <a:cs typeface="Calibri Light"/>
            </a:endParaRPr>
          </a:p>
        </p:txBody>
      </p:sp>
      <p:pic>
        <p:nvPicPr>
          <p:cNvPr id="4" name="Рисунок 4" descr="Изображение выглядит как оранжевый, набитый&#10;&#10;Автоматически созданное описание">
            <a:extLst>
              <a:ext uri="{FF2B5EF4-FFF2-40B4-BE49-F238E27FC236}">
                <a16:creationId xmlns:a16="http://schemas.microsoft.com/office/drawing/2014/main" id="{F977D03D-F41C-46C0-97B9-1B990C9908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604029" y="1264908"/>
            <a:ext cx="5242734" cy="5285866"/>
          </a:xfrm>
        </p:spPr>
      </p:pic>
    </p:spTree>
    <p:extLst>
      <p:ext uri="{BB962C8B-B14F-4D97-AF65-F5344CB8AC3E}">
        <p14:creationId xmlns:p14="http://schemas.microsoft.com/office/powerpoint/2010/main" val="4038667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4C4B10-1049-4F80-B037-25A0A6B19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ea typeface="+mj-lt"/>
                <a:cs typeface="+mj-lt"/>
              </a:rPr>
              <a:t>Дети прыгают, как зайчики</a:t>
            </a:r>
            <a:endParaRPr lang="ru-RU" dirty="0">
              <a:solidFill>
                <a:schemeClr val="accent1">
                  <a:lumMod val="75000"/>
                </a:schemeClr>
              </a:solidFill>
              <a:ea typeface="+mj-lt"/>
              <a:cs typeface="+mj-lt"/>
            </a:endParaRPr>
          </a:p>
        </p:txBody>
      </p:sp>
      <p:pic>
        <p:nvPicPr>
          <p:cNvPr id="4" name="Рисунок 4" descr="Изображение выглядит как ребенок, человек, внутренний, спальня&#10;&#10;Автоматически созданное описание">
            <a:extLst>
              <a:ext uri="{FF2B5EF4-FFF2-40B4-BE49-F238E27FC236}">
                <a16:creationId xmlns:a16="http://schemas.microsoft.com/office/drawing/2014/main" id="{BD556DAE-4FBE-4D99-8BAA-DC3D846841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069993" y="1796870"/>
            <a:ext cx="8742127" cy="4926432"/>
          </a:xfrm>
        </p:spPr>
      </p:pic>
    </p:spTree>
    <p:extLst>
      <p:ext uri="{BB962C8B-B14F-4D97-AF65-F5344CB8AC3E}">
        <p14:creationId xmlns:p14="http://schemas.microsoft.com/office/powerpoint/2010/main" val="26170533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A8AA64E-8223-4108-8C2C-F16785FAD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710" y="402267"/>
            <a:ext cx="7194430" cy="577469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3600" b="1" u="sng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Мишка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: Это я Мишка – </a:t>
            </a:r>
            <a:r>
              <a:rPr lang="ru-RU" sz="3600" b="1" dirty="0" err="1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топтышка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.</a:t>
            </a:r>
            <a:endParaRPr lang="ru-RU" sz="3600" b="1">
              <a:solidFill>
                <a:schemeClr val="accent1">
                  <a:lumMod val="75000"/>
                </a:schemeClr>
              </a:solidFill>
              <a:cs typeface="Calibri" panose="020F0502020204030204"/>
            </a:endParaRPr>
          </a:p>
          <a:p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Вы можете ребята рычать, так как я?</a:t>
            </a:r>
            <a:endParaRPr lang="ru-RU" sz="3600" b="1">
              <a:solidFill>
                <a:schemeClr val="accent1">
                  <a:lumMod val="75000"/>
                </a:schemeClr>
              </a:solidFill>
              <a:cs typeface="Calibri"/>
            </a:endParaRPr>
          </a:p>
          <a:p>
            <a:r>
              <a:rPr lang="ru-RU" sz="3600" b="1" u="sng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Дети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ea typeface="+mn-lt"/>
                <a:cs typeface="+mn-lt"/>
              </a:rPr>
              <a:t>: можем р – р – р.</a:t>
            </a:r>
            <a:endParaRPr lang="ru-RU" sz="3600" b="1">
              <a:solidFill>
                <a:schemeClr val="accent1">
                  <a:lumMod val="75000"/>
                </a:schemeClr>
              </a:solidFill>
              <a:cs typeface="Calibri"/>
            </a:endParaRPr>
          </a:p>
          <a:p>
            <a:endParaRPr lang="ru-RU" dirty="0">
              <a:cs typeface="Calibri"/>
            </a:endParaRPr>
          </a:p>
        </p:txBody>
      </p:sp>
      <p:pic>
        <p:nvPicPr>
          <p:cNvPr id="2" name="Рисунок 3" descr="Изображение выглядит как оранжевый, игрушка, кукла&#10;&#10;Автоматически созданное описание">
            <a:extLst>
              <a:ext uri="{FF2B5EF4-FFF2-40B4-BE49-F238E27FC236}">
                <a16:creationId xmlns:a16="http://schemas.microsoft.com/office/drawing/2014/main" id="{8B1B66E5-BD14-40F9-9A57-1A9AFC047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7066" y="397474"/>
            <a:ext cx="5287992" cy="5287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86138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927</Words>
  <Application>Microsoft Office PowerPoint</Application>
  <PresentationFormat>Широкоэкранный</PresentationFormat>
  <Paragraphs>97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Times New Roman</vt:lpstr>
      <vt:lpstr>Тема Office</vt:lpstr>
      <vt:lpstr>Фрагменты работы с детьми,  по развитию речи в  ясельной, младшей, средней, старшей и подготовительной группах.</vt:lpstr>
      <vt:lpstr>Фрагмент занятия по развитию речи в ясельной группе «Чудесный дом»</vt:lpstr>
      <vt:lpstr>Дети сидят на стульчиках.</vt:lpstr>
      <vt:lpstr>Вырос домик наш чудесный, Очень домик интересный.</vt:lpstr>
      <vt:lpstr>Петушок:Ку – ка –ре – ку! Здравствуйте, ребята. Я петушок, золотой гребешок. А вы можете говорить ку – ка – ре – ку?</vt:lpstr>
      <vt:lpstr>Дети показывают походку петушка.</vt:lpstr>
      <vt:lpstr>Зайка: Я Зайка - попрыгайка, будете со мной дружить?</vt:lpstr>
      <vt:lpstr>Дети прыгают, как зайчики</vt:lpstr>
      <vt:lpstr>Презентация PowerPoint</vt:lpstr>
      <vt:lpstr>Фрагмент занятия по развитию речи в младшей группе </vt:lpstr>
      <vt:lpstr>Воспитатель: «Ребята! Вы знаете что это?</vt:lpstr>
      <vt:lpstr>Презентация PowerPoint</vt:lpstr>
      <vt:lpstr>Презентация PowerPoint</vt:lpstr>
      <vt:lpstr>Фрагмент занятия по развитию речи в средней группе </vt:lpstr>
      <vt:lpstr>Картина «Грачи прилетели»</vt:lpstr>
      <vt:lpstr>Речевая игра «Скажи наоборот» (сравнение весенних и зимних признаков - подбор антонимов). </vt:lpstr>
      <vt:lpstr>Фрагмент занятия по развитию речи в старшей группе  </vt:lpstr>
      <vt:lpstr>Ребята, отгадайте мою загадку: </vt:lpstr>
      <vt:lpstr>Дидактическая игра «Доскажите словечко».</vt:lpstr>
      <vt:lpstr>Дидактическая игра «Назови ласково»</vt:lpstr>
      <vt:lpstr>Фрагмент занятия по развитию речи в подготовительной группе </vt:lpstr>
      <vt:lpstr>Ребята, отгадайте мою загадку: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Алсу</cp:lastModifiedBy>
  <cp:revision>536</cp:revision>
  <dcterms:created xsi:type="dcterms:W3CDTF">2022-02-13T17:03:38Z</dcterms:created>
  <dcterms:modified xsi:type="dcterms:W3CDTF">2023-11-13T16:43:57Z</dcterms:modified>
</cp:coreProperties>
</file>