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7" r:id="rId2"/>
    <p:sldId id="442" r:id="rId3"/>
    <p:sldId id="443" r:id="rId4"/>
    <p:sldId id="444" r:id="rId5"/>
    <p:sldId id="445" r:id="rId6"/>
    <p:sldId id="446" r:id="rId7"/>
    <p:sldId id="447" r:id="rId8"/>
    <p:sldId id="448" r:id="rId9"/>
    <p:sldId id="450" r:id="rId10"/>
    <p:sldId id="449" r:id="rId11"/>
  </p:sldIdLst>
  <p:sldSz cx="12192000" cy="6858000"/>
  <p:notesSz cx="6858000" cy="9144000"/>
  <p:embeddedFontLst>
    <p:embeddedFont>
      <p:font typeface="Century Gothic" panose="020B0502020202020204" pitchFamily="34" charset="0"/>
      <p:regular r:id="rId14"/>
      <p:bold r:id="rId15"/>
      <p:italic r:id="rId16"/>
      <p:boldItalic r:id="rId17"/>
    </p:embeddedFont>
    <p:embeddedFont>
      <p:font typeface="Poppins Light" panose="020B0604020202020204" charset="0"/>
      <p:regular r:id="rId18"/>
      <p:italic r:id="rId19"/>
    </p:embeddedFont>
    <p:embeddedFont>
      <p:font typeface="맑은 고딕" panose="020B0503020000020004" pitchFamily="34" charset="-127"/>
      <p:regular r:id="rId20"/>
      <p:bold r:id="rId21"/>
    </p:embeddedFont>
    <p:embeddedFont>
      <p:font typeface="Playfair Display Black" panose="020B0604020202020204" charset="-52"/>
      <p:bold r:id="rId22"/>
      <p:boldItalic r:id="rId2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13D322B-E4F5-49ED-9235-02DF031EB84A}">
          <p14:sldIdLst>
            <p14:sldId id="277"/>
            <p14:sldId id="442"/>
            <p14:sldId id="443"/>
            <p14:sldId id="444"/>
            <p14:sldId id="445"/>
            <p14:sldId id="446"/>
            <p14:sldId id="447"/>
            <p14:sldId id="448"/>
            <p14:sldId id="450"/>
            <p14:sldId id="44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MO" initials="M" lastIdx="3" clrIdx="0">
    <p:extLst>
      <p:ext uri="{19B8F6BF-5375-455C-9EA6-DF929625EA0E}">
        <p15:presenceInfo xmlns:p15="http://schemas.microsoft.com/office/powerpoint/2012/main" userId="MOMO" providerId="None"/>
      </p:ext>
    </p:extLst>
  </p:cmAuthor>
  <p:cmAuthor id="2" name="Эльмир Гасымов" initials="ЭГ" lastIdx="1" clrIdx="1">
    <p:extLst>
      <p:ext uri="{19B8F6BF-5375-455C-9EA6-DF929625EA0E}">
        <p15:presenceInfo xmlns:p15="http://schemas.microsoft.com/office/powerpoint/2012/main" userId="f39387fdc7fac4c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6"/>
    <a:srgbClr val="FFDF61"/>
    <a:srgbClr val="A9855E"/>
    <a:srgbClr val="A37FF5"/>
    <a:srgbClr val="1C1A19"/>
    <a:srgbClr val="242220"/>
    <a:srgbClr val="81F6B8"/>
    <a:srgbClr val="FFC500"/>
    <a:srgbClr val="FF9189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16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21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3-11-12T10:02:24.073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59230B0E-39ED-45EA-AD95-669D0616B3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A82B798-201A-4B14-B1F0-6A660C5C72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E2F5857-B39B-4284-A086-C6DE2719C9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E3EF34-7656-4396-AEBE-2B554E5E93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8782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49F08-9100-4AF5-BC0A-FC6A093BE3CC}" type="datetimeFigureOut">
              <a:rPr lang="ko-KR" altLang="en-US" smtClean="0"/>
              <a:t>2023-11-13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FC7D2-309F-4B1D-AF63-DB3D4B5448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3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8FC7D2-309F-4B1D-AF63-DB3D4B544859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9001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3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pptmon.com/" TargetMode="External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pptmon.com/" TargetMode="External"/><Relationship Id="rId5" Type="http://schemas.openxmlformats.org/officeDocument/2006/relationships/hyperlink" Target="https://pptmon.com/" TargetMode="External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://pptmon.com/" TargetMode="External"/><Relationship Id="rId7" Type="http://schemas.openxmlformats.org/officeDocument/2006/relationships/hyperlink" Target="http://www.pptmon.com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pptmon.com/" TargetMode="Externa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CE3792D-596D-4902-8F6C-56FF2847C4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Graphic 3">
            <a:hlinkClick r:id="rId3"/>
            <a:extLst>
              <a:ext uri="{FF2B5EF4-FFF2-40B4-BE49-F238E27FC236}">
                <a16:creationId xmlns:a16="http://schemas.microsoft.com/office/drawing/2014/main" id="{A4DF5BEC-FFCE-4A2D-9E97-75E66A3815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25" name="TextBox 24">
            <a:hlinkClick r:id="rId6"/>
            <a:extLst>
              <a:ext uri="{FF2B5EF4-FFF2-40B4-BE49-F238E27FC236}">
                <a16:creationId xmlns:a16="http://schemas.microsoft.com/office/drawing/2014/main" id="{5D68E6D8-9223-4637-B7CF-61EEC01C2011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CA5B8E98-D7F5-4C29-A3F7-2EB68E2B8B69}"/>
              </a:ext>
            </a:extLst>
          </p:cNvPr>
          <p:cNvSpPr/>
          <p:nvPr userDrawn="1"/>
        </p:nvSpPr>
        <p:spPr>
          <a:xfrm>
            <a:off x="2550432" y="1198480"/>
            <a:ext cx="7066800" cy="4471200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494878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B3756998-E8DE-4FA4-8D50-210FD36ECE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888B4BA1-5F4C-4C1C-A291-2A3B12BECF10}"/>
              </a:ext>
            </a:extLst>
          </p:cNvPr>
          <p:cNvSpPr/>
          <p:nvPr userDrawn="1"/>
        </p:nvSpPr>
        <p:spPr>
          <a:xfrm>
            <a:off x="0" y="522514"/>
            <a:ext cx="12192000" cy="5812972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그림 개체 틀 4">
            <a:extLst>
              <a:ext uri="{FF2B5EF4-FFF2-40B4-BE49-F238E27FC236}">
                <a16:creationId xmlns:a16="http://schemas.microsoft.com/office/drawing/2014/main" id="{D2498AA1-45CC-472D-A6AC-06E0C9D7CC1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008357" y="1673692"/>
            <a:ext cx="4857162" cy="2247122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bIns="432000" anchor="b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9" name="그림 개체 틀 4">
            <a:extLst>
              <a:ext uri="{FF2B5EF4-FFF2-40B4-BE49-F238E27FC236}">
                <a16:creationId xmlns:a16="http://schemas.microsoft.com/office/drawing/2014/main" id="{5B8BDC8B-FA5E-4196-B773-15E711F355F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39183" y="1673692"/>
            <a:ext cx="4857162" cy="2247122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bIns="432000" anchor="b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5964884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67C91C47-CDB9-44CF-9366-EE0668A93D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67460F11-4628-4095-ACAE-435537F1E89D}"/>
              </a:ext>
            </a:extLst>
          </p:cNvPr>
          <p:cNvSpPr/>
          <p:nvPr userDrawn="1"/>
        </p:nvSpPr>
        <p:spPr>
          <a:xfrm>
            <a:off x="754743" y="754743"/>
            <a:ext cx="11437257" cy="5348514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7659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9D5FF9EB-8CF8-4E53-B7DD-2ED6A103D0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64C3AFF-1647-4772-AF7C-4F6355E47323}"/>
              </a:ext>
            </a:extLst>
          </p:cNvPr>
          <p:cNvSpPr/>
          <p:nvPr userDrawn="1"/>
        </p:nvSpPr>
        <p:spPr>
          <a:xfrm flipH="1">
            <a:off x="0" y="754743"/>
            <a:ext cx="11437257" cy="5348514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743071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07598C91-8E41-4694-B8CB-EBB0BAAA08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84D82C3-7C6C-4819-B9C6-328186CB47C0}"/>
              </a:ext>
            </a:extLst>
          </p:cNvPr>
          <p:cNvSpPr/>
          <p:nvPr userDrawn="1"/>
        </p:nvSpPr>
        <p:spPr>
          <a:xfrm>
            <a:off x="0" y="522514"/>
            <a:ext cx="12192000" cy="5812972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8" name="그림 개체 틀 4">
            <a:extLst>
              <a:ext uri="{FF2B5EF4-FFF2-40B4-BE49-F238E27FC236}">
                <a16:creationId xmlns:a16="http://schemas.microsoft.com/office/drawing/2014/main" id="{26DF0507-24CA-4C0D-817E-2CE24DD1F0D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226379" y="1502278"/>
            <a:ext cx="2873828" cy="3853338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lIns="90000" tIns="8280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9" name="그림 개체 틀 4">
            <a:extLst>
              <a:ext uri="{FF2B5EF4-FFF2-40B4-BE49-F238E27FC236}">
                <a16:creationId xmlns:a16="http://schemas.microsoft.com/office/drawing/2014/main" id="{657F80AC-1C25-4F07-8E6D-05920A789D9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5749" y="1502278"/>
            <a:ext cx="2873828" cy="3853338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lIns="90000" tIns="8280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2555293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82085B54-EBD7-4075-9F43-CB16C909B7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91607E1E-8660-4306-AEE7-12CA0C4D6080}"/>
              </a:ext>
            </a:extLst>
          </p:cNvPr>
          <p:cNvSpPr/>
          <p:nvPr userDrawn="1"/>
        </p:nvSpPr>
        <p:spPr>
          <a:xfrm>
            <a:off x="737208" y="737211"/>
            <a:ext cx="11454791" cy="5383578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그림 개체 틀 4">
            <a:extLst>
              <a:ext uri="{FF2B5EF4-FFF2-40B4-BE49-F238E27FC236}">
                <a16:creationId xmlns:a16="http://schemas.microsoft.com/office/drawing/2014/main" id="{64DBF0F8-F9C6-47E9-98A9-954BE1445DB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37209" y="737211"/>
            <a:ext cx="4015082" cy="5383577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 lIns="90000" tIns="828000" anchor="ctr" anchorCtr="1"/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489099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F203BE26-7A1B-4998-A166-AB8C6DF3A4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18AADC29-82A3-42F8-BD9A-2D823433828D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그림 개체 틀 11">
            <a:extLst>
              <a:ext uri="{FF2B5EF4-FFF2-40B4-BE49-F238E27FC236}">
                <a16:creationId xmlns:a16="http://schemas.microsoft.com/office/drawing/2014/main" id="{3DD50CC5-BED9-4647-9D89-C898168F5FB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716277" y="863142"/>
            <a:ext cx="2422446" cy="5256000"/>
          </a:xfrm>
          <a:prstGeom prst="roundRect">
            <a:avLst>
              <a:gd name="adj" fmla="val 14137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 marL="228600" marR="0" indent="-22860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2133626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3B7F1300-DF9C-40A8-B005-4C5F09A07B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18AADC29-82A3-42F8-BD9A-2D823433828D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그림 개체 틀 5">
            <a:extLst>
              <a:ext uri="{FF2B5EF4-FFF2-40B4-BE49-F238E27FC236}">
                <a16:creationId xmlns:a16="http://schemas.microsoft.com/office/drawing/2014/main" id="{FAD0FADC-071E-438E-9EE8-1551BCCFD81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63497" y="754053"/>
            <a:ext cx="3997870" cy="5332422"/>
          </a:xfrm>
          <a:prstGeom prst="roundRect">
            <a:avLst>
              <a:gd name="adj" fmla="val 1370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5148447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502FA6BE-3CC7-4A8E-AF0C-6DDA33CB04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18AADC29-82A3-42F8-BD9A-2D823433828D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9" name="그림 개체 틀 8">
            <a:extLst>
              <a:ext uri="{FF2B5EF4-FFF2-40B4-BE49-F238E27FC236}">
                <a16:creationId xmlns:a16="http://schemas.microsoft.com/office/drawing/2014/main" id="{71E1CD34-305F-45FA-9712-6886146D52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240532" y="1325444"/>
            <a:ext cx="5209432" cy="322274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/>
            </a:bgClr>
          </a:pattFill>
        </p:spPr>
        <p:txBody>
          <a:bodyPr tIns="1152000" anchor="ctr" anchorCtr="1"/>
          <a:lstStyle>
            <a:lvl1pPr>
              <a:defRPr lang="ko-KR" altLang="en-US" sz="16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735532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3">
            <a:hlinkClick r:id="rId2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5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116580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3">
            <a:hlinkClick r:id="rId2"/>
            <a:extLst>
              <a:ext uri="{FF2B5EF4-FFF2-40B4-BE49-F238E27FC236}">
                <a16:creationId xmlns:a16="http://schemas.microsoft.com/office/drawing/2014/main" id="{24EBAE62-133B-4C7B-BD79-31BC27DB19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7" name="TextBox 6">
            <a:hlinkClick r:id="rId5"/>
            <a:extLst>
              <a:ext uri="{FF2B5EF4-FFF2-40B4-BE49-F238E27FC236}">
                <a16:creationId xmlns:a16="http://schemas.microsoft.com/office/drawing/2014/main" id="{2A01C1B7-BD26-4F67-B3CA-EECF5F7A31F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2780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slide">
    <p:bg>
      <p:bgPr>
        <a:solidFill>
          <a:srgbClr val="2422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8C4101B4-85BB-4012-826B-7EF99FEB996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6" r="67842"/>
          <a:stretch/>
        </p:blipFill>
        <p:spPr>
          <a:xfrm>
            <a:off x="0" y="0"/>
            <a:ext cx="2409371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7766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E3EF6B41-C2A4-47F9-ACEF-11F101A8D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0"/>
          <a:stretch/>
        </p:blipFill>
        <p:spPr>
          <a:xfrm>
            <a:off x="9753600" y="0"/>
            <a:ext cx="24384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13306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FB8E5BCF-2AF0-4E55-A2D1-A34CA87E57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18AADC29-82A3-42F8-BD9A-2D823433828D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538945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6430AC12-BCF8-4544-A2CB-0BAB192F31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31" r="24969"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162138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57E56036-5FCA-4D04-A4D1-7444D0C6A2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8B02790B-8C2E-4768-983F-C24A0A12AB84}"/>
              </a:ext>
            </a:extLst>
          </p:cNvPr>
          <p:cNvSpPr/>
          <p:nvPr userDrawn="1"/>
        </p:nvSpPr>
        <p:spPr>
          <a:xfrm>
            <a:off x="1524000" y="965200"/>
            <a:ext cx="10668000" cy="4927600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6754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9C7CA195-E23C-4830-B79F-C56B658C09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15A7410-D87B-430B-8E33-5B9AF6D14D11}"/>
              </a:ext>
            </a:extLst>
          </p:cNvPr>
          <p:cNvSpPr/>
          <p:nvPr userDrawn="1"/>
        </p:nvSpPr>
        <p:spPr>
          <a:xfrm>
            <a:off x="0" y="965200"/>
            <a:ext cx="10668000" cy="4927600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296173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CA9B9858-1316-4125-8CCF-C62155B2FE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DC2E9AC-0143-493B-AFCD-8F3EA541C430}"/>
              </a:ext>
            </a:extLst>
          </p:cNvPr>
          <p:cNvSpPr/>
          <p:nvPr userDrawn="1"/>
        </p:nvSpPr>
        <p:spPr>
          <a:xfrm>
            <a:off x="0" y="522514"/>
            <a:ext cx="12192000" cy="5812972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752605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831AE321-FA92-4CCA-8796-A90C22CC0B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3">
            <a:hlinkClick r:id="rId3"/>
            <a:extLst>
              <a:ext uri="{FF2B5EF4-FFF2-40B4-BE49-F238E27FC236}">
                <a16:creationId xmlns:a16="http://schemas.microsoft.com/office/drawing/2014/main" id="{C4E04A56-86B1-4833-A725-62E36A8C60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29909"/>
          <a:stretch/>
        </p:blipFill>
        <p:spPr>
          <a:xfrm>
            <a:off x="6024563" y="7063924"/>
            <a:ext cx="1732461" cy="190500"/>
          </a:xfrm>
          <a:prstGeom prst="rect">
            <a:avLst/>
          </a:prstGeom>
        </p:spPr>
      </p:pic>
      <p:sp>
        <p:nvSpPr>
          <p:cNvPr id="6" name="TextBox 5">
            <a:hlinkClick r:id="rId6"/>
            <a:extLst>
              <a:ext uri="{FF2B5EF4-FFF2-40B4-BE49-F238E27FC236}">
                <a16:creationId xmlns:a16="http://schemas.microsoft.com/office/drawing/2014/main" id="{0A59CAA0-3D4A-443A-8C15-D0D9D07044AE}"/>
              </a:ext>
            </a:extLst>
          </p:cNvPr>
          <p:cNvSpPr txBox="1"/>
          <p:nvPr userDrawn="1"/>
        </p:nvSpPr>
        <p:spPr>
          <a:xfrm>
            <a:off x="4434976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A9EC6DC9-BCE9-421D-BD54-6AC5C901B9AE}"/>
              </a:ext>
            </a:extLst>
          </p:cNvPr>
          <p:cNvSpPr/>
          <p:nvPr userDrawn="1"/>
        </p:nvSpPr>
        <p:spPr>
          <a:xfrm>
            <a:off x="522514" y="0"/>
            <a:ext cx="11146972" cy="6858000"/>
          </a:xfrm>
          <a:prstGeom prst="rect">
            <a:avLst/>
          </a:prstGeom>
          <a:solidFill>
            <a:srgbClr val="1C1A19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146740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A1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1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687" r:id="rId18"/>
    <p:sldLayoutId id="2147483664" r:id="rId19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BC0055B-19D1-4EF2-BFF7-776608AB90FB}"/>
              </a:ext>
            </a:extLst>
          </p:cNvPr>
          <p:cNvSpPr txBox="1"/>
          <p:nvPr/>
        </p:nvSpPr>
        <p:spPr>
          <a:xfrm>
            <a:off x="3011409" y="2374496"/>
            <a:ext cx="6477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48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М.Ю. Лермонтов «Бородино».</a:t>
            </a:r>
            <a:endParaRPr lang="ko-KR" altLang="en-US" sz="48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508227-23C1-4A82-8730-7608BDDA66AA}"/>
              </a:ext>
            </a:extLst>
          </p:cNvPr>
          <p:cNvSpPr txBox="1"/>
          <p:nvPr/>
        </p:nvSpPr>
        <p:spPr>
          <a:xfrm>
            <a:off x="3011409" y="3944156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4000" b="1" dirty="0" smtClean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Анализ стихотворения. </a:t>
            </a:r>
            <a:endParaRPr lang="ko-KR" altLang="en-US" sz="4000" b="1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7930836" y="5418723"/>
            <a:ext cx="3866097" cy="954107"/>
          </a:xfrm>
          <a:prstGeom prst="rect">
            <a:avLst/>
          </a:prstGeom>
          <a:solidFill>
            <a:srgbClr val="F6F6F6"/>
          </a:solidFill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ru-RU" b="1" u="sng" dirty="0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Презентацию подготовила:</a:t>
            </a:r>
          </a:p>
          <a:p>
            <a:r>
              <a:rPr lang="ru-RU" b="1" dirty="0" err="1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Гасымова</a:t>
            </a:r>
            <a:r>
              <a:rPr lang="ru-RU" b="1" dirty="0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 Сабина </a:t>
            </a:r>
            <a:r>
              <a:rPr lang="ru-RU" b="1" dirty="0" err="1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Аразовна</a:t>
            </a:r>
            <a:r>
              <a:rPr lang="ru-RU" b="1" dirty="0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, </a:t>
            </a:r>
            <a:endParaRPr lang="ru-RU" b="1" dirty="0" smtClean="0">
              <a:solidFill>
                <a:schemeClr val="accent3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ru-RU" b="1" dirty="0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учитель </a:t>
            </a:r>
            <a:r>
              <a:rPr lang="ru-RU" b="1" dirty="0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русского языка и литературы, </a:t>
            </a:r>
            <a:endParaRPr lang="ru-RU" b="1" dirty="0" smtClean="0">
              <a:solidFill>
                <a:schemeClr val="accent3">
                  <a:lumMod val="25000"/>
                </a:schemeClr>
              </a:solidFill>
              <a:latin typeface="Century Gothic" panose="020B0502020202020204" pitchFamily="34" charset="0"/>
            </a:endParaRPr>
          </a:p>
          <a:p>
            <a:r>
              <a:rPr lang="ru-RU" b="1" dirty="0" smtClean="0">
                <a:solidFill>
                  <a:schemeClr val="accent3">
                    <a:lumMod val="25000"/>
                  </a:schemeClr>
                </a:solidFill>
                <a:latin typeface="Century Gothic" panose="020B0502020202020204" pitchFamily="34" charset="0"/>
              </a:rPr>
              <a:t>МБОУ «Лицей №1 им. А.С. Пушкина»</a:t>
            </a:r>
            <a:endParaRPr lang="ru-RU" b="1" dirty="0">
              <a:solidFill>
                <a:schemeClr val="accent3">
                  <a:lumMod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14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216" y="506994"/>
            <a:ext cx="87637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Письменно ответьте на вопрос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(до 5 предложений)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20154" y="2353901"/>
            <a:ext cx="895387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DF61"/>
                </a:solidFill>
                <a:latin typeface="Century Gothic" panose="020B0502020202020204" pitchFamily="34" charset="0"/>
              </a:rPr>
              <a:t>Почему молодого солдата интересует </a:t>
            </a:r>
            <a:endParaRPr lang="ru-RU" sz="3200" b="1" dirty="0" smtClean="0">
              <a:solidFill>
                <a:srgbClr val="FFDF6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Бородинское </a:t>
            </a:r>
            <a:r>
              <a:rPr lang="ru-RU" sz="3200" b="1" dirty="0">
                <a:solidFill>
                  <a:srgbClr val="FFDF61"/>
                </a:solidFill>
                <a:latin typeface="Century Gothic" panose="020B0502020202020204" pitchFamily="34" charset="0"/>
              </a:rPr>
              <a:t>сражение? </a:t>
            </a:r>
            <a:endParaRPr lang="ru-RU" sz="3200" b="1" dirty="0" smtClean="0">
              <a:solidFill>
                <a:srgbClr val="FFDF6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32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О </a:t>
            </a:r>
            <a:r>
              <a:rPr lang="ru-RU" sz="3200" b="1" dirty="0">
                <a:solidFill>
                  <a:srgbClr val="FFDF61"/>
                </a:solidFill>
                <a:latin typeface="Century Gothic" panose="020B0502020202020204" pitchFamily="34" charset="0"/>
              </a:rPr>
              <a:t>чем это говорит?</a:t>
            </a:r>
          </a:p>
          <a:p>
            <a:endParaRPr lang="ru-RU" dirty="0">
              <a:solidFill>
                <a:srgbClr val="FFDF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62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39493" y="597529"/>
            <a:ext cx="7650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6F6F6"/>
                </a:solidFill>
                <a:latin typeface="Century Gothic" panose="020B0502020202020204" pitchFamily="34" charset="0"/>
              </a:rPr>
              <a:t>Попробуем порассуждать… </a:t>
            </a:r>
            <a:endParaRPr lang="ru-RU" sz="3600" b="1" dirty="0">
              <a:solidFill>
                <a:srgbClr val="F6F6F6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9704" y="2009869"/>
            <a:ext cx="940655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Чем отличается чтение стихотворения вашими одноклассниками и чтение профессиональным актером?</a:t>
            </a:r>
          </a:p>
          <a:p>
            <a:pPr marL="342900" indent="-342900">
              <a:buAutoNum type="arabicPeriod"/>
            </a:pPr>
            <a:endParaRPr lang="ru-RU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Какое из чтений находит больший отклик в ваш-ей душе?</a:t>
            </a:r>
          </a:p>
          <a:p>
            <a:pPr marL="342900" indent="-342900">
              <a:buAutoNum type="arabicPeriod"/>
            </a:pPr>
            <a:endParaRPr lang="ru-RU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Почему так происходит?</a:t>
            </a:r>
          </a:p>
          <a:p>
            <a:pPr marL="342900" indent="-342900">
              <a:buAutoNum type="arabicPeriod"/>
            </a:pPr>
            <a:endParaRPr lang="ru-RU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342900" indent="-342900">
              <a:buAutoNum type="arabicPeriod"/>
            </a:pPr>
            <a:endParaRPr lang="ru-RU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399168" y="1504643"/>
            <a:ext cx="9792832" cy="81481"/>
          </a:xfrm>
          <a:prstGeom prst="line">
            <a:avLst/>
          </a:prstGeom>
          <a:ln w="28575">
            <a:solidFill>
              <a:srgbClr val="A9855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27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287" y="860079"/>
            <a:ext cx="9949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Тема и идея стихотворения</a:t>
            </a:r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5925" y="2263366"/>
            <a:ext cx="115522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b="1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Тема стихотворения</a:t>
            </a: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- это 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то, о чём или о ком говорится в </a:t>
            </a: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тексте.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ru-RU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b="1" u="sng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Идея </a:t>
            </a:r>
            <a:r>
              <a:rPr lang="ru-RU" sz="2800" b="1" u="sng" dirty="0">
                <a:solidFill>
                  <a:schemeClr val="bg1"/>
                </a:solidFill>
                <a:latin typeface="Century Gothic" panose="020B0502020202020204" pitchFamily="34" charset="0"/>
              </a:rPr>
              <a:t>стихотворения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- это тот подтекст, который </a:t>
            </a: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содержи-</a:t>
            </a:r>
            <a:r>
              <a:rPr lang="ru-RU" sz="2800" b="1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тся</a:t>
            </a: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в поэтическом произведении, те идеи, которые </a:t>
            </a: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хотел  донести </a:t>
            </a:r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автор до читателя. 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674892"/>
            <a:ext cx="12192000" cy="54320"/>
          </a:xfrm>
          <a:prstGeom prst="line">
            <a:avLst/>
          </a:prstGeom>
          <a:ln w="28575">
            <a:solidFill>
              <a:srgbClr val="A9855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97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287" y="860079"/>
            <a:ext cx="9949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Тема и идея стихотворения</a:t>
            </a:r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530035" y="1975448"/>
            <a:ext cx="1620570" cy="1493822"/>
          </a:xfrm>
          <a:prstGeom prst="ellipse">
            <a:avLst/>
          </a:prstGeom>
          <a:solidFill>
            <a:srgbClr val="A9855E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69951" y="2491525"/>
            <a:ext cx="1140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entury Gothic" panose="020B0502020202020204" pitchFamily="34" charset="0"/>
              </a:rPr>
              <a:t>Тема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925208" y="1975446"/>
            <a:ext cx="1620570" cy="1493822"/>
          </a:xfrm>
          <a:prstGeom prst="ellipse">
            <a:avLst/>
          </a:prstGeom>
          <a:solidFill>
            <a:srgbClr val="A9855E"/>
          </a:solidFill>
          <a:ln w="12700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pPr algn="ctr"/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165124" y="2491525"/>
            <a:ext cx="1140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entury Gothic" panose="020B0502020202020204" pitchFamily="34" charset="0"/>
              </a:rPr>
              <a:t>Идея</a:t>
            </a:r>
            <a:endParaRPr lang="ru-RU" sz="2400" b="1" dirty="0">
              <a:latin typeface="Century Gothic" panose="020B0502020202020204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340319" y="3594226"/>
            <a:ext cx="0" cy="651850"/>
          </a:xfrm>
          <a:prstGeom prst="straightConnector1">
            <a:avLst/>
          </a:prstGeom>
          <a:ln w="57150">
            <a:solidFill>
              <a:srgbClr val="F6F6F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9756613" y="3594226"/>
            <a:ext cx="0" cy="651850"/>
          </a:xfrm>
          <a:prstGeom prst="straightConnector1">
            <a:avLst/>
          </a:prstGeom>
          <a:ln w="57150">
            <a:solidFill>
              <a:srgbClr val="F6F6F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-69595" y="4246076"/>
            <a:ext cx="4819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Показ мужественного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подвига русского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народа на войне.</a:t>
            </a:r>
            <a:endParaRPr lang="ru-R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95722" y="4246076"/>
            <a:ext cx="52962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Русский </a:t>
            </a:r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народ очень предан </a:t>
            </a:r>
            <a:endParaRPr lang="ru-RU" sz="24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своей </a:t>
            </a:r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Отчизне и всегда будет </a:t>
            </a:r>
            <a:endParaRPr lang="ru-RU" sz="24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стоять </a:t>
            </a:r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до конца, чтобы </a:t>
            </a:r>
            <a:endParaRPr lang="ru-RU" sz="2400" b="1" dirty="0" smtClean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защитить </a:t>
            </a:r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родную землю. 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0" y="1674892"/>
            <a:ext cx="12192000" cy="54320"/>
          </a:xfrm>
          <a:prstGeom prst="line">
            <a:avLst/>
          </a:prstGeom>
          <a:ln w="28575">
            <a:solidFill>
              <a:srgbClr val="A9855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69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26836" y="1237673"/>
            <a:ext cx="88022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Композиция стихотворения</a:t>
            </a:r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390" y="2489704"/>
            <a:ext cx="1042959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75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Композиция стихотворения – это основа</a:t>
            </a:r>
            <a:r>
              <a:rPr lang="ru-RU" sz="2750" b="1" dirty="0">
                <a:solidFill>
                  <a:schemeClr val="bg1"/>
                </a:solidFill>
                <a:latin typeface="Century Gothic" panose="020B0502020202020204" pitchFamily="34" charset="0"/>
              </a:rPr>
              <a:t>, каркас, на </a:t>
            </a:r>
            <a:r>
              <a:rPr lang="ru-RU" sz="275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ко-тором </a:t>
            </a:r>
            <a:r>
              <a:rPr lang="ru-RU" sz="2750" b="1" dirty="0">
                <a:solidFill>
                  <a:schemeClr val="bg1"/>
                </a:solidFill>
                <a:latin typeface="Century Gothic" panose="020B0502020202020204" pitchFamily="34" charset="0"/>
              </a:rPr>
              <a:t>строится каждое стихотворное </a:t>
            </a:r>
            <a:r>
              <a:rPr lang="ru-RU" sz="275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произведение</a:t>
            </a:r>
            <a:r>
              <a:rPr lang="ru-RU" sz="2750" b="1" dirty="0">
                <a:solidFill>
                  <a:schemeClr val="bg1"/>
                </a:solidFill>
                <a:latin typeface="Century Gothic" panose="020B0502020202020204" pitchFamily="34" charset="0"/>
              </a:rPr>
              <a:t>. 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2151043"/>
            <a:ext cx="10791730" cy="23874"/>
          </a:xfrm>
          <a:prstGeom prst="line">
            <a:avLst/>
          </a:prstGeom>
          <a:ln w="28575">
            <a:solidFill>
              <a:srgbClr val="A9855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2000814" y="3428424"/>
            <a:ext cx="561316" cy="751437"/>
          </a:xfrm>
          <a:prstGeom prst="straightConnector1">
            <a:avLst/>
          </a:prstGeom>
          <a:ln w="57150">
            <a:solidFill>
              <a:srgbClr val="F6F6F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3" idx="2"/>
          </p:cNvCxnSpPr>
          <p:nvPr/>
        </p:nvCxnSpPr>
        <p:spPr>
          <a:xfrm>
            <a:off x="5450186" y="3428423"/>
            <a:ext cx="0" cy="971561"/>
          </a:xfrm>
          <a:prstGeom prst="straightConnector1">
            <a:avLst/>
          </a:prstGeom>
          <a:ln w="57150">
            <a:solidFill>
              <a:srgbClr val="F6F6F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8238653" y="3428423"/>
            <a:ext cx="588476" cy="663743"/>
          </a:xfrm>
          <a:prstGeom prst="straightConnector1">
            <a:avLst/>
          </a:prstGeom>
          <a:ln w="57150">
            <a:solidFill>
              <a:srgbClr val="F6F6F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79833" y="4276955"/>
            <a:ext cx="29061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92D050"/>
                </a:solidFill>
                <a:latin typeface="Century Gothic" panose="020B0502020202020204" pitchFamily="34" charset="0"/>
              </a:rPr>
              <a:t>Линейная –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хронологическая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последовательность сюжета. </a:t>
            </a:r>
            <a:endParaRPr lang="ru-RU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97105" y="4465196"/>
            <a:ext cx="29061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A37FF5"/>
                </a:solidFill>
                <a:latin typeface="Century Gothic" panose="020B0502020202020204" pitchFamily="34" charset="0"/>
              </a:rPr>
              <a:t>Кольцевая –</a:t>
            </a:r>
            <a:r>
              <a:rPr lang="ru-RU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начало и конец </a:t>
            </a: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сюжета совпадают.   </a:t>
            </a:r>
            <a:endParaRPr lang="ru-RU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14377" y="4311309"/>
            <a:ext cx="3087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Зеркальная –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начало и конец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сюжета повторяются с точность и наоборот</a:t>
            </a:r>
            <a:r>
              <a:rPr lang="ru-RU" dirty="0" smtClean="0">
                <a:solidFill>
                  <a:schemeClr val="bg1"/>
                </a:solidFill>
              </a:rPr>
              <a:t>. 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728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980" y="754051"/>
            <a:ext cx="6120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Герои стихотворения</a:t>
            </a:r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5925" y="1860149"/>
            <a:ext cx="732425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Участник бородинского </a:t>
            </a: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Сражения. </a:t>
            </a:r>
          </a:p>
          <a:p>
            <a:endParaRPr lang="ru-RU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Ветеран </a:t>
            </a:r>
            <a:r>
              <a:rPr lang="ru-RU" sz="2800" b="1" dirty="0">
                <a:solidFill>
                  <a:srgbClr val="FFDF61"/>
                </a:solidFill>
                <a:latin typeface="Century Gothic" panose="020B0502020202020204" pitchFamily="34" charset="0"/>
              </a:rPr>
              <a:t>войны </a:t>
            </a:r>
            <a:r>
              <a:rPr lang="ru-RU" sz="28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1812 </a:t>
            </a:r>
            <a:r>
              <a:rPr lang="ru-RU" sz="2800" b="1" dirty="0">
                <a:solidFill>
                  <a:srgbClr val="FFDF61"/>
                </a:solidFill>
                <a:latin typeface="Century Gothic" panose="020B0502020202020204" pitchFamily="34" charset="0"/>
              </a:rPr>
              <a:t>г. </a:t>
            </a:r>
            <a:r>
              <a:rPr lang="ru-RU" sz="28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с </a:t>
            </a:r>
          </a:p>
          <a:p>
            <a:pPr algn="ctr"/>
            <a:r>
              <a:rPr lang="ru-RU" sz="28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Наполеоном, пожилой человек.</a:t>
            </a:r>
          </a:p>
          <a:p>
            <a:pPr algn="ctr"/>
            <a:endParaRPr lang="ru-RU" sz="2800" b="1" dirty="0">
              <a:solidFill>
                <a:srgbClr val="FFDF6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000" b="1" dirty="0">
                <a:solidFill>
                  <a:srgbClr val="F6F6F6"/>
                </a:solidFill>
                <a:latin typeface="Century Gothic" panose="020B0502020202020204" pitchFamily="34" charset="0"/>
              </a:rPr>
              <a:t>С великой гордостью русского человека за свою </a:t>
            </a:r>
            <a:endParaRPr lang="ru-RU" sz="2000" b="1" dirty="0" smtClean="0">
              <a:solidFill>
                <a:srgbClr val="F6F6F6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F6F6F6"/>
                </a:solidFill>
                <a:latin typeface="Century Gothic" panose="020B0502020202020204" pitchFamily="34" charset="0"/>
              </a:rPr>
              <a:t>Родину </a:t>
            </a:r>
            <a:r>
              <a:rPr lang="ru-RU" sz="2000" b="1" dirty="0">
                <a:solidFill>
                  <a:srgbClr val="F6F6F6"/>
                </a:solidFill>
                <a:latin typeface="Century Gothic" panose="020B0502020202020204" pitchFamily="34" charset="0"/>
              </a:rPr>
              <a:t>старый вояка говорит о своих однополчанах, о погибших товарищах, по сравнению с которыми </a:t>
            </a:r>
            <a:endParaRPr lang="ru-RU" sz="2000" b="1" dirty="0" smtClean="0">
              <a:solidFill>
                <a:srgbClr val="F6F6F6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F6F6F6"/>
                </a:solidFill>
                <a:latin typeface="Century Gothic" panose="020B0502020202020204" pitchFamily="34" charset="0"/>
              </a:rPr>
              <a:t>нынешнее </a:t>
            </a:r>
            <a:r>
              <a:rPr lang="ru-RU" sz="2000" b="1" dirty="0">
                <a:solidFill>
                  <a:srgbClr val="F6F6F6"/>
                </a:solidFill>
                <a:latin typeface="Century Gothic" panose="020B0502020202020204" pitchFamily="34" charset="0"/>
              </a:rPr>
              <a:t>племя в его глазах слишком слабое и </a:t>
            </a:r>
            <a:endParaRPr lang="ru-RU" sz="2000" b="1" dirty="0" smtClean="0">
              <a:solidFill>
                <a:srgbClr val="F6F6F6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F6F6F6"/>
                </a:solidFill>
                <a:latin typeface="Century Gothic" panose="020B0502020202020204" pitchFamily="34" charset="0"/>
              </a:rPr>
              <a:t>нерешительное</a:t>
            </a:r>
            <a:r>
              <a:rPr lang="ru-RU" sz="2000" b="1" dirty="0">
                <a:solidFill>
                  <a:srgbClr val="F6F6F6"/>
                </a:solidFill>
                <a:latin typeface="Century Gothic" panose="020B0502020202020204" pitchFamily="34" charset="0"/>
              </a:rPr>
              <a:t>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5925" y="1589525"/>
            <a:ext cx="7749766" cy="0"/>
          </a:xfrm>
          <a:prstGeom prst="line">
            <a:avLst/>
          </a:prstGeom>
          <a:ln w="28575">
            <a:solidFill>
              <a:srgbClr val="A9855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gorenka.org/images/diafilm/borodino/04.jpg"/>
          <p:cNvPicPr>
            <a:picLocks noGrp="1" noChangeAspect="1" noChangeArrowheads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01" r="32158" b="21763"/>
          <a:stretch/>
        </p:blipFill>
        <p:spPr bwMode="auto">
          <a:xfrm>
            <a:off x="8458080" y="1400382"/>
            <a:ext cx="3182219" cy="35880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7523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980" y="754051"/>
            <a:ext cx="6120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Герои стихотворения</a:t>
            </a:r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5925" y="1860149"/>
            <a:ext cx="732425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Молодой </a:t>
            </a: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человек.</a:t>
            </a:r>
          </a:p>
          <a:p>
            <a:pPr algn="ctr"/>
            <a:endParaRPr lang="ru-RU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800" b="1" dirty="0">
                <a:solidFill>
                  <a:srgbClr val="FFDF61"/>
                </a:solidFill>
                <a:latin typeface="Century Gothic" panose="020B0502020202020204" pitchFamily="34" charset="0"/>
              </a:rPr>
              <a:t>Молодой солдат, юноша</a:t>
            </a:r>
            <a:r>
              <a:rPr lang="ru-RU" sz="28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.</a:t>
            </a:r>
          </a:p>
          <a:p>
            <a:pPr algn="ctr"/>
            <a:endParaRPr lang="ru-RU" sz="2800" b="1" dirty="0">
              <a:solidFill>
                <a:srgbClr val="FFDF6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Юноша, новобранец, которому интересна история своей страны, ему хочется знать подробности бородинского сражения. В стихотворении «Бородино» герой, участник тех событий, старый солдат, и молодому человеку не безразлично отношение ветеранов к прошлому и настоящему своей Родины.</a:t>
            </a:r>
            <a:endParaRPr lang="ru-RU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325925" y="1589525"/>
            <a:ext cx="7749766" cy="0"/>
          </a:xfrm>
          <a:prstGeom prst="line">
            <a:avLst/>
          </a:prstGeom>
          <a:ln w="28575">
            <a:solidFill>
              <a:srgbClr val="A9855E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4" descr="https://permartmuseum.ru/uploads/2018/08/03/R975-975_a30d3cbe0c60e3f5c92bb80acaa366fd.jpg"/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8" b="2748"/>
          <a:stretch>
            <a:fillRect/>
          </a:stretch>
        </p:blipFill>
        <p:spPr bwMode="auto">
          <a:xfrm>
            <a:off x="8551551" y="1400382"/>
            <a:ext cx="3005874" cy="3845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58656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05338" y="1711104"/>
            <a:ext cx="84106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Кто из героев является рассказчиком?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ru-RU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 форме чего построено стихотворение?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ru-RU" sz="2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Как рассказчик сравнивает «свое поколе-</a:t>
            </a:r>
            <a:r>
              <a:rPr lang="ru-RU" sz="2800" b="1" dirty="0" err="1" smtClean="0">
                <a:solidFill>
                  <a:schemeClr val="bg1"/>
                </a:solidFill>
                <a:latin typeface="Century Gothic" panose="020B0502020202020204" pitchFamily="34" charset="0"/>
              </a:rPr>
              <a:t>ние</a:t>
            </a:r>
            <a:r>
              <a:rPr lang="ru-RU" sz="28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» и «нынешнее»?</a:t>
            </a:r>
          </a:p>
        </p:txBody>
      </p:sp>
    </p:spTree>
    <p:extLst>
      <p:ext uri="{BB962C8B-B14F-4D97-AF65-F5344CB8AC3E}">
        <p14:creationId xmlns:p14="http://schemas.microsoft.com/office/powerpoint/2010/main" val="66221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60071" y="597529"/>
            <a:ext cx="8383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Домашнее задание </a:t>
            </a:r>
            <a:endParaRPr lang="ru-RU" sz="36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08222" y="1747319"/>
            <a:ext cx="96147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Выучить стихотворение М.Ю. Лермонтова наизусть.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Прочитать повесть Н.В. Гоголя «Ночь перед </a:t>
            </a:r>
            <a:r>
              <a:rPr lang="ru-RU" sz="24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Рождеством».</a:t>
            </a:r>
            <a:endParaRPr lang="ru-RU" sz="2400" b="1" dirty="0" smtClean="0">
              <a:solidFill>
                <a:srgbClr val="FFDF61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400" b="1" dirty="0">
              <a:solidFill>
                <a:srgbClr val="FFDF61"/>
              </a:solidFill>
              <a:latin typeface="Century Gothic" panose="020B0502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4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Дополнительное задание (к следующему уроку) – </a:t>
            </a:r>
            <a:r>
              <a:rPr lang="ru-RU" sz="2400" b="1" dirty="0" err="1" smtClean="0">
                <a:solidFill>
                  <a:srgbClr val="FFDF61"/>
                </a:solidFill>
                <a:latin typeface="Century Gothic" panose="020B0502020202020204" pitchFamily="34" charset="0"/>
              </a:rPr>
              <a:t>подго-товить</a:t>
            </a:r>
            <a:r>
              <a:rPr lang="ru-RU" sz="2400" b="1" dirty="0" smtClean="0">
                <a:solidFill>
                  <a:srgbClr val="FFDF61"/>
                </a:solidFill>
                <a:latin typeface="Century Gothic" panose="020B0502020202020204" pitchFamily="34" charset="0"/>
              </a:rPr>
              <a:t> презентацию по биографии Н.В. Гоголя. </a:t>
            </a:r>
          </a:p>
        </p:txBody>
      </p:sp>
    </p:spTree>
    <p:extLst>
      <p:ext uri="{BB962C8B-B14F-4D97-AF65-F5344CB8AC3E}">
        <p14:creationId xmlns:p14="http://schemas.microsoft.com/office/powerpoint/2010/main" val="415608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MON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layfair Display Black - Poppins Light">
      <a:majorFont>
        <a:latin typeface="Playfair Display Black"/>
        <a:ea typeface="Arial Unicode MS"/>
        <a:cs typeface=""/>
      </a:majorFont>
      <a:minorFont>
        <a:latin typeface="Poppins Ligh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9855E"/>
        </a:solidFill>
        <a:ln w="12700" cap="flat">
          <a:noFill/>
          <a:prstDash val="solid"/>
          <a:miter/>
        </a:ln>
        <a:effectLst/>
      </a:spPr>
      <a:bodyPr rtlCol="0" anchor="ctr"/>
      <a:lstStyle>
        <a:defPPr algn="ctr">
          <a:defRPr sz="2400" dirty="0">
            <a:solidFill>
              <a:schemeClr val="tx1">
                <a:lumMod val="85000"/>
                <a:lumOff val="15000"/>
              </a:schemeClr>
            </a:solidFill>
            <a:latin typeface="+mj-lt"/>
          </a:defRPr>
        </a:defPPr>
      </a:lstStyle>
    </a:spDef>
    <a:lnDef>
      <a:spPr>
        <a:ln w="12700">
          <a:solidFill>
            <a:schemeClr val="tx1">
              <a:lumMod val="85000"/>
              <a:lumOff val="1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3405</TotalTime>
  <Words>364</Words>
  <Application>Microsoft Office PowerPoint</Application>
  <PresentationFormat>Широкоэкранный</PresentationFormat>
  <Paragraphs>70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Century Gothic</vt:lpstr>
      <vt:lpstr>Poppins Light</vt:lpstr>
      <vt:lpstr>Courier New</vt:lpstr>
      <vt:lpstr>Arial Unicode MS</vt:lpstr>
      <vt:lpstr>Arial</vt:lpstr>
      <vt:lpstr>맑은 고딕</vt:lpstr>
      <vt:lpstr>Playfair Display Black</vt:lpstr>
      <vt:lpstr>Wingdings</vt:lpstr>
      <vt:lpstr>PPTMON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5</dc:creator>
  <cp:lastModifiedBy>Эльмир Гасымов</cp:lastModifiedBy>
  <cp:revision>248</cp:revision>
  <dcterms:created xsi:type="dcterms:W3CDTF">2019-04-06T05:20:47Z</dcterms:created>
  <dcterms:modified xsi:type="dcterms:W3CDTF">2023-11-13T16:47:56Z</dcterms:modified>
</cp:coreProperties>
</file>