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8C558-7B28-49DE-93CC-2FE0FDE8842A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66B20-59EA-4A6C-A7E7-CEFED108E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000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8C558-7B28-49DE-93CC-2FE0FDE8842A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66B20-59EA-4A6C-A7E7-CEFED108E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89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8C558-7B28-49DE-93CC-2FE0FDE8842A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66B20-59EA-4A6C-A7E7-CEFED108E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854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8C558-7B28-49DE-93CC-2FE0FDE8842A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66B20-59EA-4A6C-A7E7-CEFED108E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513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8C558-7B28-49DE-93CC-2FE0FDE8842A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66B20-59EA-4A6C-A7E7-CEFED108E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751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8C558-7B28-49DE-93CC-2FE0FDE8842A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66B20-59EA-4A6C-A7E7-CEFED108E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300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8C558-7B28-49DE-93CC-2FE0FDE8842A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66B20-59EA-4A6C-A7E7-CEFED108E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839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8C558-7B28-49DE-93CC-2FE0FDE8842A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66B20-59EA-4A6C-A7E7-CEFED108E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007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8C558-7B28-49DE-93CC-2FE0FDE8842A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66B20-59EA-4A6C-A7E7-CEFED108E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775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8C558-7B28-49DE-93CC-2FE0FDE8842A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66B20-59EA-4A6C-A7E7-CEFED108E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042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8C558-7B28-49DE-93CC-2FE0FDE8842A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66B20-59EA-4A6C-A7E7-CEFED108E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100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28C558-7B28-49DE-93CC-2FE0FDE8842A}" type="datetimeFigureOut">
              <a:rPr lang="ru-RU" smtClean="0"/>
              <a:t>08.01.2021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66B20-59EA-4A6C-A7E7-CEFED108EC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318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tm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tmp"/><Relationship Id="rId4" Type="http://schemas.openxmlformats.org/officeDocument/2006/relationships/image" Target="../media/image14.tm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mp"/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tm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Реформы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Избранной рады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92686" y="5202238"/>
            <a:ext cx="5399314" cy="165576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Подготовил:</a:t>
            </a:r>
          </a:p>
          <a:p>
            <a:pPr algn="just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Симонов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.В.</a:t>
            </a:r>
          </a:p>
          <a:p>
            <a:pPr algn="just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истории МБОУ СОШ № 11</a:t>
            </a:r>
          </a:p>
          <a:p>
            <a:pPr algn="just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квалификационная категория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60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" y="287383"/>
            <a:ext cx="11038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Избранная рада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круг лиц близких царю Ивану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1549 – 1560 гг. и выполнявших роль неофициального правительства в России.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5099657" y="1118380"/>
            <a:ext cx="2491388" cy="2561773"/>
            <a:chOff x="5099657" y="1118380"/>
            <a:chExt cx="2491388" cy="2561773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099657" y="3218488"/>
              <a:ext cx="2491388" cy="461665"/>
            </a:xfrm>
            <a:prstGeom prst="rect">
              <a:avLst/>
            </a:prstGeom>
            <a:ln w="38100">
              <a:solidFill>
                <a:srgbClr val="FF0000"/>
              </a:solidFill>
            </a:ln>
          </p:spPr>
          <p:txBody>
            <a:bodyPr wrap="none">
              <a:spAutoFit/>
            </a:bodyPr>
            <a:lstStyle/>
            <a:p>
              <a:r>
                <a:rPr lang="ru-RU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Избранная рада </a:t>
              </a:r>
              <a:endPara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05" t="26476" r="63524" b="14096"/>
            <a:stretch/>
          </p:blipFill>
          <p:spPr>
            <a:xfrm>
              <a:off x="5637507" y="1118380"/>
              <a:ext cx="1415688" cy="1998618"/>
            </a:xfrm>
            <a:prstGeom prst="rect">
              <a:avLst/>
            </a:prstGeom>
            <a:ln w="38100">
              <a:solidFill>
                <a:srgbClr val="FF0000"/>
              </a:solidFill>
            </a:ln>
          </p:spPr>
        </p:pic>
      </p:grpSp>
      <p:grpSp>
        <p:nvGrpSpPr>
          <p:cNvPr id="11" name="Группа 10"/>
          <p:cNvGrpSpPr/>
          <p:nvPr/>
        </p:nvGrpSpPr>
        <p:grpSpPr>
          <a:xfrm>
            <a:off x="689540" y="3781643"/>
            <a:ext cx="1752466" cy="2377447"/>
            <a:chOff x="806897" y="4333459"/>
            <a:chExt cx="1752466" cy="2377447"/>
          </a:xfrm>
        </p:grpSpPr>
        <p:pic>
          <p:nvPicPr>
            <p:cNvPr id="1038" name="Picture 14" descr="http://co6op.narod.ru/sermons/Makary/img/Makar0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9016" y="4333459"/>
              <a:ext cx="1265898" cy="173111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806897" y="6064575"/>
              <a:ext cx="17524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митрополит Макарий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3161598" y="3781643"/>
            <a:ext cx="1479731" cy="2654446"/>
            <a:chOff x="3161598" y="3687128"/>
            <a:chExt cx="1479731" cy="2654446"/>
          </a:xfrm>
        </p:grpSpPr>
        <p:pic>
          <p:nvPicPr>
            <p:cNvPr id="1030" name="Picture 6" descr="https://upload.wikimedia.org/wikipedia/commons/2/2c/1000_Silvestr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36" t="4162" r="29157" b="64747"/>
            <a:stretch/>
          </p:blipFill>
          <p:spPr bwMode="auto">
            <a:xfrm>
              <a:off x="3317171" y="3687128"/>
              <a:ext cx="1254036" cy="173111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3161598" y="5418244"/>
              <a:ext cx="147973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духовник царя Сильвестр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637507" y="3781643"/>
            <a:ext cx="1415688" cy="2664099"/>
            <a:chOff x="5637507" y="3781643"/>
            <a:chExt cx="1415688" cy="2664099"/>
          </a:xfrm>
        </p:grpSpPr>
        <p:pic>
          <p:nvPicPr>
            <p:cNvPr id="1042" name="Picture 18" descr="http://nm-union.ru/images/8486a74be0a275b304d65590ba8154ad_big.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517" r="30028" b="39676"/>
            <a:stretch/>
          </p:blipFill>
          <p:spPr bwMode="auto">
            <a:xfrm>
              <a:off x="5706176" y="3781643"/>
              <a:ext cx="1320935" cy="174076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5637507" y="5522412"/>
              <a:ext cx="14156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князь Андрей Курбский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8049373" y="3791296"/>
            <a:ext cx="1421198" cy="2654446"/>
            <a:chOff x="8049373" y="3791296"/>
            <a:chExt cx="1421198" cy="2654446"/>
          </a:xfrm>
        </p:grpSpPr>
        <p:pic>
          <p:nvPicPr>
            <p:cNvPr id="1032" name="Picture 8" descr="1000 Adashev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039" t="7840" r="24961" b="64687"/>
            <a:stretch/>
          </p:blipFill>
          <p:spPr bwMode="auto">
            <a:xfrm>
              <a:off x="8188164" y="3791296"/>
              <a:ext cx="1172692" cy="173111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8049373" y="5522412"/>
              <a:ext cx="142119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дворянин Алексей Адашев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0149840" y="3791296"/>
            <a:ext cx="1672046" cy="2644793"/>
            <a:chOff x="10149840" y="3791296"/>
            <a:chExt cx="1672046" cy="2644793"/>
          </a:xfrm>
        </p:grpSpPr>
        <p:pic>
          <p:nvPicPr>
            <p:cNvPr id="1034" name="Picture 10" descr="https://fb.ru/misc/i/gallery/37650/1364400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93" r="6716" b="6629"/>
            <a:stretch/>
          </p:blipFill>
          <p:spPr bwMode="auto">
            <a:xfrm>
              <a:off x="10252218" y="3791296"/>
              <a:ext cx="1423612" cy="173111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10149840" y="5512759"/>
              <a:ext cx="167204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дьяк </a:t>
              </a:r>
            </a:p>
            <a:p>
              <a:pPr algn="ctr"/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Иван Висковатый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09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09645" y="164791"/>
            <a:ext cx="2491388" cy="2561773"/>
            <a:chOff x="5099657" y="1118380"/>
            <a:chExt cx="2491388" cy="2561773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099657" y="3218488"/>
              <a:ext cx="2491388" cy="461665"/>
            </a:xfrm>
            <a:prstGeom prst="rect">
              <a:avLst/>
            </a:prstGeom>
            <a:ln w="38100">
              <a:solidFill>
                <a:srgbClr val="FF0000"/>
              </a:solidFill>
            </a:ln>
          </p:spPr>
          <p:txBody>
            <a:bodyPr wrap="none">
              <a:spAutoFit/>
            </a:bodyPr>
            <a:lstStyle/>
            <a:p>
              <a:r>
                <a:rPr lang="ru-RU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Избранная рада </a:t>
              </a:r>
              <a:endPara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05" t="26476" r="63524" b="14096"/>
            <a:stretch/>
          </p:blipFill>
          <p:spPr>
            <a:xfrm>
              <a:off x="5637507" y="1118380"/>
              <a:ext cx="1415688" cy="1998618"/>
            </a:xfrm>
            <a:prstGeom prst="rect">
              <a:avLst/>
            </a:prstGeom>
            <a:ln w="38100">
              <a:solidFill>
                <a:srgbClr val="FF0000"/>
              </a:solidFill>
            </a:ln>
          </p:spPr>
        </p:pic>
      </p:grpSp>
      <p:sp>
        <p:nvSpPr>
          <p:cNvPr id="7" name="TextBox 6"/>
          <p:cNvSpPr txBox="1"/>
          <p:nvPr/>
        </p:nvSpPr>
        <p:spPr>
          <a:xfrm>
            <a:off x="3683726" y="172019"/>
            <a:ext cx="532964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окончательно объединить русские земли вокруг московского царя?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2390503" y="3108960"/>
            <a:ext cx="2246811" cy="143691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7559041" y="3108960"/>
            <a:ext cx="2246811" cy="143691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68086" y="4928270"/>
            <a:ext cx="3844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провести реформы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53051" y="4928270"/>
            <a:ext cx="50923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поддержка широких слоев населения России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24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Вырезка экрана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2" r="15678"/>
          <a:stretch/>
        </p:blipFill>
        <p:spPr>
          <a:xfrm>
            <a:off x="5281748" y="3083604"/>
            <a:ext cx="1802675" cy="2104873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357051" y="31697"/>
            <a:ext cx="116869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Земский собор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собрание представителей всех русских земель. Его задача обсуждение и принятие важнейших государственных дел.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60764" y="1377664"/>
            <a:ext cx="8961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75655" y="1938768"/>
            <a:ext cx="1685109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духовенство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32268" y="1761829"/>
            <a:ext cx="1101634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бояре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14802" y="1894867"/>
            <a:ext cx="240792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служилые люди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601889" y="3320986"/>
            <a:ext cx="170688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купечество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89464" y="3437482"/>
            <a:ext cx="1706880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горожане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89464" y="4725700"/>
            <a:ext cx="1706880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свободные крестьяне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610598" y="4725700"/>
            <a:ext cx="2312124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крепостные крестьяне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H="1">
            <a:off x="8991596" y="4405378"/>
            <a:ext cx="1550128" cy="134852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9046029" y="4441187"/>
            <a:ext cx="1550128" cy="134852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570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ырезка экрана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2" r="15678"/>
          <a:stretch/>
        </p:blipFill>
        <p:spPr>
          <a:xfrm>
            <a:off x="840377" y="549410"/>
            <a:ext cx="1802675" cy="2104873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33399" y="3359241"/>
            <a:ext cx="24166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1549 г.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231" y="147138"/>
            <a:ext cx="6241563" cy="5014289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979714" y="5161427"/>
            <a:ext cx="106723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Царь Иван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IV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обвинил бояр в злоупотреблениях, которые они творили во времена его малолетства, и пообещал в дальнейшем охранять население от произвола властей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9714" y="5866385"/>
            <a:ext cx="106723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Земский собор продолжался 2 дня и одобрил предлагаемые Избранной радой реформы в стране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53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898" y="187053"/>
            <a:ext cx="7173326" cy="259116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13954" y="187053"/>
            <a:ext cx="33702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Судебник 1550 г.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6753" y="1658983"/>
            <a:ext cx="4245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Сборник законов периода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сословной монархии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XVI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века.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6566" y="3027698"/>
            <a:ext cx="84255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1) ликвидирует судебные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привилегии удельных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князей;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6566" y="3495239"/>
            <a:ext cx="81251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2) усиливает </a:t>
            </a:r>
            <a:r>
              <a:rPr lang="ru-RU" sz="2000" b="1" dirty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роль центральных государственных судебных </a:t>
            </a:r>
            <a:r>
              <a:rPr lang="ru-RU" sz="20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органов;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6566" y="3989541"/>
            <a:ext cx="100714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3) Боярская дума наделялась правом высшего законодательного органа при царе;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6566" y="4514266"/>
            <a:ext cx="118654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4) подтверждено право крестьян перехода от одного помещика к другому (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Юрьев день </a:t>
            </a:r>
            <a:r>
              <a:rPr lang="ru-RU" sz="20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19 ноября - 3 декабря) при условии выплаты «пожилого»;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6568" y="5187022"/>
            <a:ext cx="118654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2000" b="1" dirty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0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ащита чести любого члена общества (за оскорбление боярина – 600 рублей, дьяка – 200 рублей, купца – 50 рублей, горожанина – 5 рублей, крестьянина – 1 рубль/ за оскорбление женщины штраф налагался  в двойном размере).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288" y="113297"/>
            <a:ext cx="5490213" cy="4004938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12" name="Рисунок 11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8492" y="113297"/>
            <a:ext cx="5766347" cy="442730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21046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5613"/>
            <a:ext cx="33702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Судебник 1550 г.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96789" y="95613"/>
            <a:ext cx="7511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Окончательно оформилась система центральных органов управления  страной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99462" y="1275566"/>
            <a:ext cx="1750423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приказ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5022" y="2738767"/>
            <a:ext cx="2460172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челобитный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9" y="2564164"/>
            <a:ext cx="4963218" cy="3553321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370217" y="2738767"/>
            <a:ext cx="2460172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посольский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40" y="2564163"/>
            <a:ext cx="5083223" cy="3553321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6171585" y="2748698"/>
            <a:ext cx="2460172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поместный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Вырезка экрана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1"/>
          <a:stretch/>
        </p:blipFill>
        <p:spPr>
          <a:xfrm>
            <a:off x="4600303" y="2522444"/>
            <a:ext cx="4458935" cy="359504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9086780" y="2718845"/>
            <a:ext cx="2460172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разбойный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Вырезка экрана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0359" y="2522442"/>
            <a:ext cx="4840499" cy="3595041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423397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754879" y="137884"/>
            <a:ext cx="378822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11 мая</a:t>
            </a: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1551 г. </a:t>
            </a:r>
          </a:p>
        </p:txBody>
      </p:sp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17" y="352697"/>
            <a:ext cx="2734057" cy="4829849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461657" y="1201783"/>
            <a:ext cx="85300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Москве  при участии царя Ивана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IV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проходили заседания руководителей русской православной церкви, который назвали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Стоглавым собором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(сборник документов состоял из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100 глав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6125" y="2253226"/>
            <a:ext cx="3121886" cy="448191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3605349" y="2377440"/>
            <a:ext cx="83863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1) Правила поведения для духовенства с целью повышения его образования и нравственности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05348" y="3269905"/>
            <a:ext cx="8386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2) Приведены к однообразию церковные обряды (двоеперстие, при крещении 3-кратное полное погружение в купель и т.д.)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477" y="603307"/>
            <a:ext cx="1955856" cy="2784828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3605348" y="4440594"/>
            <a:ext cx="83863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3) Вопросы брака и семьи (юноша 15 лет, венчание при первом браке и т.д.)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05348" y="5359731"/>
            <a:ext cx="83863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4) Церковное землевладение сохранено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37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77886" y="209006"/>
            <a:ext cx="662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Военная реформа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1550 – 1556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гг.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194" y="914400"/>
            <a:ext cx="114038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1) На время военных действий отменялось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местничество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на высшие военные должности назначались лица, проявившие талант, независимо от знатности рода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193" y="1745397"/>
            <a:ext cx="114038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2) Из московских дворян создана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Избранная тысяча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ядро поместного войска, прямое подчинение царю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8192" y="2576394"/>
            <a:ext cx="11403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3) Создавались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стрелецкие полки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6377" y="2410496"/>
            <a:ext cx="5179407" cy="372461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92032" y="3241493"/>
            <a:ext cx="6085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А) набирались из свободных людей 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2032" y="3882917"/>
            <a:ext cx="6085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Б) из казны денежное жалованье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2031" y="4454511"/>
            <a:ext cx="6085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В) обмундирование, оружие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031" y="4965962"/>
            <a:ext cx="60851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Г) в свободное время от службы время занимались своим хозяйством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0592" y="5924786"/>
            <a:ext cx="11251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4) «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Уложение о службе»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 нормы службы в царском войске для землевладельцев (150 десятин (около 170 га) – 1 конный воин, 300 десятин – 2 воина и т.д.)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 descr="Вырезка экрана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1"/>
          <a:stretch/>
        </p:blipFill>
        <p:spPr>
          <a:xfrm>
            <a:off x="879558" y="969900"/>
            <a:ext cx="5425453" cy="437430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119342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468</Words>
  <Application>Microsoft Office PowerPoint</Application>
  <PresentationFormat>Широкоэкранный</PresentationFormat>
  <Paragraphs>58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Реформы  Избранной рады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Реформы  Избранной рады</dc:title>
  <dc:creator>1</dc:creator>
  <cp:lastModifiedBy>1</cp:lastModifiedBy>
  <cp:revision>36</cp:revision>
  <dcterms:created xsi:type="dcterms:W3CDTF">2021-01-07T20:35:14Z</dcterms:created>
  <dcterms:modified xsi:type="dcterms:W3CDTF">2021-01-08T19:47:56Z</dcterms:modified>
</cp:coreProperties>
</file>