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7" r:id="rId1"/>
  </p:sldMasterIdLst>
  <p:sldIdLst>
    <p:sldId id="256" r:id="rId2"/>
    <p:sldId id="257" r:id="rId3"/>
    <p:sldId id="268" r:id="rId4"/>
    <p:sldId id="258" r:id="rId5"/>
    <p:sldId id="271" r:id="rId6"/>
    <p:sldId id="262" r:id="rId7"/>
    <p:sldId id="266" r:id="rId8"/>
    <p:sldId id="269" r:id="rId9"/>
    <p:sldId id="264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E4351F-0283-4026-806E-62FCA6D5BB7E}" v="329" dt="2021-01-27T10:47:10.383"/>
    <p1510:client id="{716FE064-000F-4129-90D3-70FDA6C7FF5E}" v="25" dt="2021-01-27T05:11:11.898"/>
    <p1510:client id="{7DB49E59-B20D-4D7C-A972-8E0D78502E5F}" v="42" dt="2021-01-26T10:23:13.264"/>
    <p1510:client id="{927C7FA7-1B33-493B-91AE-DF56F6CEC02E}" v="46" dt="2021-01-26T13:39:09.348"/>
    <p1510:client id="{9827690B-4B33-487F-BF8E-219C759A5406}" v="417" dt="2021-01-26T10:17:30.988"/>
    <p1510:client id="{9B91EBB2-3A7A-4BC2-8810-A0321DE4E89A}" v="70" dt="2021-01-26T11:56:38.965"/>
    <p1510:client id="{B2E1BE3D-79F8-494B-9BCA-696124E46579}" v="121" dt="2021-01-26T11:41:34.304"/>
    <p1510:client id="{E1236DC3-CB4A-448A-AEF9-DBAEFBE6272E}" v="349" dt="2021-01-27T07:11:33.599"/>
    <p1510:client id="{E4DACC8A-5A57-41FB-92D3-685DC7F00077}" v="319" dt="2021-01-26T10:48:35.7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1-26T10:17:31.887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1138 1535 16383 0 0,'0'0'-16383'0'0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931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953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681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945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734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94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721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316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307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399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2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53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8.png"/><Relationship Id="rId12" Type="http://schemas.openxmlformats.org/officeDocument/2006/relationships/image" Target="../media/image12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5" descr="Изображение выглядит как фотография, цветной, покрашенный, оранжевый&#10;&#10;Автоматически созданное описание">
            <a:extLst>
              <a:ext uri="{FF2B5EF4-FFF2-40B4-BE49-F238E27FC236}">
                <a16:creationId xmlns:a16="http://schemas.microsoft.com/office/drawing/2014/main" id="{6E10CFA1-B408-4A78-BEE8-380BC5F9F1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11" r="26644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023360" cy="3204134"/>
          </a:xfrm>
        </p:spPr>
        <p:txBody>
          <a:bodyPr anchor="b">
            <a:normAutofit/>
          </a:bodyPr>
          <a:lstStyle/>
          <a:p>
            <a:r>
              <a:rPr lang="ru-RU" sz="2300" i="1">
                <a:latin typeface="Arial Black"/>
                <a:ea typeface="+mj-lt"/>
                <a:cs typeface="+mj-lt"/>
              </a:rPr>
              <a:t>Фантастика</a:t>
            </a:r>
            <a:r>
              <a:rPr lang="ru-RU" sz="2300" i="1">
                <a:latin typeface="Courier New"/>
                <a:ea typeface="+mj-lt"/>
                <a:cs typeface="+mj-lt"/>
              </a:rPr>
              <a:t>:</a:t>
            </a:r>
            <a:br>
              <a:rPr lang="ru-RU" sz="2300" i="1">
                <a:latin typeface="Courier New"/>
                <a:ea typeface="+mj-lt"/>
                <a:cs typeface="+mj-lt"/>
              </a:rPr>
            </a:br>
            <a:r>
              <a:rPr lang="ru-RU" sz="2300" i="1">
                <a:ea typeface="+mj-lt"/>
                <a:cs typeface="+mj-lt"/>
              </a:rPr>
              <a:t> научно-фантастические жанры и фэнтези. Особенности сюжетосложения. </a:t>
            </a:r>
            <a:br>
              <a:rPr lang="en-US" sz="2300" i="1"/>
            </a:br>
            <a:r>
              <a:rPr lang="ru-RU" sz="2300" i="1">
                <a:ea typeface="+mj-lt"/>
                <a:cs typeface="+mj-lt"/>
              </a:rPr>
              <a:t>Прошлое, настоящее и будущее в научно-фантастических жанрах и фэнтези</a:t>
            </a:r>
            <a:r>
              <a:rPr lang="ru-RU" sz="2300">
                <a:ea typeface="+mj-lt"/>
                <a:cs typeface="+mj-lt"/>
              </a:rPr>
              <a:t>.</a:t>
            </a:r>
            <a:endParaRPr lang="en-US" sz="2300">
              <a:ea typeface="+mj-lt"/>
              <a:cs typeface="+mj-lt"/>
            </a:endParaRPr>
          </a:p>
        </p:txBody>
      </p:sp>
      <p:sp>
        <p:nvSpPr>
          <p:cNvPr id="6" name="Подзаголовок 5">
            <a:extLst>
              <a:ext uri="{FF2B5EF4-FFF2-40B4-BE49-F238E27FC236}">
                <a16:creationId xmlns:a16="http://schemas.microsoft.com/office/drawing/2014/main" id="{75E209E8-6F74-4C94-BFD6-E5A8FCA3DA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593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0F7EEE-A3B3-4EFA-851A-878819C975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730" y="777307"/>
            <a:ext cx="4253398" cy="2930964"/>
          </a:xfrm>
        </p:spPr>
        <p:txBody>
          <a:bodyPr anchor="b">
            <a:normAutofit/>
          </a:bodyPr>
          <a:lstStyle/>
          <a:p>
            <a:r>
              <a:rPr lang="ru-RU" sz="2600" b="0">
                <a:solidFill>
                  <a:schemeClr val="tx1"/>
                </a:solidFill>
                <a:ea typeface="+mj-lt"/>
                <a:cs typeface="+mj-lt"/>
              </a:rPr>
              <a:t>Отличие «чудес» фэнтези от их сказочных аналогов -</a:t>
            </a:r>
            <a:br>
              <a:rPr lang="ru-RU" sz="2600" b="0" dirty="0">
                <a:solidFill>
                  <a:schemeClr val="tx1"/>
                </a:solidFill>
                <a:ea typeface="+mj-lt"/>
                <a:cs typeface="+mj-lt"/>
              </a:rPr>
            </a:br>
            <a:r>
              <a:rPr lang="ru-RU" sz="2600" b="0">
                <a:solidFill>
                  <a:schemeClr val="tx1"/>
                </a:solidFill>
                <a:ea typeface="+mj-lt"/>
                <a:cs typeface="+mj-lt"/>
              </a:rPr>
              <a:t>в том, что они являются нормой описываемого мира и действуют системно, как законы природы</a:t>
            </a:r>
            <a:endParaRPr lang="ru-RU" sz="2600">
              <a:solidFill>
                <a:schemeClr val="tx1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89ECE4-E39A-4292-BE27-642DF0DA84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8600" y="4872922"/>
            <a:ext cx="4023360" cy="1208141"/>
          </a:xfrm>
        </p:spPr>
        <p:txBody>
          <a:bodyPr>
            <a:normAutofit/>
          </a:bodyPr>
          <a:lstStyle/>
          <a:p>
            <a:endParaRPr lang="ru-RU" sz="2000"/>
          </a:p>
        </p:txBody>
      </p:sp>
      <p:pic>
        <p:nvPicPr>
          <p:cNvPr id="4" name="Рисунок 5" descr="Изображение выглядит как еда, знак&#10;&#10;Автоматически созданное описание">
            <a:extLst>
              <a:ext uri="{FF2B5EF4-FFF2-40B4-BE49-F238E27FC236}">
                <a16:creationId xmlns:a16="http://schemas.microsoft.com/office/drawing/2014/main" id="{F17127C9-5103-4603-B34F-308515A3D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51" y="1438"/>
            <a:ext cx="4597879" cy="4655388"/>
          </a:xfrm>
          <a:prstGeom prst="rect">
            <a:avLst/>
          </a:prstGeom>
        </p:spPr>
      </p:pic>
      <p:pic>
        <p:nvPicPr>
          <p:cNvPr id="6" name="Рисунок 6" descr="Изображение выглядит как карта&#10;&#10;Автоматически созданное описание">
            <a:extLst>
              <a:ext uri="{FF2B5EF4-FFF2-40B4-BE49-F238E27FC236}">
                <a16:creationId xmlns:a16="http://schemas.microsoft.com/office/drawing/2014/main" id="{E3DF54C1-48D8-463D-ADBD-779B3A5FF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8431" y="96648"/>
            <a:ext cx="3490822" cy="4306817"/>
          </a:xfrm>
          <a:prstGeom prst="rect">
            <a:avLst/>
          </a:prstGeom>
        </p:spPr>
      </p:pic>
      <p:pic>
        <p:nvPicPr>
          <p:cNvPr id="7" name="Рисунок 7" descr="Изображение выглядит как текст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03C1CEA8-47A2-42CE-986A-7262BDD3B5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8582" y="3526239"/>
            <a:ext cx="1860059" cy="260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1722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2A5AFBB-D0AE-477F-8492-C3BD68D238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822" r="-2" b="13120"/>
          <a:stretch/>
        </p:blipFill>
        <p:spPr>
          <a:xfrm>
            <a:off x="20" y="10"/>
            <a:ext cx="12191981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98BC06-6DEF-4F68-A366-2C12BDB7F1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553" y="273966"/>
            <a:ext cx="11450826" cy="1438695"/>
          </a:xfrm>
        </p:spPr>
        <p:txBody>
          <a:bodyPr>
            <a:normAutofit/>
          </a:bodyPr>
          <a:lstStyle/>
          <a:p>
            <a:r>
              <a:rPr lang="ru-RU" sz="4000">
                <a:latin typeface="Times New Roman"/>
                <a:ea typeface="+mj-lt"/>
                <a:cs typeface="Times New Roman"/>
              </a:rPr>
              <a:t>Фэнтези</a:t>
            </a:r>
            <a:r>
              <a:rPr lang="ru-RU" sz="2400" b="0">
                <a:latin typeface="Times New Roman"/>
                <a:ea typeface="+mj-lt"/>
                <a:cs typeface="Times New Roman"/>
              </a:rPr>
              <a:t> (от англ. </a:t>
            </a:r>
            <a:r>
              <a:rPr lang="ru-RU" sz="2400" b="0" err="1">
                <a:latin typeface="Times New Roman"/>
                <a:ea typeface="+mj-lt"/>
                <a:cs typeface="Times New Roman"/>
              </a:rPr>
              <a:t>fantasy</a:t>
            </a:r>
            <a:r>
              <a:rPr lang="ru-RU" sz="2400" b="0">
                <a:latin typeface="Times New Roman"/>
                <a:ea typeface="+mj-lt"/>
                <a:cs typeface="Times New Roman"/>
              </a:rPr>
              <a:t> -- «фантазия») -- вид фантастической литературы, основанный на использовании мифологических и сказочных мотивов.</a:t>
            </a:r>
            <a:endParaRPr lang="ru-RU" sz="2400">
              <a:latin typeface="Times New Roman"/>
              <a:cs typeface="Times New Roman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A34B59C-15D7-4593-909C-1DC135C2AD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553" y="5551469"/>
            <a:ext cx="9078562" cy="592975"/>
          </a:xfrm>
        </p:spPr>
        <p:txBody>
          <a:bodyPr anchor="ctr">
            <a:normAutofit/>
          </a:bodyPr>
          <a:lstStyle/>
          <a:p>
            <a:endParaRPr lang="ru-RU">
              <a:solidFill>
                <a:schemeClr val="bg1"/>
              </a:solidFill>
            </a:endParaRPr>
          </a:p>
        </p:txBody>
      </p:sp>
      <p:pic>
        <p:nvPicPr>
          <p:cNvPr id="4" name="Рисунок 5" descr="Изображение выглядит как человек, фотография, галсту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141D6D98-AA3E-48AF-BBB0-395B6710AC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551" y="1783926"/>
            <a:ext cx="2743200" cy="30888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F34A3A-73B4-4C98-8504-1FE528C52504}"/>
              </a:ext>
            </a:extLst>
          </p:cNvPr>
          <p:cNvSpPr txBox="1"/>
          <p:nvPr/>
        </p:nvSpPr>
        <p:spPr>
          <a:xfrm>
            <a:off x="3344174" y="1906438"/>
            <a:ext cx="8407878" cy="33855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err="1">
                <a:latin typeface="Verdana"/>
                <a:ea typeface="Verdana"/>
                <a:cs typeface="Verdana"/>
              </a:rPr>
              <a:t>Джон</a:t>
            </a:r>
            <a:r>
              <a:rPr lang="en-US" sz="2800">
                <a:latin typeface="Verdana"/>
                <a:ea typeface="Verdana"/>
                <a:cs typeface="Verdana"/>
              </a:rPr>
              <a:t> </a:t>
            </a:r>
            <a:r>
              <a:rPr lang="en-US" sz="2800" err="1">
                <a:latin typeface="Verdana"/>
                <a:ea typeface="Verdana"/>
                <a:cs typeface="Verdana"/>
              </a:rPr>
              <a:t>Рональд</a:t>
            </a:r>
            <a:r>
              <a:rPr lang="en-US" sz="2800">
                <a:latin typeface="Verdana"/>
                <a:ea typeface="Verdana"/>
                <a:cs typeface="Verdana"/>
              </a:rPr>
              <a:t> </a:t>
            </a:r>
            <a:r>
              <a:rPr lang="en-US" sz="2800" err="1">
                <a:latin typeface="Verdana"/>
                <a:ea typeface="Verdana"/>
                <a:cs typeface="Verdana"/>
              </a:rPr>
              <a:t>Руэл</a:t>
            </a:r>
            <a:r>
              <a:rPr lang="en-US" sz="2800">
                <a:latin typeface="Verdana"/>
                <a:ea typeface="Verdana"/>
                <a:cs typeface="Verdana"/>
              </a:rPr>
              <a:t> </a:t>
            </a:r>
            <a:r>
              <a:rPr lang="en-US" sz="2800" err="1">
                <a:latin typeface="Verdana"/>
                <a:ea typeface="Verdana"/>
                <a:cs typeface="Verdana"/>
              </a:rPr>
              <a:t>Толкин</a:t>
            </a:r>
            <a:endParaRPr lang="en-US" sz="2800">
              <a:latin typeface="Verdana"/>
              <a:ea typeface="Verdana"/>
              <a:cs typeface="Verdana"/>
            </a:endParaRPr>
          </a:p>
          <a:p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03.01.1892 г. -08.09. 1973 г.</a:t>
            </a:r>
          </a:p>
          <a:p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Англия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, 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Великобритания</a:t>
            </a:r>
            <a:endParaRPr lang="en-US" sz="2800">
              <a:solidFill>
                <a:schemeClr val="bg1"/>
              </a:solidFill>
            </a:endParaRPr>
          </a:p>
          <a:p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Профессор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Оксфордского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университета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. 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Наиболее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известен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как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автор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классических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 err="1">
                <a:solidFill>
                  <a:schemeClr val="bg1"/>
                </a:solidFill>
                <a:ea typeface="+mn-lt"/>
                <a:cs typeface="+mn-lt"/>
              </a:rPr>
              <a:t>произведений</a:t>
            </a:r>
            <a:r>
              <a:rPr lang="en-US" sz="280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en-US" sz="2800">
                <a:solidFill>
                  <a:srgbClr val="FFFF00"/>
                </a:solidFill>
                <a:ea typeface="+mn-lt"/>
                <a:cs typeface="+mn-lt"/>
              </a:rPr>
              <a:t>«</a:t>
            </a:r>
            <a:r>
              <a:rPr lang="en-US" sz="2800" err="1">
                <a:solidFill>
                  <a:srgbClr val="FFFF00"/>
                </a:solidFill>
                <a:ea typeface="+mn-lt"/>
                <a:cs typeface="+mn-lt"/>
              </a:rPr>
              <a:t>Хоббит</a:t>
            </a:r>
            <a:r>
              <a:rPr lang="en-US" sz="2800">
                <a:solidFill>
                  <a:srgbClr val="FFFF00"/>
                </a:solidFill>
                <a:ea typeface="+mn-lt"/>
                <a:cs typeface="+mn-lt"/>
              </a:rPr>
              <a:t>, </a:t>
            </a:r>
            <a:r>
              <a:rPr lang="en-US" sz="2800" err="1">
                <a:solidFill>
                  <a:srgbClr val="FFFF00"/>
                </a:solidFill>
                <a:ea typeface="+mn-lt"/>
                <a:cs typeface="+mn-lt"/>
              </a:rPr>
              <a:t>или</a:t>
            </a:r>
            <a:r>
              <a:rPr lang="en-US" sz="2800">
                <a:solidFill>
                  <a:srgbClr val="FFFF00"/>
                </a:solidFill>
                <a:ea typeface="+mn-lt"/>
                <a:cs typeface="+mn-lt"/>
              </a:rPr>
              <a:t> </a:t>
            </a:r>
            <a:r>
              <a:rPr lang="en-US" sz="2800" err="1">
                <a:solidFill>
                  <a:srgbClr val="FFFF00"/>
                </a:solidFill>
                <a:ea typeface="+mn-lt"/>
                <a:cs typeface="+mn-lt"/>
              </a:rPr>
              <a:t>Туда</a:t>
            </a:r>
            <a:r>
              <a:rPr lang="en-US" sz="2800">
                <a:solidFill>
                  <a:srgbClr val="FFFF00"/>
                </a:solidFill>
                <a:ea typeface="+mn-lt"/>
                <a:cs typeface="+mn-lt"/>
              </a:rPr>
              <a:t> и </a:t>
            </a:r>
            <a:r>
              <a:rPr lang="en-US" sz="2800" err="1">
                <a:solidFill>
                  <a:srgbClr val="FFFF00"/>
                </a:solidFill>
                <a:ea typeface="+mn-lt"/>
                <a:cs typeface="+mn-lt"/>
              </a:rPr>
              <a:t>обратно</a:t>
            </a:r>
            <a:r>
              <a:rPr lang="en-US" sz="2800">
                <a:solidFill>
                  <a:srgbClr val="FFFF00"/>
                </a:solidFill>
                <a:ea typeface="+mn-lt"/>
                <a:cs typeface="+mn-lt"/>
              </a:rPr>
              <a:t>», «</a:t>
            </a:r>
            <a:r>
              <a:rPr lang="en-US" sz="2800" err="1">
                <a:solidFill>
                  <a:srgbClr val="FFFF00"/>
                </a:solidFill>
                <a:ea typeface="+mn-lt"/>
                <a:cs typeface="+mn-lt"/>
              </a:rPr>
              <a:t>Властелин</a:t>
            </a:r>
            <a:r>
              <a:rPr lang="en-US" sz="2800">
                <a:solidFill>
                  <a:srgbClr val="FFFF00"/>
                </a:solidFill>
                <a:ea typeface="+mn-lt"/>
                <a:cs typeface="+mn-lt"/>
              </a:rPr>
              <a:t> </a:t>
            </a:r>
            <a:r>
              <a:rPr lang="en-US" sz="2800" err="1">
                <a:solidFill>
                  <a:srgbClr val="FFFF00"/>
                </a:solidFill>
                <a:ea typeface="+mn-lt"/>
                <a:cs typeface="+mn-lt"/>
              </a:rPr>
              <a:t>колец</a:t>
            </a:r>
            <a:r>
              <a:rPr lang="en-US" sz="2800">
                <a:solidFill>
                  <a:srgbClr val="FFFF00"/>
                </a:solidFill>
                <a:ea typeface="+mn-lt"/>
                <a:cs typeface="+mn-lt"/>
              </a:rPr>
              <a:t>» и «</a:t>
            </a:r>
            <a:r>
              <a:rPr lang="en-US" sz="2800" err="1">
                <a:solidFill>
                  <a:srgbClr val="FFFF00"/>
                </a:solidFill>
                <a:ea typeface="+mn-lt"/>
                <a:cs typeface="+mn-lt"/>
              </a:rPr>
              <a:t>Сильмариллион</a:t>
            </a:r>
            <a:r>
              <a:rPr lang="en-US" sz="2800">
                <a:solidFill>
                  <a:srgbClr val="FFFF00"/>
                </a:solidFill>
                <a:ea typeface="+mn-lt"/>
                <a:cs typeface="+mn-lt"/>
              </a:rPr>
              <a:t>».</a:t>
            </a:r>
            <a:endParaRPr lang="en-US">
              <a:solidFill>
                <a:srgbClr val="FFFF00"/>
              </a:solidFill>
            </a:endParaRPr>
          </a:p>
          <a:p>
            <a:endParaRPr lang="en-US" sz="2800">
              <a:latin typeface="Verdana"/>
              <a:ea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640910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750AB1-32F6-47BE-8AB7-7B9476E9CD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329" y="4727173"/>
            <a:ext cx="11551343" cy="1257012"/>
          </a:xfrm>
        </p:spPr>
        <p:txBody>
          <a:bodyPr anchor="ctr">
            <a:normAutofit/>
          </a:bodyPr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 Black"/>
              </a:rPr>
              <a:t>"Властелин колец" </a:t>
            </a:r>
            <a:r>
              <a:rPr lang="ru-RU" sz="2000" dirty="0">
                <a:latin typeface="Arial Black"/>
              </a:rPr>
              <a:t> </a:t>
            </a:r>
            <a:r>
              <a:rPr lang="ru-RU" sz="2000" dirty="0"/>
              <a:t>                                 </a:t>
            </a:r>
            <a:r>
              <a:rPr lang="ru-RU" sz="2000" dirty="0">
                <a:latin typeface="Arial Black"/>
              </a:rPr>
              <a:t>  "Хоббит"   </a:t>
            </a:r>
            <a:r>
              <a:rPr lang="ru-RU" sz="2000" dirty="0">
                <a:ea typeface="+mj-lt"/>
                <a:cs typeface="+mj-lt"/>
              </a:rPr>
              <a:t>                          </a:t>
            </a:r>
            <a:r>
              <a:rPr lang="ru-RU" sz="2000" dirty="0">
                <a:latin typeface="Arial Black"/>
                <a:ea typeface="+mj-lt"/>
                <a:cs typeface="+mj-lt"/>
              </a:rPr>
              <a:t> </a:t>
            </a:r>
            <a:r>
              <a:rPr lang="ru-RU" sz="2000" b="0" dirty="0">
                <a:solidFill>
                  <a:schemeClr val="tx1"/>
                </a:solidFill>
                <a:latin typeface="Arial Black"/>
                <a:ea typeface="+mj-lt"/>
                <a:cs typeface="+mj-lt"/>
              </a:rPr>
              <a:t> </a:t>
            </a:r>
            <a:r>
              <a:rPr lang="en-US" sz="2000" b="0" dirty="0">
                <a:solidFill>
                  <a:schemeClr val="tx1"/>
                </a:solidFill>
                <a:latin typeface="Arial Black"/>
                <a:ea typeface="+mj-lt"/>
                <a:cs typeface="+mj-lt"/>
              </a:rPr>
              <a:t>«</a:t>
            </a:r>
            <a:r>
              <a:rPr lang="en-US" sz="2000" b="0" err="1">
                <a:solidFill>
                  <a:schemeClr val="tx1"/>
                </a:solidFill>
                <a:latin typeface="Arial Black"/>
                <a:ea typeface="+mj-lt"/>
                <a:cs typeface="+mj-lt"/>
              </a:rPr>
              <a:t>Сильмариллион</a:t>
            </a:r>
            <a:r>
              <a:rPr lang="en-US" sz="2000" b="0" dirty="0">
                <a:solidFill>
                  <a:schemeClr val="tx1"/>
                </a:solidFill>
                <a:latin typeface="Arial Black"/>
              </a:rPr>
              <a:t>"</a:t>
            </a:r>
            <a:r>
              <a:rPr lang="ru-RU" sz="2000" b="0" dirty="0">
                <a:solidFill>
                  <a:schemeClr val="tx1"/>
                </a:solidFill>
                <a:latin typeface="Arial Black"/>
              </a:rPr>
              <a:t> </a:t>
            </a:r>
            <a:r>
              <a:rPr lang="ru-RU" sz="2000" dirty="0">
                <a:solidFill>
                  <a:schemeClr val="tx1"/>
                </a:solidFill>
                <a:latin typeface="Arial Black"/>
              </a:rPr>
              <a:t> </a:t>
            </a:r>
            <a:r>
              <a:rPr lang="ru-RU" sz="2000" dirty="0">
                <a:solidFill>
                  <a:schemeClr val="tx1"/>
                </a:solidFill>
              </a:rPr>
              <a:t>   </a:t>
            </a:r>
            <a:r>
              <a:rPr lang="ru-RU" sz="2000" dirty="0"/>
              <a:t>              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A642E1A-9AF1-4E98-BF53-5B612B57C6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15738" y="5680637"/>
            <a:ext cx="6960524" cy="598516"/>
          </a:xfrm>
        </p:spPr>
        <p:txBody>
          <a:bodyPr anchor="ctr">
            <a:normAutofit/>
          </a:bodyPr>
          <a:lstStyle/>
          <a:p>
            <a:pPr algn="ctr"/>
            <a:endParaRPr lang="ru-RU" sz="2000">
              <a:solidFill>
                <a:schemeClr val="bg1"/>
              </a:solidFill>
            </a:endParaRPr>
          </a:p>
        </p:txBody>
      </p:sp>
      <p:pic>
        <p:nvPicPr>
          <p:cNvPr id="4" name="Рисунок 4" descr="Изображение выглядит как внутренний, человек, женщина, фотография&#10;&#10;Автоматически созданное описание">
            <a:extLst>
              <a:ext uri="{FF2B5EF4-FFF2-40B4-BE49-F238E27FC236}">
                <a16:creationId xmlns:a16="http://schemas.microsoft.com/office/drawing/2014/main" id="{3119A859-2021-4728-BE68-F84D1C79BC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856" r="26615" b="-2"/>
          <a:stretch/>
        </p:blipFill>
        <p:spPr>
          <a:xfrm>
            <a:off x="320752" y="299258"/>
            <a:ext cx="3703320" cy="4094573"/>
          </a:xfrm>
          <a:prstGeom prst="rect">
            <a:avLst/>
          </a:prstGeom>
        </p:spPr>
      </p:pic>
      <p:pic>
        <p:nvPicPr>
          <p:cNvPr id="7" name="Рисунок 7" descr="Изображение выглядит как человек, мужчина, стоит, смотрит&#10;&#10;Автоматически созданное описание">
            <a:extLst>
              <a:ext uri="{FF2B5EF4-FFF2-40B4-BE49-F238E27FC236}">
                <a16:creationId xmlns:a16="http://schemas.microsoft.com/office/drawing/2014/main" id="{202968F4-721F-40D4-A9D9-AF4F6D11BD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864" r="24607" b="-2"/>
          <a:stretch/>
        </p:blipFill>
        <p:spPr>
          <a:xfrm>
            <a:off x="4244340" y="299258"/>
            <a:ext cx="3703320" cy="4094573"/>
          </a:xfrm>
          <a:prstGeom prst="rect">
            <a:avLst/>
          </a:prstGeom>
        </p:spPr>
      </p:pic>
      <p:pic>
        <p:nvPicPr>
          <p:cNvPr id="8" name="Рисунок 8" descr="Изображение выглядит как человек, фотография, в позе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02CF76EF-9159-4B14-A39C-28E5A1340E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695" r="22430" b="-1"/>
          <a:stretch/>
        </p:blipFill>
        <p:spPr>
          <a:xfrm>
            <a:off x="8167928" y="299258"/>
            <a:ext cx="3703320" cy="409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33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4F455F-950C-46FD-83D3-B7BECFB50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1699" y="4816862"/>
            <a:ext cx="5648749" cy="1371600"/>
          </a:xfrm>
        </p:spPr>
        <p:txBody>
          <a:bodyPr anchor="ctr">
            <a:normAutofit/>
          </a:bodyPr>
          <a:lstStyle/>
          <a:p>
            <a:r>
              <a:rPr lang="ru-RU" sz="2800" dirty="0"/>
              <a:t>Гномы                                   Драконы      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0EE9135-B7E7-4EBE-BCBE-02A581B368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84034" y="4924362"/>
            <a:ext cx="4939285" cy="1170976"/>
          </a:xfrm>
        </p:spPr>
        <p:txBody>
          <a:bodyPr anchor="ctr">
            <a:normAutofit/>
          </a:bodyPr>
          <a:lstStyle/>
          <a:p>
            <a:r>
              <a:rPr lang="ru-RU" sz="2400" b="1" dirty="0"/>
              <a:t>  Тролли                   </a:t>
            </a:r>
            <a:r>
              <a:rPr lang="ru-RU" sz="2400" b="1" dirty="0">
                <a:solidFill>
                  <a:srgbClr val="D9F1F6"/>
                </a:solidFill>
              </a:rPr>
              <a:t>         </a:t>
            </a:r>
            <a:r>
              <a:rPr lang="ru-RU" sz="2400" b="1" dirty="0">
                <a:solidFill>
                  <a:schemeClr val="tx1"/>
                </a:solidFill>
              </a:rPr>
              <a:t>Привидения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Рукописный ввод 6">
                <a:extLst>
                  <a:ext uri="{FF2B5EF4-FFF2-40B4-BE49-F238E27FC236}">
                    <a16:creationId xmlns:a16="http://schemas.microsoft.com/office/drawing/2014/main" id="{2A96BDB7-37D5-4625-A52F-2C6A4BD8A45C}"/>
                  </a:ext>
                </a:extLst>
              </p14:cNvPr>
              <p14:cNvContentPartPr/>
              <p14:nvPr/>
            </p14:nvContentPartPr>
            <p14:xfrm>
              <a:off x="588818" y="519545"/>
              <a:ext cx="19050" cy="19050"/>
            </p14:xfrm>
          </p:contentPart>
        </mc:Choice>
        <mc:Fallback xmlns="">
          <p:pic>
            <p:nvPicPr>
              <p:cNvPr id="7" name="Рукописный ввод 6">
                <a:extLst>
                  <a:ext uri="{FF2B5EF4-FFF2-40B4-BE49-F238E27FC236}">
                    <a16:creationId xmlns:a16="http://schemas.microsoft.com/office/drawing/2014/main" id="{2A96BDB7-37D5-4625-A52F-2C6A4BD8A45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2268682" y="-5195455"/>
                <a:ext cx="5715000" cy="11430000"/>
              </a:xfrm>
              <a:prstGeom prst="rect">
                <a:avLst/>
              </a:prstGeom>
            </p:spPr>
          </p:pic>
        </mc:Fallback>
      </mc:AlternateContent>
      <p:pic>
        <p:nvPicPr>
          <p:cNvPr id="9" name="Рисунок 9" descr="Изображение выглядит как летит, воздух, часы&#10;&#10;Автоматически созданное описание">
            <a:extLst>
              <a:ext uri="{FF2B5EF4-FFF2-40B4-BE49-F238E27FC236}">
                <a16:creationId xmlns:a16="http://schemas.microsoft.com/office/drawing/2014/main" id="{4895A2CF-BE7B-44F4-BD1C-1D1F84555C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63948" y="4961623"/>
            <a:ext cx="1190447" cy="1176071"/>
          </a:xfrm>
          <a:prstGeom prst="rect">
            <a:avLst/>
          </a:prstGeom>
        </p:spPr>
      </p:pic>
      <p:pic>
        <p:nvPicPr>
          <p:cNvPr id="10" name="Рисунок 10" descr="Изображение выглядит как летит, воздух, часы&#10;&#10;Автоматически созданное описание">
            <a:extLst>
              <a:ext uri="{FF2B5EF4-FFF2-40B4-BE49-F238E27FC236}">
                <a16:creationId xmlns:a16="http://schemas.microsoft.com/office/drawing/2014/main" id="{CFF23D9E-3300-46FE-AB4A-DB0A956193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56363" y="5019135"/>
            <a:ext cx="1132938" cy="1161692"/>
          </a:xfrm>
          <a:prstGeom prst="rect">
            <a:avLst/>
          </a:prstGeom>
        </p:spPr>
      </p:pic>
      <p:pic>
        <p:nvPicPr>
          <p:cNvPr id="11" name="Рисунок 11" descr="Изображение выглядит как летит, воздух, часы&#10;&#10;Автоматически созданное описание">
            <a:extLst>
              <a:ext uri="{FF2B5EF4-FFF2-40B4-BE49-F238E27FC236}">
                <a16:creationId xmlns:a16="http://schemas.microsoft.com/office/drawing/2014/main" id="{F91CCCFA-9EB4-4B6D-8B2A-616CC4B9AF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16174" y="4932872"/>
            <a:ext cx="1161692" cy="1219200"/>
          </a:xfrm>
          <a:prstGeom prst="rect">
            <a:avLst/>
          </a:prstGeom>
        </p:spPr>
      </p:pic>
      <p:pic>
        <p:nvPicPr>
          <p:cNvPr id="12" name="Рисунок 12">
            <a:extLst>
              <a:ext uri="{FF2B5EF4-FFF2-40B4-BE49-F238E27FC236}">
                <a16:creationId xmlns:a16="http://schemas.microsoft.com/office/drawing/2014/main" id="{FDB0E7B0-BAA1-4CB0-B9BC-6E1AB3D1FE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0551" y="926901"/>
            <a:ext cx="2743200" cy="3393934"/>
          </a:xfrm>
          <a:prstGeom prst="rect">
            <a:avLst/>
          </a:prstGeom>
        </p:spPr>
      </p:pic>
      <p:pic>
        <p:nvPicPr>
          <p:cNvPr id="13" name="Рисунок 13" descr="Изображение выглядит как еда&#10;&#10;Автоматически созданное описание">
            <a:extLst>
              <a:ext uri="{FF2B5EF4-FFF2-40B4-BE49-F238E27FC236}">
                <a16:creationId xmlns:a16="http://schemas.microsoft.com/office/drawing/2014/main" id="{A3769869-A884-44E7-9A78-E39AA0511B4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42891" y="826199"/>
            <a:ext cx="2743200" cy="3767866"/>
          </a:xfrm>
          <a:prstGeom prst="rect">
            <a:avLst/>
          </a:prstGeom>
        </p:spPr>
      </p:pic>
      <p:pic>
        <p:nvPicPr>
          <p:cNvPr id="14" name="Рисунок 14" descr="Изображение выглядит как текст, книга, знак, девочка&#10;&#10;Автоматически созданное описание">
            <a:extLst>
              <a:ext uri="{FF2B5EF4-FFF2-40B4-BE49-F238E27FC236}">
                <a16:creationId xmlns:a16="http://schemas.microsoft.com/office/drawing/2014/main" id="{DDC02A9B-0143-4BEE-969B-44D6BC63859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17080" y="808180"/>
            <a:ext cx="2743200" cy="3803904"/>
          </a:xfrm>
          <a:prstGeom prst="rect">
            <a:avLst/>
          </a:prstGeom>
        </p:spPr>
      </p:pic>
      <p:pic>
        <p:nvPicPr>
          <p:cNvPr id="16" name="Рисунок 16">
            <a:extLst>
              <a:ext uri="{FF2B5EF4-FFF2-40B4-BE49-F238E27FC236}">
                <a16:creationId xmlns:a16="http://schemas.microsoft.com/office/drawing/2014/main" id="{0B48BBCE-851A-41E7-AAEB-3B0BEA8AC4F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56609" y="782128"/>
            <a:ext cx="258889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65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DA62FC-8FDF-4770-93F1-EAC4AA4B3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1283461"/>
          </a:xfrm>
        </p:spPr>
        <p:txBody>
          <a:bodyPr anchor="b">
            <a:normAutofit/>
          </a:bodyPr>
          <a:lstStyle/>
          <a:p>
            <a:endParaRPr lang="ru-RU" sz="240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D48DDF-CD52-4086-B60D-AB6CB4E64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920" y="3701261"/>
            <a:ext cx="3522576" cy="2205017"/>
          </a:xfrm>
        </p:spPr>
        <p:txBody>
          <a:bodyPr anchor="t">
            <a:normAutofit/>
          </a:bodyPr>
          <a:lstStyle/>
          <a:p>
            <a:r>
              <a:rPr lang="ru-RU" sz="3200" dirty="0">
                <a:solidFill>
                  <a:srgbClr val="FFFFFF"/>
                </a:solidFill>
                <a:ea typeface="+mn-lt"/>
                <a:cs typeface="+mn-lt"/>
              </a:rPr>
              <a:t>Джоан Роулинг</a:t>
            </a:r>
          </a:p>
          <a:p>
            <a:r>
              <a:rPr lang="ru-RU" sz="1600" dirty="0">
                <a:solidFill>
                  <a:srgbClr val="FFFFFF"/>
                </a:solidFill>
                <a:ea typeface="+mn-lt"/>
                <a:cs typeface="+mn-lt"/>
              </a:rPr>
              <a:t>Британская писательница</a:t>
            </a:r>
            <a:endParaRPr lang="ru-RU" sz="1600">
              <a:solidFill>
                <a:srgbClr val="FFFFFF"/>
              </a:solidFill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02D82B4D-CF3B-4670-96DA-7D017C932B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3" r="1596" b="-1"/>
          <a:stretch/>
        </p:blipFill>
        <p:spPr>
          <a:xfrm>
            <a:off x="3778897" y="758952"/>
            <a:ext cx="7772401" cy="5330952"/>
          </a:xfrm>
          <a:prstGeom prst="rect">
            <a:avLst/>
          </a:prstGeom>
        </p:spPr>
      </p:pic>
      <p:pic>
        <p:nvPicPr>
          <p:cNvPr id="5" name="Рисунок 5" descr="Изображение выглядит как человек, одежда, женщина, носит&#10;&#10;Автоматически созданное описание">
            <a:extLst>
              <a:ext uri="{FF2B5EF4-FFF2-40B4-BE49-F238E27FC236}">
                <a16:creationId xmlns:a16="http://schemas.microsoft.com/office/drawing/2014/main" id="{908287A8-8964-46A5-AC56-0B73C2C0B6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042" y="761282"/>
            <a:ext cx="3160143" cy="241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97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7C70F3-396F-4485-9B21-7CEC99DE86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7334" y="294736"/>
            <a:ext cx="5435792" cy="2697365"/>
          </a:xfrm>
        </p:spPr>
        <p:txBody>
          <a:bodyPr>
            <a:normAutofit/>
          </a:bodyPr>
          <a:lstStyle/>
          <a:p>
            <a:r>
              <a:rPr lang="ru-RU" sz="3400" b="0">
                <a:ea typeface="+mj-lt"/>
                <a:cs typeface="+mj-lt"/>
              </a:rPr>
              <a:t>Признаки фэнтези</a:t>
            </a:r>
            <a:br>
              <a:rPr lang="ru-RU" sz="3400" b="0">
                <a:ea typeface="+mj-lt"/>
                <a:cs typeface="+mj-lt"/>
              </a:rPr>
            </a:br>
            <a:r>
              <a:rPr lang="ru-RU" sz="3400" b="0">
                <a:ea typeface="+mj-lt"/>
                <a:cs typeface="+mj-lt"/>
              </a:rPr>
              <a:t>1.Мир несуществующий, обладающий свойствами, невозможными в нашей реальности</a:t>
            </a:r>
            <a:endParaRPr lang="ru-RU" sz="340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A357D2-7B06-4884-8C7F-1AA5227CE0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44881" y="4306766"/>
            <a:ext cx="3379829" cy="132064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400" b="1">
                <a:ea typeface="+mn-lt"/>
                <a:cs typeface="+mn-lt"/>
              </a:rPr>
              <a:t>Терри Пратчетт</a:t>
            </a:r>
            <a:endParaRPr lang="ru-RU" sz="2400"/>
          </a:p>
          <a:p>
            <a:r>
              <a:rPr lang="ru-RU" sz="2400">
                <a:ea typeface="+mn-lt"/>
                <a:cs typeface="+mn-lt"/>
              </a:rPr>
              <a:t>Британский писатель</a:t>
            </a:r>
            <a:endParaRPr lang="ru-RU" sz="2400"/>
          </a:p>
          <a:p>
            <a:endParaRPr lang="ru-RU" sz="2400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63F0D8E7-AEA0-4D69-80E4-CA0BC6E01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1927" y="357899"/>
            <a:ext cx="6433038" cy="3258745"/>
          </a:xfrm>
          <a:prstGeom prst="rect">
            <a:avLst/>
          </a:prstGeom>
        </p:spPr>
      </p:pic>
      <p:pic>
        <p:nvPicPr>
          <p:cNvPr id="5" name="Рисунок 5" descr="Изображение выглядит как мужчина, человек, носит, шляпа&#10;&#10;Автоматически созданное описание">
            <a:extLst>
              <a:ext uri="{FF2B5EF4-FFF2-40B4-BE49-F238E27FC236}">
                <a16:creationId xmlns:a16="http://schemas.microsoft.com/office/drawing/2014/main" id="{2BD29A57-2FFC-4BCD-ADD2-2B3D2AC960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20" y="3579690"/>
            <a:ext cx="4234156" cy="314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07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5A2BA67-BF68-4F48-BAA9-1091D4FED1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4190DBD-4A62-4416-ACB7-ACEC1DE302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609288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F5E6E8-E101-4C48-921E-3532BD977B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4705801" cy="3255264"/>
          </a:xfrm>
        </p:spPr>
        <p:txBody>
          <a:bodyPr>
            <a:normAutofit/>
          </a:bodyPr>
          <a:lstStyle/>
          <a:p>
            <a:r>
              <a:rPr lang="ru-RU" sz="2400">
                <a:ea typeface="+mj-lt"/>
                <a:cs typeface="+mj-lt"/>
              </a:rPr>
              <a:t>2.Несуществующие в реальности </a:t>
            </a:r>
            <a:r>
              <a:rPr lang="ru-RU" sz="2400" dirty="0">
                <a:ea typeface="+mj-lt"/>
                <a:cs typeface="+mj-lt"/>
              </a:rPr>
              <a:t>существа или предметы, необычные с виду, наделенные необыкновенными способностями </a:t>
            </a:r>
            <a:r>
              <a:rPr lang="ru-RU" sz="2400" b="0" dirty="0">
                <a:ea typeface="+mj-lt"/>
                <a:cs typeface="+mj-lt"/>
              </a:rPr>
              <a:t>(</a:t>
            </a:r>
            <a:r>
              <a:rPr lang="ru-RU" sz="2400" dirty="0">
                <a:ea typeface="+mj-lt"/>
                <a:cs typeface="+mj-lt"/>
              </a:rPr>
              <a:t>говорящие звери, ожившие деревья, драконы, упыри</a:t>
            </a:r>
            <a:r>
              <a:rPr lang="ru-RU" sz="2400" b="0" dirty="0">
                <a:ea typeface="+mj-lt"/>
                <a:cs typeface="+mj-lt"/>
              </a:rPr>
              <a:t>, </a:t>
            </a:r>
            <a:r>
              <a:rPr lang="ru-RU" sz="2400" dirty="0">
                <a:ea typeface="+mj-lt"/>
                <a:cs typeface="+mj-lt"/>
              </a:rPr>
              <a:t>единороги</a:t>
            </a:r>
            <a:r>
              <a:rPr lang="ru-RU" sz="2400" b="0" dirty="0">
                <a:ea typeface="+mj-lt"/>
                <a:cs typeface="+mj-lt"/>
              </a:rPr>
              <a:t>, </a:t>
            </a:r>
            <a:r>
              <a:rPr lang="ru-RU" sz="2400" dirty="0">
                <a:ea typeface="+mj-lt"/>
                <a:cs typeface="+mj-lt"/>
              </a:rPr>
              <a:t>духи природы </a:t>
            </a:r>
            <a:r>
              <a:rPr lang="ru-RU" sz="2400" b="0" dirty="0">
                <a:ea typeface="+mj-lt"/>
                <a:cs typeface="+mj-lt"/>
              </a:rPr>
              <a:t>и </a:t>
            </a:r>
            <a:r>
              <a:rPr lang="ru-RU" sz="2400" dirty="0">
                <a:ea typeface="+mj-lt"/>
                <a:cs typeface="+mj-lt"/>
              </a:rPr>
              <a:t>другие).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EFED0D1-2F5E-4D40-A125-FBECA28AD9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4675634" cy="914400"/>
          </a:xfrm>
        </p:spPr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9C0C8FC-0F62-4416-B7A4-2FDA082ADE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59" r="9743" b="1"/>
          <a:stretch/>
        </p:blipFill>
        <p:spPr>
          <a:xfrm>
            <a:off x="6586977" y="759599"/>
            <a:ext cx="4908848" cy="53306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BF12D6D-FE37-445A-BF16-6DA1A659A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0919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F5681-A901-4AEA-A38F-6662AB2B8D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5834907" cy="3204134"/>
          </a:xfrm>
        </p:spPr>
        <p:txBody>
          <a:bodyPr anchor="b">
            <a:normAutofit/>
          </a:bodyPr>
          <a:lstStyle/>
          <a:p>
            <a:r>
              <a:rPr lang="ru-RU" sz="3600" b="0">
                <a:ea typeface="+mj-lt"/>
                <a:cs typeface="+mj-lt"/>
              </a:rPr>
              <a:t>Скрытое </a:t>
            </a:r>
            <a:r>
              <a:rPr lang="ru-RU" sz="3600" b="0" dirty="0">
                <a:ea typeface="+mj-lt"/>
                <a:cs typeface="+mj-lt"/>
              </a:rPr>
              <a:t>противопоставление технологии и волшебства в пользу последнего;</a:t>
            </a:r>
            <a:r>
              <a:rPr lang="ru-RU" sz="1900" b="0" dirty="0">
                <a:ea typeface="+mj-lt"/>
                <a:cs typeface="+mj-lt"/>
              </a:rPr>
              <a:t> </a:t>
            </a:r>
            <a:br>
              <a:rPr lang="ru-RU" sz="1900" b="0" dirty="0">
                <a:ea typeface="+mj-lt"/>
                <a:cs typeface="+mj-lt"/>
              </a:rPr>
            </a:br>
            <a:br>
              <a:rPr lang="ru-RU" sz="1900" b="0" dirty="0">
                <a:ea typeface="+mj-lt"/>
                <a:cs typeface="+mj-lt"/>
              </a:rPr>
            </a:br>
            <a:endParaRPr lang="ru-RU" sz="1900" b="0">
              <a:ea typeface="+mj-lt"/>
              <a:cs typeface="+mj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97A680D-54AC-4C8A-88FC-5EC94AD223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1" y="4872922"/>
            <a:ext cx="3933306" cy="1208141"/>
          </a:xfrm>
        </p:spPr>
        <p:txBody>
          <a:bodyPr>
            <a:normAutofit/>
          </a:bodyPr>
          <a:lstStyle/>
          <a:p>
            <a:endParaRPr lang="ru-RU" sz="2000"/>
          </a:p>
        </p:txBody>
      </p:sp>
      <p:pic>
        <p:nvPicPr>
          <p:cNvPr id="4" name="Рисунок 4" descr="Изображение выглядит как часы, стоит&#10;&#10;Автоматически созданное описание">
            <a:extLst>
              <a:ext uri="{FF2B5EF4-FFF2-40B4-BE49-F238E27FC236}">
                <a16:creationId xmlns:a16="http://schemas.microsoft.com/office/drawing/2014/main" id="{52AD7CBD-CB64-49AB-AB4B-8EFD05429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8453" y="625684"/>
            <a:ext cx="4200641" cy="545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4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6">
            <a:extLst>
              <a:ext uri="{FF2B5EF4-FFF2-40B4-BE49-F238E27FC236}">
                <a16:creationId xmlns:a16="http://schemas.microsoft.com/office/drawing/2014/main" id="{66C7A97A-A7DE-4DFB-8542-1E4BF24C7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E111DB0-3D73-4D20-9D57-CEF5A0D86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761999"/>
            <a:ext cx="4642228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72290B-2C4A-4F01-8431-83EA38535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7" y="1298448"/>
            <a:ext cx="3685070" cy="3255264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3700" b="0">
                <a:ea typeface="+mj-lt"/>
                <a:cs typeface="+mj-lt"/>
              </a:rPr>
              <a:t>Средневековый </a:t>
            </a:r>
            <a:r>
              <a:rPr lang="ru-RU" sz="3700" b="0" dirty="0">
                <a:ea typeface="+mj-lt"/>
                <a:cs typeface="+mj-lt"/>
              </a:rPr>
              <a:t>антураж</a:t>
            </a:r>
            <a:endParaRPr lang="ru-RU" sz="3700" b="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D82E50-B049-4A3E-80C3-226A12D673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4670246"/>
            <a:ext cx="3685070" cy="914400"/>
          </a:xfrm>
        </p:spPr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12" name="Рисунок 1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84CFE4C-FBBA-4775-A801-66D67CA813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59" r="5657" b="1"/>
          <a:stretch/>
        </p:blipFill>
        <p:spPr>
          <a:xfrm>
            <a:off x="5120640" y="759599"/>
            <a:ext cx="6367271" cy="533065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027ADCA0-A066-4B16-8E1F-3C2483947B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4089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0</TotalTime>
  <Words>203</Words>
  <Application>Microsoft Office PowerPoint</Application>
  <PresentationFormat>Широкоэкранный</PresentationFormat>
  <Paragraphs>18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 Black</vt:lpstr>
      <vt:lpstr>Corbel</vt:lpstr>
      <vt:lpstr>Courier New</vt:lpstr>
      <vt:lpstr>Times New Roman</vt:lpstr>
      <vt:lpstr>Verdana</vt:lpstr>
      <vt:lpstr>Wingdings 2</vt:lpstr>
      <vt:lpstr>Frame</vt:lpstr>
      <vt:lpstr>Фантастика:  научно-фантастические жанры и фэнтези. Особенности сюжетосложения.  Прошлое, настоящее и будущее в научно-фантастических жанрах и фэнтези.</vt:lpstr>
      <vt:lpstr>Фэнтези (от англ. fantasy -- «фантазия») -- вид фантастической литературы, основанный на использовании мифологических и сказочных мотивов.</vt:lpstr>
      <vt:lpstr>"Властелин колец"                                     "Хоббит"                               «Сильмариллион"                   </vt:lpstr>
      <vt:lpstr>Гномы                                   Драконы      </vt:lpstr>
      <vt:lpstr>Презентация PowerPoint</vt:lpstr>
      <vt:lpstr>Признаки фэнтези 1.Мир несуществующий, обладающий свойствами, невозможными в нашей реальности</vt:lpstr>
      <vt:lpstr>2.Несуществующие в реальности существа или предметы, необычные с виду, наделенные необыкновенными способностями (говорящие звери, ожившие деревья, драконы, упыри, единороги, духи природы и другие).</vt:lpstr>
      <vt:lpstr>Скрытое противопоставление технологии и волшебства в пользу последнего;   </vt:lpstr>
      <vt:lpstr>Средневековый антураж</vt:lpstr>
      <vt:lpstr>Отличие «чудес» фэнтези от их сказочных аналогов - в том, что они являются нормой описываемого мира и действуют системно, как законы природы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Алсу</cp:lastModifiedBy>
  <cp:revision>310</cp:revision>
  <dcterms:created xsi:type="dcterms:W3CDTF">2021-01-26T09:34:07Z</dcterms:created>
  <dcterms:modified xsi:type="dcterms:W3CDTF">2023-11-13T16:49:24Z</dcterms:modified>
</cp:coreProperties>
</file>