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8" r:id="rId3"/>
    <p:sldId id="269" r:id="rId4"/>
    <p:sldId id="270" r:id="rId5"/>
    <p:sldId id="272" r:id="rId6"/>
    <p:sldId id="271" r:id="rId7"/>
    <p:sldId id="273" r:id="rId8"/>
    <p:sldId id="274" r:id="rId9"/>
    <p:sldId id="275" r:id="rId10"/>
    <p:sldId id="276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9144000" cy="6858000" type="screen4x3"/>
  <p:notesSz cx="9144000" cy="6858000"/>
  <p:embeddedFontLst>
    <p:embeddedFont>
      <p:font typeface="Arial Black" panose="020B0A04020102020204" pitchFamily="34" charset="0"/>
      <p:bold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Palatino Linotype" panose="02040502050505030304" pitchFamily="18" charset="0"/>
      <p:regular r:id="rId24"/>
      <p:bold r:id="rId25"/>
      <p:italic r:id="rId26"/>
      <p:boldItalic r:id="rId27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7AAC9F-206B-45ED-BF14-2B79D65560FF}" v="481" dt="2021-10-18T12:21:08.994"/>
    <p1510:client id="{CCBAF638-4BA9-45DA-B387-3E4B29D7F103}" v="229" dt="2021-10-18T13:14:05.498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1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1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1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562032" y="825498"/>
            <a:ext cx="6863014" cy="6032500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56585" y="721812"/>
            <a:ext cx="4676879" cy="53721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485220" y="971"/>
            <a:ext cx="5658779" cy="51308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6914" y="-17907"/>
            <a:ext cx="7110171" cy="16719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1">
                <a:solidFill>
                  <a:schemeClr val="bg1"/>
                </a:solidFill>
                <a:latin typeface="Palatino Linotype"/>
                <a:cs typeface="Palatino Linotype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2406" y="1319224"/>
            <a:ext cx="7619187" cy="4521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" Type="http://schemas.openxmlformats.org/officeDocument/2006/relationships/image" Target="../media/image14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jp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51.png"/><Relationship Id="rId21" Type="http://schemas.openxmlformats.org/officeDocument/2006/relationships/image" Target="../media/image69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20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05967" y="530732"/>
            <a:ext cx="7258684" cy="228909"/>
          </a:xfrm>
          <a:prstGeom prst="rect">
            <a:avLst/>
          </a:prstGeom>
        </p:spPr>
        <p:txBody>
          <a:bodyPr vert="horz" wrap="square" lIns="0" tIns="13335" rIns="0" bIns="0" rtlCol="0" anchor="t">
            <a:spAutoFit/>
          </a:bodyPr>
          <a:lstStyle/>
          <a:p>
            <a:pPr marL="344805" algn="ctr">
              <a:lnSpc>
                <a:spcPct val="100000"/>
              </a:lnSpc>
              <a:spcBef>
                <a:spcPts val="105"/>
              </a:spcBef>
            </a:pPr>
            <a:endParaRPr lang="ru-RU" sz="1400" dirty="0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0351" y="3264408"/>
            <a:ext cx="3982212" cy="27203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A9E55D-51C7-44D9-A475-18F0060C3464}"/>
              </a:ext>
            </a:extLst>
          </p:cNvPr>
          <p:cNvSpPr txBox="1"/>
          <p:nvPr/>
        </p:nvSpPr>
        <p:spPr>
          <a:xfrm>
            <a:off x="382438" y="928778"/>
            <a:ext cx="8149086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Arial Black"/>
              </a:rPr>
              <a:t>Конфликты </a:t>
            </a:r>
            <a:endParaRPr lang="ru-RU" sz="4400">
              <a:solidFill>
                <a:schemeClr val="bg1"/>
              </a:solidFill>
            </a:endParaRPr>
          </a:p>
          <a:p>
            <a:pPr algn="ctr"/>
            <a:r>
              <a:rPr lang="ru-RU" sz="4400" dirty="0">
                <a:solidFill>
                  <a:schemeClr val="bg1"/>
                </a:solidFill>
                <a:latin typeface="Arial Black"/>
              </a:rPr>
              <a:t>в детском коллективе</a:t>
            </a:r>
            <a:endParaRPr lang="ru-RU" sz="44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2ACF426-8873-4811-A977-8D5AC29B52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3576" y="183413"/>
            <a:ext cx="8108017" cy="2308324"/>
          </a:xfr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 </a:t>
            </a:r>
            <a:r>
              <a:rPr lang="ru-RU" sz="3200" i="1" dirty="0">
                <a:solidFill>
                  <a:schemeClr val="bg1"/>
                </a:solidFill>
                <a:ea typeface="+mn-lt"/>
                <a:cs typeface="+mn-lt"/>
              </a:rPr>
              <a:t>«Я хороший»</a:t>
            </a:r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 - эти дети</a:t>
            </a:r>
            <a:endParaRPr lang="ru-RU"/>
          </a:p>
          <a:p>
            <a:pPr algn="l"/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- наименее </a:t>
            </a:r>
            <a:r>
              <a:rPr lang="ru-RU" sz="2000" b="1" dirty="0">
                <a:solidFill>
                  <a:schemeClr val="bg1"/>
                </a:solidFill>
                <a:ea typeface="+mn-lt"/>
                <a:cs typeface="+mn-lt"/>
              </a:rPr>
              <a:t>конфликтные из самых конфликтных дошкольников</a:t>
            </a:r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;</a:t>
            </a:r>
          </a:p>
          <a:p>
            <a:pPr algn="l"/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- заметно центрированы на себе, опасаются отрицательных оценок;</a:t>
            </a:r>
          </a:p>
          <a:p>
            <a:pPr algn="l"/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- стремятся к равноправному сотрудничеству со сверстниками;</a:t>
            </a:r>
          </a:p>
          <a:p>
            <a:pPr algn="l"/>
            <a:r>
              <a:rPr lang="ru-RU" sz="2000" dirty="0">
                <a:solidFill>
                  <a:schemeClr val="bg1"/>
                </a:solidFill>
                <a:ea typeface="+mn-lt"/>
                <a:cs typeface="+mn-lt"/>
              </a:rPr>
              <a:t>- при любой удаче стараются привлечь к себе внимание сверстников, чтобы те увидели и оценили их удачу.</a:t>
            </a:r>
          </a:p>
          <a:p>
            <a:endParaRPr lang="ru-RU" dirty="0">
              <a:cs typeface="Calibri"/>
            </a:endParaRPr>
          </a:p>
        </p:txBody>
      </p:sp>
      <p:pic>
        <p:nvPicPr>
          <p:cNvPr id="7" name="Рисунок 7" descr="Изображение выглядит как ребенок, человек, маленький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F017E8AF-E7FE-4CF9-86DF-00ABB34EC2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853" y="2486203"/>
            <a:ext cx="5920596" cy="395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208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33983" y="1857755"/>
            <a:ext cx="7534909" cy="1382395"/>
            <a:chOff x="633983" y="1857755"/>
            <a:chExt cx="7534909" cy="13823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8471" y="2040635"/>
              <a:ext cx="469391" cy="36880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08887" y="1857755"/>
              <a:ext cx="1322832" cy="55930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74519" y="1857755"/>
              <a:ext cx="6294120" cy="55930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3983" y="2269236"/>
              <a:ext cx="6097523" cy="55930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33983" y="2680716"/>
              <a:ext cx="6586728" cy="559308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746759" y="3174492"/>
            <a:ext cx="7364095" cy="970915"/>
            <a:chOff x="746759" y="3174492"/>
            <a:chExt cx="7364095" cy="970915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6759" y="3357372"/>
              <a:ext cx="469391" cy="36880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92123" y="3174492"/>
              <a:ext cx="2554224" cy="55930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89148" y="3174492"/>
              <a:ext cx="5021580" cy="559308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08303" y="3585972"/>
              <a:ext cx="7008876" cy="55930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746759" y="4079747"/>
            <a:ext cx="7147559" cy="970915"/>
            <a:chOff x="746759" y="4079747"/>
            <a:chExt cx="7147559" cy="970915"/>
          </a:xfrm>
        </p:grpSpPr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6759" y="4262627"/>
              <a:ext cx="469391" cy="36880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7468" y="4079747"/>
              <a:ext cx="6816852" cy="55930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908303" y="4491227"/>
              <a:ext cx="5209032" cy="559307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746759" y="4985003"/>
            <a:ext cx="6925309" cy="1382395"/>
            <a:chOff x="746759" y="4985003"/>
            <a:chExt cx="6925309" cy="1382395"/>
          </a:xfrm>
        </p:grpSpPr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6759" y="5167883"/>
              <a:ext cx="469391" cy="36880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992123" y="4985003"/>
              <a:ext cx="2865120" cy="559307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00043" y="4985003"/>
              <a:ext cx="4134611" cy="55930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08303" y="5396483"/>
              <a:ext cx="6763511" cy="55930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908303" y="5807963"/>
              <a:ext cx="6172200" cy="55930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623304" y="5807963"/>
              <a:ext cx="656844" cy="559308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834339" y="1931923"/>
            <a:ext cx="7016750" cy="4388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387350" algn="l"/>
              </a:tabLst>
            </a:pPr>
            <a:r>
              <a:rPr sz="1600" spc="20" dirty="0">
                <a:solidFill>
                  <a:srgbClr val="FFFFFF"/>
                </a:solidFill>
                <a:latin typeface="Wingdings"/>
                <a:cs typeface="Wingdings"/>
              </a:rPr>
              <a:t></a:t>
            </a:r>
            <a:r>
              <a:rPr sz="1600" spc="20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Уход</a:t>
            </a:r>
            <a:r>
              <a:rPr sz="2700" spc="-2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от</a:t>
            </a:r>
            <a:r>
              <a:rPr sz="2700" spc="-2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ситуации</a:t>
            </a:r>
            <a:r>
              <a:rPr sz="2700" spc="-4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или</a:t>
            </a:r>
            <a:r>
              <a:rPr sz="2700" spc="-2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жалоба</a:t>
            </a:r>
            <a:r>
              <a:rPr sz="2700" spc="-1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взрослому </a:t>
            </a:r>
            <a:r>
              <a:rPr sz="2700" spc="-66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(убегу, буду</a:t>
            </a:r>
            <a:r>
              <a:rPr sz="2700" spc="1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играть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без</a:t>
            </a:r>
            <a:r>
              <a:rPr sz="2700" spc="-1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них,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 позову</a:t>
            </a:r>
            <a:endParaRPr sz="270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</a:pP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воспитатель</a:t>
            </a:r>
            <a:r>
              <a:rPr sz="27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н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ицу,</a:t>
            </a:r>
            <a:r>
              <a:rPr sz="2700" spc="-3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310" dirty="0">
                <a:solidFill>
                  <a:srgbClr val="FFFFFF"/>
                </a:solidFill>
                <a:latin typeface="Palatino Linotype"/>
                <a:cs typeface="Palatino Linotype"/>
              </a:rPr>
              <a:t>всж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расск</a:t>
            </a:r>
            <a:r>
              <a:rPr sz="2700" spc="5" dirty="0">
                <a:solidFill>
                  <a:srgbClr val="FFFFFF"/>
                </a:solidFill>
                <a:latin typeface="Palatino Linotype"/>
                <a:cs typeface="Palatino Linotype"/>
              </a:rPr>
              <a:t>а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ж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у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м</a:t>
            </a:r>
            <a:r>
              <a:rPr sz="2700" spc="5" dirty="0">
                <a:solidFill>
                  <a:srgbClr val="FFFFFF"/>
                </a:solidFill>
                <a:latin typeface="Palatino Linotype"/>
                <a:cs typeface="Palatino Linotype"/>
              </a:rPr>
              <a:t>а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ме).</a:t>
            </a:r>
            <a:endParaRPr sz="2700">
              <a:latin typeface="Palatino Linotype"/>
              <a:cs typeface="Palatino Linotype"/>
            </a:endParaRPr>
          </a:p>
          <a:p>
            <a:pPr marL="287020" marR="60960" indent="-256540">
              <a:lnSpc>
                <a:spcPct val="100000"/>
              </a:lnSpc>
              <a:spcBef>
                <a:spcPts val="650"/>
              </a:spcBef>
              <a:tabLst>
                <a:tab pos="370840" algn="l"/>
              </a:tabLst>
            </a:pPr>
            <a:r>
              <a:rPr sz="1600" spc="20" dirty="0">
                <a:solidFill>
                  <a:srgbClr val="FFFFFF"/>
                </a:solidFill>
                <a:latin typeface="Wingdings"/>
                <a:cs typeface="Wingdings"/>
              </a:rPr>
              <a:t></a:t>
            </a:r>
            <a:r>
              <a:rPr sz="1600" spc="20" dirty="0">
                <a:solidFill>
                  <a:srgbClr val="FFFFFF"/>
                </a:solidFill>
                <a:latin typeface="Times New Roman"/>
                <a:cs typeface="Times New Roman"/>
              </a:rPr>
              <a:t>		</a:t>
            </a:r>
            <a:r>
              <a:rPr sz="2700" spc="20" dirty="0">
                <a:solidFill>
                  <a:srgbClr val="FFFFFF"/>
                </a:solidFill>
                <a:latin typeface="Palatino Linotype"/>
                <a:cs typeface="Palatino Linotype"/>
              </a:rPr>
              <a:t>Агрессивное</a:t>
            </a:r>
            <a:r>
              <a:rPr sz="2700" spc="-2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решени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е</a:t>
            </a:r>
            <a:r>
              <a:rPr sz="2700" spc="-2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(тоже стукн</a:t>
            </a:r>
            <a:r>
              <a:rPr sz="2700" spc="-15" dirty="0">
                <a:solidFill>
                  <a:srgbClr val="FFFFFF"/>
                </a:solidFill>
                <a:latin typeface="Palatino Linotype"/>
                <a:cs typeface="Palatino Linotype"/>
              </a:rPr>
              <a:t>у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,</a:t>
            </a:r>
            <a:r>
              <a:rPr sz="2700" spc="1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310" dirty="0">
                <a:solidFill>
                  <a:srgbClr val="FFFFFF"/>
                </a:solidFill>
                <a:latin typeface="Palatino Linotype"/>
                <a:cs typeface="Palatino Linotype"/>
              </a:rPr>
              <a:t>всж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 у 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него</a:t>
            </a:r>
            <a:r>
              <a:rPr sz="2700" spc="-4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отберу</a:t>
            </a:r>
            <a:r>
              <a:rPr sz="2700" spc="-1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и</a:t>
            </a:r>
            <a:r>
              <a:rPr sz="2700" spc="-1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сломаю,</a:t>
            </a:r>
            <a:r>
              <a:rPr sz="2700" spc="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заставлю</a:t>
            </a:r>
            <a:r>
              <a:rPr sz="2700" spc="-1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чинить).</a:t>
            </a:r>
            <a:endParaRPr sz="2700">
              <a:latin typeface="Palatino Linotype"/>
              <a:cs typeface="Palatino Linotype"/>
            </a:endParaRPr>
          </a:p>
          <a:p>
            <a:pPr marL="287020" marR="276860" indent="-256540">
              <a:lnSpc>
                <a:spcPct val="100000"/>
              </a:lnSpc>
              <a:spcBef>
                <a:spcPts val="650"/>
              </a:spcBef>
              <a:tabLst>
                <a:tab pos="455930" algn="l"/>
              </a:tabLst>
            </a:pPr>
            <a:r>
              <a:rPr sz="1600" spc="20" dirty="0">
                <a:solidFill>
                  <a:srgbClr val="FFFFFF"/>
                </a:solidFill>
                <a:latin typeface="Wingdings"/>
                <a:cs typeface="Wingdings"/>
              </a:rPr>
              <a:t></a:t>
            </a:r>
            <a:r>
              <a:rPr sz="1600" spc="20" dirty="0">
                <a:solidFill>
                  <a:srgbClr val="FFFFFF"/>
                </a:solidFill>
                <a:latin typeface="Times New Roman"/>
                <a:cs typeface="Times New Roman"/>
              </a:rPr>
              <a:t>		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Вербальное</a:t>
            </a:r>
            <a:r>
              <a:rPr sz="2700" spc="-2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решение</a:t>
            </a:r>
            <a:r>
              <a:rPr sz="2700" spc="-4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(пусть</a:t>
            </a:r>
            <a:r>
              <a:rPr sz="2700" spc="-3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извинится; </a:t>
            </a:r>
            <a:r>
              <a:rPr sz="2700" spc="-66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скажу,</a:t>
            </a:r>
            <a:r>
              <a:rPr sz="2700" spc="-2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что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так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нельзя</a:t>
            </a:r>
            <a:r>
              <a:rPr sz="27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делать).</a:t>
            </a:r>
            <a:endParaRPr sz="2700">
              <a:latin typeface="Palatino Linotype"/>
              <a:cs typeface="Palatino Linotype"/>
            </a:endParaRPr>
          </a:p>
          <a:p>
            <a:pPr marL="287020" marR="498475" indent="-256540">
              <a:lnSpc>
                <a:spcPct val="100000"/>
              </a:lnSpc>
              <a:spcBef>
                <a:spcPts val="650"/>
              </a:spcBef>
              <a:tabLst>
                <a:tab pos="370840" algn="l"/>
              </a:tabLst>
            </a:pPr>
            <a:r>
              <a:rPr sz="1600" spc="20" dirty="0">
                <a:solidFill>
                  <a:srgbClr val="FFFFFF"/>
                </a:solidFill>
                <a:latin typeface="Wingdings"/>
                <a:cs typeface="Wingdings"/>
              </a:rPr>
              <a:t></a:t>
            </a:r>
            <a:r>
              <a:rPr sz="1600" spc="20" dirty="0">
                <a:solidFill>
                  <a:srgbClr val="FFFFFF"/>
                </a:solidFill>
                <a:latin typeface="Times New Roman"/>
                <a:cs typeface="Times New Roman"/>
              </a:rPr>
              <a:t>		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Продуктивное решение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(буду чинить </a:t>
            </a:r>
            <a:r>
              <a:rPr sz="2700" spc="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куклу,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я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умею;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поиграю с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ними потом; </a:t>
            </a:r>
            <a:r>
              <a:rPr sz="2700" spc="-66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покажу,</a:t>
            </a:r>
            <a:r>
              <a:rPr sz="27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dirty="0">
                <a:solidFill>
                  <a:srgbClr val="FFFFFF"/>
                </a:solidFill>
                <a:latin typeface="Palatino Linotype"/>
                <a:cs typeface="Palatino Linotype"/>
              </a:rPr>
              <a:t>как</a:t>
            </a:r>
            <a:r>
              <a:rPr sz="2700" spc="-2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надо</a:t>
            </a:r>
            <a:r>
              <a:rPr sz="27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правильно</a:t>
            </a:r>
            <a:r>
              <a:rPr sz="27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7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играть).</a:t>
            </a:r>
            <a:endParaRPr sz="2700">
              <a:latin typeface="Palatino Linotype"/>
              <a:cs typeface="Palatino Linotype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746759" y="0"/>
            <a:ext cx="7767955" cy="1717675"/>
            <a:chOff x="746759" y="0"/>
            <a:chExt cx="7767955" cy="1717675"/>
          </a:xfrm>
        </p:grpSpPr>
        <p:pic>
          <p:nvPicPr>
            <p:cNvPr id="26" name="object 26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46759" y="0"/>
              <a:ext cx="7767828" cy="620267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72183" y="428244"/>
              <a:ext cx="6320027" cy="740663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147059" y="976883"/>
              <a:ext cx="2855976" cy="740663"/>
            </a:xfrm>
            <a:prstGeom prst="rect">
              <a:avLst/>
            </a:prstGeom>
          </p:spPr>
        </p:pic>
      </p:grp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</a:pPr>
            <a:r>
              <a:rPr dirty="0"/>
              <a:t>Основные</a:t>
            </a:r>
            <a:r>
              <a:rPr spc="-65" dirty="0"/>
              <a:t> </a:t>
            </a:r>
            <a:r>
              <a:rPr dirty="0"/>
              <a:t>способы</a:t>
            </a:r>
            <a:r>
              <a:rPr spc="-60" dirty="0"/>
              <a:t> </a:t>
            </a:r>
            <a:r>
              <a:rPr spc="-5" dirty="0"/>
              <a:t>реагирования </a:t>
            </a:r>
            <a:r>
              <a:rPr spc="-885" dirty="0"/>
              <a:t> </a:t>
            </a:r>
            <a:r>
              <a:rPr i="1" spc="-5" dirty="0"/>
              <a:t>ребенка</a:t>
            </a:r>
            <a:r>
              <a:rPr i="1" spc="-30" dirty="0"/>
              <a:t> </a:t>
            </a:r>
            <a:r>
              <a:rPr i="1" spc="-5" dirty="0"/>
              <a:t>на</a:t>
            </a:r>
            <a:r>
              <a:rPr i="1" spc="-10" dirty="0"/>
              <a:t> </a:t>
            </a:r>
            <a:r>
              <a:rPr i="1" dirty="0"/>
              <a:t>конфликтную</a:t>
            </a:r>
          </a:p>
          <a:p>
            <a:pPr algn="ctr">
              <a:lnSpc>
                <a:spcPct val="100000"/>
              </a:lnSpc>
            </a:pPr>
            <a:r>
              <a:rPr dirty="0"/>
              <a:t>ситуацию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46176" y="2423160"/>
            <a:ext cx="6049010" cy="866140"/>
            <a:chOff x="646176" y="2423160"/>
            <a:chExt cx="6049010" cy="8661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6176" y="2586228"/>
              <a:ext cx="419099" cy="32918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8388" y="2423160"/>
              <a:ext cx="5876544" cy="49987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8388" y="2788920"/>
              <a:ext cx="1877568" cy="49987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87524" y="2788920"/>
              <a:ext cx="586739" cy="499872"/>
            </a:xfrm>
            <a:prstGeom prst="rect">
              <a:avLst/>
            </a:prstGeom>
          </p:spPr>
        </p:pic>
      </p:grpSp>
      <p:grpSp>
        <p:nvGrpSpPr>
          <p:cNvPr id="7" name="object 7"/>
          <p:cNvGrpSpPr/>
          <p:nvPr/>
        </p:nvGrpSpPr>
        <p:grpSpPr>
          <a:xfrm>
            <a:off x="646176" y="3227832"/>
            <a:ext cx="6122035" cy="500380"/>
            <a:chOff x="646176" y="3227832"/>
            <a:chExt cx="6122035" cy="50038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46176" y="3390900"/>
              <a:ext cx="419099" cy="32918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18388" y="3227832"/>
              <a:ext cx="5771388" cy="49987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81343" y="3227832"/>
              <a:ext cx="586740" cy="499871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740155" y="2490342"/>
            <a:ext cx="5824220" cy="1196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8605" marR="154305" indent="-256540">
              <a:lnSpc>
                <a:spcPct val="100000"/>
              </a:lnSpc>
              <a:spcBef>
                <a:spcPts val="100"/>
              </a:spcBef>
            </a:pPr>
            <a:r>
              <a:rPr sz="1450" spc="-10" dirty="0">
                <a:solidFill>
                  <a:srgbClr val="FFFFFF"/>
                </a:solidFill>
                <a:latin typeface="Wingdings"/>
                <a:cs typeface="Wingdings"/>
              </a:rPr>
              <a:t></a:t>
            </a:r>
            <a:r>
              <a:rPr sz="1450" spc="2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Методика</a:t>
            </a:r>
            <a:r>
              <a:rPr sz="240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«Наблюдение</a:t>
            </a:r>
            <a:r>
              <a:rPr sz="2400" spc="-2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400" dirty="0">
                <a:solidFill>
                  <a:srgbClr val="FFFFFF"/>
                </a:solidFill>
                <a:latin typeface="Palatino Linotype"/>
                <a:cs typeface="Palatino Linotype"/>
              </a:rPr>
              <a:t>в</a:t>
            </a:r>
            <a:r>
              <a:rPr sz="2400" spc="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игре»</a:t>
            </a:r>
            <a:r>
              <a:rPr sz="2400" dirty="0">
                <a:solidFill>
                  <a:srgbClr val="FFFFFF"/>
                </a:solidFill>
                <a:latin typeface="Palatino Linotype"/>
                <a:cs typeface="Palatino Linotype"/>
              </a:rPr>
              <a:t> (А.И. </a:t>
            </a:r>
            <a:r>
              <a:rPr sz="2400" spc="-58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Анжарова).</a:t>
            </a:r>
            <a:endParaRPr sz="240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450" spc="-10" dirty="0">
                <a:solidFill>
                  <a:srgbClr val="FFFFFF"/>
                </a:solidFill>
                <a:latin typeface="Wingdings"/>
                <a:cs typeface="Wingdings"/>
              </a:rPr>
              <a:t></a:t>
            </a:r>
            <a:r>
              <a:rPr sz="1450" spc="20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Методика</a:t>
            </a:r>
            <a:r>
              <a:rPr sz="240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«Картинки»</a:t>
            </a:r>
            <a:r>
              <a:rPr sz="2400" spc="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(Калинина</a:t>
            </a:r>
            <a:r>
              <a:rPr sz="2400" spc="-2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400" dirty="0">
                <a:solidFill>
                  <a:srgbClr val="FFFFFF"/>
                </a:solidFill>
                <a:latin typeface="Palatino Linotype"/>
                <a:cs typeface="Palatino Linotype"/>
              </a:rPr>
              <a:t>Р.Р).</a:t>
            </a:r>
            <a:endParaRPr sz="2400">
              <a:latin typeface="Palatino Linotype"/>
              <a:cs typeface="Palatino Linotype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879347" y="333756"/>
            <a:ext cx="6916420" cy="1838325"/>
            <a:chOff x="879347" y="333756"/>
            <a:chExt cx="6916420" cy="1838325"/>
          </a:xfrm>
        </p:grpSpPr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66544" y="333756"/>
              <a:ext cx="4654296" cy="74066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26235" y="882396"/>
              <a:ext cx="6536435" cy="74066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79347" y="1431036"/>
              <a:ext cx="6915911" cy="740663"/>
            </a:xfrm>
            <a:prstGeom prst="rect">
              <a:avLst/>
            </a:prstGeom>
          </p:spPr>
        </p:pic>
      </p:grpSp>
      <p:sp>
        <p:nvSpPr>
          <p:cNvPr id="16" name="object 16"/>
          <p:cNvSpPr txBox="1">
            <a:spLocks noGrp="1"/>
          </p:cNvSpPr>
          <p:nvPr>
            <p:ph type="title"/>
          </p:nvPr>
        </p:nvSpPr>
        <p:spPr>
          <a:xfrm>
            <a:off x="1150111" y="436829"/>
            <a:ext cx="6343015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99515">
              <a:lnSpc>
                <a:spcPct val="100000"/>
              </a:lnSpc>
              <a:spcBef>
                <a:spcPts val="100"/>
              </a:spcBef>
            </a:pPr>
            <a:r>
              <a:rPr dirty="0"/>
              <a:t>Выявление</a:t>
            </a:r>
            <a:r>
              <a:rPr spc="-35" dirty="0"/>
              <a:t> </a:t>
            </a:r>
            <a:r>
              <a:rPr dirty="0"/>
              <a:t>уровня</a:t>
            </a:r>
          </a:p>
          <a:p>
            <a:pPr marL="12700" marR="5080" indent="246379">
              <a:lnSpc>
                <a:spcPct val="100000"/>
              </a:lnSpc>
            </a:pPr>
            <a:r>
              <a:rPr dirty="0"/>
              <a:t>конфликтного </a:t>
            </a:r>
            <a:r>
              <a:rPr spc="-5" dirty="0"/>
              <a:t>поведения </a:t>
            </a:r>
            <a:r>
              <a:rPr dirty="0"/>
              <a:t>у </a:t>
            </a:r>
            <a:r>
              <a:rPr spc="5" dirty="0"/>
              <a:t> </a:t>
            </a:r>
            <a:r>
              <a:rPr i="1" dirty="0"/>
              <a:t>детей</a:t>
            </a:r>
            <a:r>
              <a:rPr i="1" spc="-40" dirty="0"/>
              <a:t> </a:t>
            </a:r>
            <a:r>
              <a:rPr i="1" dirty="0"/>
              <a:t>дошкольного</a:t>
            </a:r>
            <a:r>
              <a:rPr i="1" spc="-40" dirty="0"/>
              <a:t> </a:t>
            </a:r>
            <a:r>
              <a:rPr i="1" spc="-5" dirty="0"/>
              <a:t>возраста</a:t>
            </a:r>
          </a:p>
        </p:txBody>
      </p:sp>
      <p:pic>
        <p:nvPicPr>
          <p:cNvPr id="17" name="object 1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051685" y="3847210"/>
            <a:ext cx="4591430" cy="301078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76527" y="496823"/>
            <a:ext cx="7265034" cy="1289685"/>
            <a:chOff x="1176527" y="496823"/>
            <a:chExt cx="7265034" cy="12896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76527" y="496823"/>
              <a:ext cx="7264908" cy="74066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46120" y="1045463"/>
              <a:ext cx="3011424" cy="740663"/>
            </a:xfrm>
            <a:prstGeom prst="rect">
              <a:avLst/>
            </a:prstGeom>
          </p:spPr>
        </p:pic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47038" y="599947"/>
            <a:ext cx="658050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82164" marR="5080" indent="-2070100">
              <a:lnSpc>
                <a:spcPct val="100000"/>
              </a:lnSpc>
              <a:spcBef>
                <a:spcPts val="100"/>
              </a:spcBef>
            </a:pPr>
            <a:r>
              <a:rPr dirty="0"/>
              <a:t>Интерактивная</a:t>
            </a:r>
            <a:r>
              <a:rPr spc="-45" dirty="0"/>
              <a:t> </a:t>
            </a:r>
            <a:r>
              <a:rPr spc="-10" dirty="0"/>
              <a:t>игра</a:t>
            </a:r>
            <a:r>
              <a:rPr spc="-45" dirty="0"/>
              <a:t> </a:t>
            </a:r>
            <a:r>
              <a:rPr dirty="0"/>
              <a:t>«Доброе </a:t>
            </a:r>
            <a:r>
              <a:rPr spc="-885" dirty="0"/>
              <a:t> </a:t>
            </a:r>
            <a:r>
              <a:rPr i="1" spc="-5" dirty="0"/>
              <a:t>животное»</a:t>
            </a: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70432" y="2048255"/>
            <a:ext cx="7004304" cy="44074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80160" y="527304"/>
            <a:ext cx="6902196" cy="850391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82292" y="642873"/>
            <a:ext cx="625983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Игра «Ты</a:t>
            </a:r>
            <a:r>
              <a:rPr sz="4000" spc="-20" dirty="0"/>
              <a:t> </a:t>
            </a:r>
            <a:r>
              <a:rPr sz="4000" spc="-10" dirty="0"/>
              <a:t>мне</a:t>
            </a:r>
            <a:r>
              <a:rPr sz="4000" spc="-15" dirty="0"/>
              <a:t> </a:t>
            </a:r>
            <a:r>
              <a:rPr sz="4000" spc="-10" dirty="0"/>
              <a:t>нравишься»</a:t>
            </a:r>
            <a:endParaRPr sz="4000"/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01852" y="1833372"/>
            <a:ext cx="7036308" cy="418795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211323" y="463295"/>
            <a:ext cx="4840605" cy="741045"/>
            <a:chOff x="2211323" y="463295"/>
            <a:chExt cx="4840605" cy="7410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11323" y="463295"/>
              <a:ext cx="1740407" cy="74066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48227" y="463295"/>
              <a:ext cx="3474720" cy="74066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19444" y="463295"/>
              <a:ext cx="832103" cy="740663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482976" y="566420"/>
            <a:ext cx="42633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Игра</a:t>
            </a:r>
            <a:r>
              <a:rPr spc="-35" dirty="0"/>
              <a:t> </a:t>
            </a:r>
            <a:r>
              <a:rPr spc="-5" dirty="0"/>
              <a:t>«Примирение»</a:t>
            </a:r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70432" y="1618488"/>
            <a:ext cx="6890004" cy="473659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76072" y="1249680"/>
            <a:ext cx="7315200" cy="1428115"/>
            <a:chOff x="576072" y="1249680"/>
            <a:chExt cx="7315200" cy="142811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2940" y="1420368"/>
              <a:ext cx="437388" cy="33527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66572" y="1249680"/>
              <a:ext cx="690372" cy="51358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30223" y="1249680"/>
              <a:ext cx="2525268" cy="51358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28772" y="1249680"/>
              <a:ext cx="4762500" cy="5135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6072" y="1554480"/>
              <a:ext cx="6015228" cy="51358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6072" y="1859280"/>
              <a:ext cx="5622036" cy="51358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76072" y="2164080"/>
              <a:ext cx="2891028" cy="513588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662940" y="2926079"/>
            <a:ext cx="7260590" cy="513715"/>
            <a:chOff x="662940" y="2926079"/>
            <a:chExt cx="7260590" cy="513715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2940" y="3096767"/>
              <a:ext cx="437388" cy="33527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66572" y="2926079"/>
              <a:ext cx="676656" cy="51358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16508" y="2926079"/>
              <a:ext cx="1708403" cy="51358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298191" y="2926079"/>
              <a:ext cx="5625083" cy="513588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681227" y="3688079"/>
            <a:ext cx="6623684" cy="818515"/>
            <a:chOff x="681227" y="3688079"/>
            <a:chExt cx="6623684" cy="818515"/>
          </a:xfrm>
        </p:grpSpPr>
        <p:pic>
          <p:nvPicPr>
            <p:cNvPr id="16" name="object 1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1227" y="3858767"/>
              <a:ext cx="437388" cy="335280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50391" y="3688079"/>
              <a:ext cx="676656" cy="51358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00327" y="3688079"/>
              <a:ext cx="2305812" cy="51358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979420" y="3688079"/>
              <a:ext cx="4046220" cy="51358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6598919" y="3688079"/>
              <a:ext cx="705612" cy="51358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50391" y="3992879"/>
              <a:ext cx="2839212" cy="513588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262883" y="3992879"/>
              <a:ext cx="2513076" cy="513588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349239" y="3992879"/>
              <a:ext cx="505967" cy="513588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681227" y="4754879"/>
            <a:ext cx="7539355" cy="1123315"/>
            <a:chOff x="681227" y="4754879"/>
            <a:chExt cx="7539355" cy="1123315"/>
          </a:xfrm>
        </p:grpSpPr>
        <p:pic>
          <p:nvPicPr>
            <p:cNvPr id="25" name="object 2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81227" y="4925567"/>
              <a:ext cx="437388" cy="33527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0391" y="4754879"/>
              <a:ext cx="690372" cy="513588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14044" y="4754879"/>
              <a:ext cx="2525268" cy="513588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212592" y="4754879"/>
              <a:ext cx="3355848" cy="513588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50391" y="5059679"/>
              <a:ext cx="7370064" cy="513588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50391" y="5364479"/>
              <a:ext cx="2977896" cy="513588"/>
            </a:xfrm>
            <a:prstGeom prst="rect">
              <a:avLst/>
            </a:prstGeom>
          </p:spPr>
        </p:pic>
      </p:grpSp>
      <p:sp>
        <p:nvSpPr>
          <p:cNvPr id="31" name="object 31"/>
          <p:cNvSpPr txBox="1"/>
          <p:nvPr/>
        </p:nvSpPr>
        <p:spPr>
          <a:xfrm>
            <a:off x="762406" y="1319224"/>
            <a:ext cx="7157720" cy="452183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 marR="332105">
              <a:lnSpc>
                <a:spcPts val="2400"/>
              </a:lnSpc>
              <a:spcBef>
                <a:spcPts val="675"/>
              </a:spcBef>
            </a:pPr>
            <a:r>
              <a:rPr sz="1500" spc="-10" dirty="0">
                <a:solidFill>
                  <a:srgbClr val="FFFFFF"/>
                </a:solidFill>
                <a:latin typeface="Wingdings"/>
                <a:cs typeface="Wingdings"/>
              </a:rPr>
              <a:t>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Использование</a:t>
            </a:r>
            <a:r>
              <a:rPr sz="2500" spc="5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в</a:t>
            </a:r>
            <a:r>
              <a:rPr sz="250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работе</a:t>
            </a:r>
            <a:r>
              <a:rPr sz="2500" spc="2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с</a:t>
            </a:r>
            <a:r>
              <a:rPr sz="250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детьми</a:t>
            </a:r>
            <a:r>
              <a:rPr sz="250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комплекса </a:t>
            </a:r>
            <a:r>
              <a:rPr sz="2500" spc="-61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интерактивных</a:t>
            </a:r>
            <a:r>
              <a:rPr sz="2500" spc="1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игр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направленных</a:t>
            </a:r>
            <a:r>
              <a:rPr sz="2500" spc="4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на</a:t>
            </a:r>
            <a:endParaRPr sz="2500">
              <a:latin typeface="Palatino Linotype"/>
              <a:cs typeface="Palatino Linotype"/>
            </a:endParaRPr>
          </a:p>
          <a:p>
            <a:pPr marL="12700" marR="2019935">
              <a:lnSpc>
                <a:spcPts val="2400"/>
              </a:lnSpc>
            </a:pP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формирование их</a:t>
            </a:r>
            <a:r>
              <a:rPr sz="2500" spc="-1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сплоченности</a:t>
            </a:r>
            <a:r>
              <a:rPr sz="2500" spc="1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и </a:t>
            </a:r>
            <a:r>
              <a:rPr sz="2500" spc="-61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сотрудничества,</a:t>
            </a:r>
            <a:endParaRPr sz="2500">
              <a:latin typeface="Palatino Linotype"/>
              <a:cs typeface="Palatino Linotype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200">
              <a:latin typeface="Palatino Linotype"/>
              <a:cs typeface="Palatino Linotype"/>
            </a:endParaRPr>
          </a:p>
          <a:p>
            <a:pPr marL="12700">
              <a:lnSpc>
                <a:spcPct val="100000"/>
              </a:lnSpc>
            </a:pPr>
            <a:r>
              <a:rPr sz="1500" spc="-5" dirty="0">
                <a:solidFill>
                  <a:srgbClr val="FFFFFF"/>
                </a:solidFill>
                <a:latin typeface="Wingdings"/>
                <a:cs typeface="Wingdings"/>
              </a:rPr>
              <a:t>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Обучение</a:t>
            </a:r>
            <a:r>
              <a:rPr sz="2500" spc="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эффективным</a:t>
            </a:r>
            <a:r>
              <a:rPr sz="2500" spc="3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способам</a:t>
            </a:r>
            <a:r>
              <a:rPr sz="2500" spc="5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общения,</a:t>
            </a:r>
            <a:endParaRPr sz="2500">
              <a:latin typeface="Palatino Linotype"/>
              <a:cs typeface="Palatino Linotype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50">
              <a:latin typeface="Palatino Linotype"/>
              <a:cs typeface="Palatino Linotype"/>
            </a:endParaRPr>
          </a:p>
          <a:p>
            <a:pPr marL="287020" marR="912494" indent="-256540">
              <a:lnSpc>
                <a:spcPts val="2400"/>
              </a:lnSpc>
            </a:pPr>
            <a:r>
              <a:rPr sz="1500" dirty="0">
                <a:solidFill>
                  <a:srgbClr val="FFFFFF"/>
                </a:solidFill>
                <a:latin typeface="Wingdings"/>
                <a:cs typeface="Wingdings"/>
              </a:rPr>
              <a:t></a:t>
            </a:r>
            <a:r>
              <a:rPr sz="1500" spc="1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Обыгрывание</a:t>
            </a:r>
            <a:r>
              <a:rPr sz="2500" spc="-1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конфликтных</a:t>
            </a:r>
            <a:r>
              <a:rPr sz="2500" spc="3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ситуаций и </a:t>
            </a:r>
            <a:r>
              <a:rPr sz="2500" spc="-61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моделирование</a:t>
            </a:r>
            <a:r>
              <a:rPr sz="2500" spc="2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выхода</a:t>
            </a:r>
            <a:r>
              <a:rPr sz="2500" spc="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из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 них;</a:t>
            </a:r>
            <a:endParaRPr sz="2500">
              <a:latin typeface="Palatino Linotype"/>
              <a:cs typeface="Palatino Linotype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2200">
              <a:latin typeface="Palatino Linotype"/>
              <a:cs typeface="Palatino Linotype"/>
            </a:endParaRPr>
          </a:p>
          <a:p>
            <a:pPr marL="30480">
              <a:lnSpc>
                <a:spcPts val="2700"/>
              </a:lnSpc>
            </a:pPr>
            <a:r>
              <a:rPr sz="1500" dirty="0">
                <a:solidFill>
                  <a:srgbClr val="FFFFFF"/>
                </a:solidFill>
                <a:latin typeface="Wingdings"/>
                <a:cs typeface="Wingdings"/>
              </a:rPr>
              <a:t></a:t>
            </a:r>
            <a:r>
              <a:rPr sz="1500" spc="13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Использование</a:t>
            </a:r>
            <a:r>
              <a:rPr sz="2500" spc="5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различных</a:t>
            </a:r>
            <a:r>
              <a:rPr sz="2500" spc="4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этюдов,</a:t>
            </a:r>
            <a:endParaRPr sz="2500">
              <a:latin typeface="Palatino Linotype"/>
              <a:cs typeface="Palatino Linotype"/>
            </a:endParaRPr>
          </a:p>
          <a:p>
            <a:pPr marL="287020" marR="5080">
              <a:lnSpc>
                <a:spcPts val="2400"/>
              </a:lnSpc>
              <a:spcBef>
                <a:spcPts val="280"/>
              </a:spcBef>
            </a:pP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направленных</a:t>
            </a:r>
            <a:r>
              <a:rPr sz="2500" spc="2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на формирование</a:t>
            </a:r>
            <a:r>
              <a:rPr sz="2500" spc="4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10" dirty="0">
                <a:solidFill>
                  <a:srgbClr val="FFFFFF"/>
                </a:solidFill>
                <a:latin typeface="Palatino Linotype"/>
                <a:cs typeface="Palatino Linotype"/>
              </a:rPr>
              <a:t>позитивного </a:t>
            </a:r>
            <a:r>
              <a:rPr sz="2500" spc="-610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поведения</a:t>
            </a:r>
            <a:r>
              <a:rPr sz="2500" spc="5" dirty="0">
                <a:solidFill>
                  <a:srgbClr val="FFFFFF"/>
                </a:solidFill>
                <a:latin typeface="Palatino Linotype"/>
                <a:cs typeface="Palatino Linotype"/>
              </a:rPr>
              <a:t> </a:t>
            </a:r>
            <a:r>
              <a:rPr sz="2500" spc="-5" dirty="0">
                <a:solidFill>
                  <a:srgbClr val="FFFFFF"/>
                </a:solidFill>
                <a:latin typeface="Palatino Linotype"/>
                <a:cs typeface="Palatino Linotype"/>
              </a:rPr>
              <a:t>детей.</a:t>
            </a:r>
            <a:endParaRPr sz="2500">
              <a:latin typeface="Palatino Linotype"/>
              <a:cs typeface="Palatino Linotype"/>
            </a:endParaRPr>
          </a:p>
        </p:txBody>
      </p:sp>
      <p:pic>
        <p:nvPicPr>
          <p:cNvPr id="32" name="object 32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2308860" y="396240"/>
            <a:ext cx="4271772" cy="819912"/>
          </a:xfrm>
          <a:prstGeom prst="rect">
            <a:avLst/>
          </a:prstGeom>
        </p:spPr>
      </p:pic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2610357" y="511251"/>
            <a:ext cx="3630929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 dirty="0"/>
              <a:t>Общие</a:t>
            </a:r>
            <a:r>
              <a:rPr sz="4000" spc="-85" dirty="0"/>
              <a:t> </a:t>
            </a:r>
            <a:r>
              <a:rPr sz="4000" spc="-10" dirty="0"/>
              <a:t>выводы</a:t>
            </a:r>
            <a:endParaRPr sz="40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50214" y="824229"/>
            <a:ext cx="760603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i="0" spc="-5" dirty="0">
                <a:latin typeface="Palatino Linotype"/>
                <a:cs typeface="Palatino Linotype"/>
              </a:rPr>
              <a:t>Спасибо</a:t>
            </a:r>
            <a:r>
              <a:rPr sz="5400" i="0" spc="-50" dirty="0">
                <a:latin typeface="Palatino Linotype"/>
                <a:cs typeface="Palatino Linotype"/>
              </a:rPr>
              <a:t> </a:t>
            </a:r>
            <a:r>
              <a:rPr sz="5400" i="0" dirty="0">
                <a:latin typeface="Palatino Linotype"/>
                <a:cs typeface="Palatino Linotype"/>
              </a:rPr>
              <a:t>за</a:t>
            </a:r>
            <a:r>
              <a:rPr sz="5400" i="0" spc="-45" dirty="0">
                <a:latin typeface="Palatino Linotype"/>
                <a:cs typeface="Palatino Linotype"/>
              </a:rPr>
              <a:t> </a:t>
            </a:r>
            <a:r>
              <a:rPr sz="5400" i="0" spc="-5" dirty="0">
                <a:latin typeface="Palatino Linotype"/>
                <a:cs typeface="Palatino Linotype"/>
              </a:rPr>
              <a:t>внимание!</a:t>
            </a:r>
            <a:endParaRPr sz="5400">
              <a:latin typeface="Palatino Linotype"/>
              <a:cs typeface="Palatino Linotype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3816" y="2048255"/>
            <a:ext cx="7534656" cy="42931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Изображение выглядит как человек, внутренний, группа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302963F9-3046-4CE0-971A-38298B8F7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721" y="2631923"/>
            <a:ext cx="6639463" cy="421083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1C6E46-79FD-482C-A3C2-99BEFD8DC129}"/>
              </a:ext>
            </a:extLst>
          </p:cNvPr>
          <p:cNvSpPr txBox="1"/>
          <p:nvPr/>
        </p:nvSpPr>
        <p:spPr>
          <a:xfrm>
            <a:off x="583721" y="439948"/>
            <a:ext cx="7717765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rtl="0"/>
            <a:r>
              <a:rPr lang="ru-RU" sz="3200" b="1" dirty="0">
                <a:solidFill>
                  <a:srgbClr val="FFFFFF"/>
                </a:solidFill>
                <a:latin typeface="Calibri"/>
                <a:cs typeface="Segoe UI"/>
              </a:rPr>
              <a:t>Детский конфликт</a:t>
            </a:r>
            <a:r>
              <a:rPr lang="ru-RU" sz="3200" dirty="0">
                <a:solidFill>
                  <a:srgbClr val="FFFFFF"/>
                </a:solidFill>
                <a:latin typeface="Calibri"/>
                <a:cs typeface="Segoe UI"/>
              </a:rPr>
              <a:t> – когда кто – либо из детей стремится удовлетворить свои желания, не считая с потребностью других.</a:t>
            </a:r>
            <a:r>
              <a:rPr lang="ru-RU" sz="3200" dirty="0">
                <a:latin typeface="Calibri"/>
                <a:cs typeface="Segoe UI"/>
              </a:rPr>
              <a:t>​</a:t>
            </a:r>
            <a:endParaRPr lang="ru-RU" sz="3200" dirty="0">
              <a:solidFill>
                <a:srgbClr val="000000"/>
              </a:solidFill>
              <a:latin typeface="Calibri"/>
              <a:cs typeface="Segoe UI"/>
            </a:endParaRPr>
          </a:p>
          <a:p>
            <a:pPr rtl="0"/>
            <a:r>
              <a:rPr lang="ru-RU" sz="3200" dirty="0">
                <a:latin typeface="Palatino Linotype"/>
                <a:cs typeface="Segoe UI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2258765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AAED62-D24E-4F1E-821D-0E204469561D}"/>
              </a:ext>
            </a:extLst>
          </p:cNvPr>
          <p:cNvSpPr txBox="1"/>
          <p:nvPr/>
        </p:nvSpPr>
        <p:spPr>
          <a:xfrm>
            <a:off x="1302589" y="612475"/>
            <a:ext cx="7027652" cy="13542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rtl="0"/>
            <a:r>
              <a:rPr lang="ru-RU" sz="3200" b="1" dirty="0">
                <a:solidFill>
                  <a:srgbClr val="FFFFFF"/>
                </a:solidFill>
                <a:latin typeface="Palatino Linotype"/>
                <a:cs typeface="Segoe UI"/>
              </a:rPr>
              <a:t>Возможные причины конфликтов:</a:t>
            </a:r>
            <a:r>
              <a:rPr lang="ru-RU" sz="3200" dirty="0">
                <a:latin typeface="Palatino Linotype"/>
                <a:cs typeface="Segoe UI"/>
              </a:rPr>
              <a:t>​</a:t>
            </a:r>
            <a:endParaRPr lang="ru-RU" sz="3200" dirty="0">
              <a:solidFill>
                <a:srgbClr val="000000"/>
              </a:solidFill>
              <a:latin typeface="Palatino Linotype"/>
              <a:cs typeface="Segoe UI"/>
            </a:endParaRPr>
          </a:p>
          <a:p>
            <a:pPr rtl="0"/>
            <a:r>
              <a:rPr lang="en-US" dirty="0">
                <a:latin typeface="Palatino Linotype"/>
                <a:cs typeface="Segoe UI"/>
              </a:rPr>
              <a:t>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D316A4-4864-4D9A-A378-28913BE56AFF}"/>
              </a:ext>
            </a:extLst>
          </p:cNvPr>
          <p:cNvSpPr txBox="1"/>
          <p:nvPr/>
        </p:nvSpPr>
        <p:spPr>
          <a:xfrm>
            <a:off x="756250" y="1863306"/>
            <a:ext cx="7746519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rtl="0">
              <a:buAutoNum type="arabicPeriod"/>
            </a:pPr>
            <a:r>
              <a:rPr lang="ru-RU" sz="2800" dirty="0">
                <a:solidFill>
                  <a:srgbClr val="FFFFFF"/>
                </a:solidFill>
                <a:latin typeface="Calibri"/>
                <a:cs typeface="Arial"/>
              </a:rPr>
              <a:t>Эмоциональные трудности.</a:t>
            </a:r>
            <a:r>
              <a:rPr lang="en-US" sz="2800" dirty="0">
                <a:latin typeface="Calibri"/>
                <a:cs typeface="Arial"/>
              </a:rPr>
              <a:t>​</a:t>
            </a:r>
            <a:endParaRPr lang="en-US" sz="2800" dirty="0">
              <a:solidFill>
                <a:srgbClr val="000000"/>
              </a:solidFill>
              <a:latin typeface="Calibri"/>
              <a:cs typeface="Arial"/>
            </a:endParaRPr>
          </a:p>
          <a:p>
            <a:pPr rtl="0">
              <a:buAutoNum type="arabicPeriod"/>
            </a:pPr>
            <a:r>
              <a:rPr lang="ru-RU" sz="2800" dirty="0">
                <a:solidFill>
                  <a:srgbClr val="FFFFFF"/>
                </a:solidFill>
                <a:latin typeface="Calibri"/>
                <a:cs typeface="Arial"/>
              </a:rPr>
              <a:t> Если у ребёнка не развита произвольность.</a:t>
            </a:r>
            <a:r>
              <a:rPr lang="en-US" sz="2800" dirty="0">
                <a:latin typeface="Calibri"/>
                <a:cs typeface="Arial"/>
              </a:rPr>
              <a:t>​</a:t>
            </a:r>
          </a:p>
          <a:p>
            <a:pPr rtl="0">
              <a:buAutoNum type="arabicPeriod"/>
            </a:pPr>
            <a:r>
              <a:rPr lang="ru-RU" sz="2800" dirty="0">
                <a:solidFill>
                  <a:srgbClr val="FFFFFF"/>
                </a:solidFill>
                <a:latin typeface="Calibri"/>
                <a:cs typeface="Arial"/>
              </a:rPr>
              <a:t> Дефицит воспитанности, доброты, культуры.</a:t>
            </a:r>
            <a:r>
              <a:rPr lang="en-US" sz="2800" dirty="0">
                <a:latin typeface="Calibri"/>
                <a:cs typeface="Arial"/>
              </a:rPr>
              <a:t>​</a:t>
            </a:r>
          </a:p>
          <a:p>
            <a:pPr rtl="0">
              <a:buAutoNum type="arabicPeriod"/>
            </a:pPr>
            <a:r>
              <a:rPr lang="ru-RU" sz="2800" dirty="0">
                <a:solidFill>
                  <a:srgbClr val="FFFFFF"/>
                </a:solidFill>
                <a:latin typeface="Calibri"/>
                <a:cs typeface="Arial"/>
              </a:rPr>
              <a:t>Неустойчивые нравственные критерии в воспитании ребёнка в сегодняшних условиях.</a:t>
            </a:r>
            <a:r>
              <a:rPr lang="en-US" sz="2800" dirty="0">
                <a:latin typeface="Calibri"/>
                <a:cs typeface="Arial"/>
              </a:rPr>
              <a:t>​</a:t>
            </a:r>
          </a:p>
          <a:p>
            <a:pPr rtl="0">
              <a:buAutoNum type="arabicPeriod"/>
            </a:pPr>
            <a:r>
              <a:rPr lang="ru-RU" sz="2800" dirty="0">
                <a:solidFill>
                  <a:srgbClr val="FFFFFF"/>
                </a:solidFill>
                <a:latin typeface="Calibri"/>
                <a:cs typeface="Arial"/>
              </a:rPr>
              <a:t>Неумение </a:t>
            </a:r>
            <a:r>
              <a:rPr lang="ru-RU" sz="2800" b="1" dirty="0">
                <a:solidFill>
                  <a:srgbClr val="FFFFFF"/>
                </a:solidFill>
                <a:latin typeface="Calibri"/>
                <a:cs typeface="Arial"/>
              </a:rPr>
              <a:t>управлять своим поведением</a:t>
            </a:r>
            <a:r>
              <a:rPr lang="ru-RU" sz="2800" dirty="0">
                <a:solidFill>
                  <a:srgbClr val="FFFFFF"/>
                </a:solidFill>
                <a:latin typeface="Calibri"/>
                <a:cs typeface="Arial"/>
              </a:rPr>
              <a:t>.</a:t>
            </a:r>
            <a:r>
              <a:rPr lang="en-US" sz="2800" dirty="0">
                <a:latin typeface="Calibri"/>
                <a:cs typeface="Arial"/>
              </a:rPr>
              <a:t>​</a:t>
            </a:r>
          </a:p>
          <a:p>
            <a:pPr rtl="0">
              <a:buAutoNum type="arabicPeriod"/>
            </a:pPr>
            <a:r>
              <a:rPr lang="ru-RU" sz="2800" dirty="0">
                <a:solidFill>
                  <a:srgbClr val="FFFFFF"/>
                </a:solidFill>
                <a:latin typeface="Calibri"/>
                <a:cs typeface="Arial"/>
              </a:rPr>
              <a:t>Не знание норм и правил, которым необходимо следовать при общении с окружающими.</a:t>
            </a:r>
            <a:r>
              <a:rPr lang="ru-RU" sz="2800" dirty="0">
                <a:latin typeface="Calibri"/>
                <a:cs typeface="Arial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13120103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97DA4B-E9EF-42EE-A17C-1BD89CDC85F0}"/>
              </a:ext>
            </a:extLst>
          </p:cNvPr>
          <p:cNvSpPr txBox="1"/>
          <p:nvPr/>
        </p:nvSpPr>
        <p:spPr>
          <a:xfrm>
            <a:off x="770627" y="526211"/>
            <a:ext cx="7804029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b="1" dirty="0">
                <a:solidFill>
                  <a:srgbClr val="FFFFFF"/>
                </a:solidFill>
                <a:latin typeface="Palatino Linotype"/>
              </a:rPr>
              <a:t>Конфликтные</a:t>
            </a:r>
            <a:r>
              <a:rPr lang="ru-RU" sz="4000" dirty="0">
                <a:solidFill>
                  <a:srgbClr val="FFFFFF"/>
                </a:solidFill>
                <a:latin typeface="Palatino Linotype"/>
              </a:rPr>
              <a:t> ситуации </a:t>
            </a:r>
            <a:endParaRPr lang="ru-RU" sz="4000" dirty="0">
              <a:solidFill>
                <a:srgbClr val="000000"/>
              </a:solidFill>
            </a:endParaRPr>
          </a:p>
          <a:p>
            <a:pPr algn="ctr"/>
            <a:r>
              <a:rPr lang="ru-RU" sz="4000" dirty="0">
                <a:solidFill>
                  <a:srgbClr val="FFFFFF"/>
                </a:solidFill>
                <a:latin typeface="Palatino Linotype"/>
              </a:rPr>
              <a:t>трудные или </a:t>
            </a:r>
            <a:r>
              <a:rPr lang="ru-RU" sz="4000" b="1" dirty="0">
                <a:solidFill>
                  <a:srgbClr val="FFFFFF"/>
                </a:solidFill>
                <a:latin typeface="Palatino Linotype"/>
              </a:rPr>
              <a:t>конфликтные дети</a:t>
            </a:r>
            <a:r>
              <a:rPr lang="ru-RU" sz="4000" dirty="0">
                <a:solidFill>
                  <a:srgbClr val="FFFFFF"/>
                </a:solidFill>
                <a:latin typeface="Palatino Linotype"/>
              </a:rPr>
              <a:t>:</a:t>
            </a:r>
            <a:r>
              <a:rPr lang="ru-RU" sz="4000" dirty="0">
                <a:latin typeface="Palatino Linotype"/>
              </a:rPr>
              <a:t>​</a:t>
            </a:r>
            <a:endParaRPr lang="ru-RU" sz="4000"/>
          </a:p>
        </p:txBody>
      </p:sp>
      <p:pic>
        <p:nvPicPr>
          <p:cNvPr id="3" name="Рисунок 3" descr="Изображение выглядит как текст,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E3EF4C64-7E01-4342-AA33-F1F337E3E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740" y="2687753"/>
            <a:ext cx="6395049" cy="386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821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1" descr="Изображение выглядит как человек, мальчик, ребенок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18BA8C43-28A8-4265-839E-E5939FBB8F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325" y="1982352"/>
            <a:ext cx="8134708" cy="469046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6903E4-CA50-4752-A3D4-FE05FCA8D597}"/>
              </a:ext>
            </a:extLst>
          </p:cNvPr>
          <p:cNvSpPr txBox="1"/>
          <p:nvPr/>
        </p:nvSpPr>
        <p:spPr>
          <a:xfrm>
            <a:off x="943155" y="497456"/>
            <a:ext cx="7257689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Arial"/>
              </a:rPr>
              <a:t>Конфликтные</a:t>
            </a:r>
            <a:r>
              <a:rPr lang="ru-RU" sz="2800" dirty="0">
                <a:solidFill>
                  <a:schemeClr val="bg1"/>
                </a:solidFill>
                <a:latin typeface="Arial"/>
              </a:rPr>
              <a:t> ситуации трудные или </a:t>
            </a:r>
            <a:r>
              <a:rPr lang="ru-RU" sz="2800" b="1" dirty="0">
                <a:solidFill>
                  <a:schemeClr val="bg1"/>
                </a:solidFill>
                <a:latin typeface="Arial"/>
              </a:rPr>
              <a:t>конфликтные дети</a:t>
            </a:r>
            <a:r>
              <a:rPr lang="ru-RU" sz="2800" dirty="0">
                <a:solidFill>
                  <a:schemeClr val="bg1"/>
                </a:solidFill>
                <a:latin typeface="Arial"/>
              </a:rPr>
              <a:t>:</a:t>
            </a:r>
            <a:r>
              <a:rPr lang="ru-RU" sz="2800" dirty="0">
                <a:solidFill>
                  <a:schemeClr val="bg1"/>
                </a:solidFill>
                <a:latin typeface="Arial"/>
                <a:cs typeface="Arial"/>
              </a:rPr>
              <a:t> 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091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D028A8AD-B9D4-4082-B990-35670FF8E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671" y="183414"/>
            <a:ext cx="8898770" cy="7171194"/>
          </a:xfrm>
        </p:spPr>
        <p:txBody>
          <a:bodyPr wrap="square" lIns="0" tIns="0" rIns="0" bIns="0" anchor="t">
            <a:spAutoFit/>
          </a:bodyPr>
          <a:lstStyle/>
          <a:p>
            <a:pPr algn="l"/>
            <a:r>
              <a:rPr lang="ru-RU" sz="3200" dirty="0">
                <a:ea typeface="+mn-lt"/>
                <a:cs typeface="+mn-lt"/>
              </a:rPr>
              <a:t> </a:t>
            </a:r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Жалобщики – всегда на что-нибудь жалуются</a:t>
            </a:r>
          </a:p>
          <a:p>
            <a:pPr algn="l"/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• Молчуны – спокойные и немногословные, но узнать чего они хотят очень сложно</a:t>
            </a:r>
          </a:p>
          <a:p>
            <a:pPr algn="l"/>
            <a:r>
              <a:rPr lang="ru-RU" sz="3200" dirty="0" err="1">
                <a:solidFill>
                  <a:schemeClr val="bg1"/>
                </a:solidFill>
                <a:ea typeface="+mn-lt"/>
                <a:cs typeface="+mn-lt"/>
              </a:rPr>
              <a:t>Арессивисты</a:t>
            </a:r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 –задирают других и раздражаются сами, если их не слушают</a:t>
            </a:r>
            <a:endParaRPr lang="ru-RU">
              <a:solidFill>
                <a:schemeClr val="bg1"/>
              </a:solidFill>
              <a:cs typeface="Calibri"/>
            </a:endParaRPr>
          </a:p>
          <a:p>
            <a:pPr algn="l"/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Сверх покладистые – со всеми соглашаются</a:t>
            </a:r>
            <a:endParaRPr lang="ru-RU">
              <a:solidFill>
                <a:schemeClr val="bg1"/>
              </a:solidFill>
              <a:cs typeface="Calibri"/>
            </a:endParaRPr>
          </a:p>
          <a:p>
            <a:pPr algn="l"/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• Всезнайки – считают себя выше, умнее других</a:t>
            </a:r>
          </a:p>
          <a:p>
            <a:pPr algn="l"/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• Нерешительные – медлят с принятием решений, боятся ошибиться</a:t>
            </a:r>
          </a:p>
          <a:p>
            <a:pPr algn="l"/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• Максималисты – хотят чего-то прямо сейчас</a:t>
            </a:r>
          </a:p>
          <a:p>
            <a:pPr algn="l"/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• Скрытые – затаивают обиды и неожиданно набрасываются на обидчика</a:t>
            </a:r>
          </a:p>
          <a:p>
            <a:pPr algn="l"/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• Невинные лгуны – вводят других в заблуждение ложью и обманом</a:t>
            </a:r>
          </a:p>
          <a:p>
            <a:endParaRPr lang="ru-RU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32128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6418B2BE-9532-4017-8463-CA9B0E3B00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086" y="485338"/>
            <a:ext cx="8050507" cy="2154436"/>
          </a:xfr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ru-RU" sz="3200" i="1" dirty="0">
                <a:solidFill>
                  <a:schemeClr val="bg1"/>
                </a:solidFill>
                <a:ea typeface="+mn-lt"/>
                <a:cs typeface="+mn-lt"/>
              </a:rPr>
              <a:t>«Я лучше других»</a:t>
            </a:r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 - эти дети</a:t>
            </a:r>
            <a:endParaRPr lang="ru-RU"/>
          </a:p>
          <a:p>
            <a:pPr algn="l"/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- </a:t>
            </a:r>
            <a:r>
              <a:rPr lang="ru-RU" b="1" dirty="0">
                <a:solidFill>
                  <a:schemeClr val="bg1"/>
                </a:solidFill>
                <a:ea typeface="+mn-lt"/>
                <a:cs typeface="+mn-lt"/>
              </a:rPr>
              <a:t>конфликтуют часто</a:t>
            </a:r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, остро, активно и эмоционально;</a:t>
            </a:r>
          </a:p>
          <a:p>
            <a:pPr algn="l"/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- демонстрируют свое превосходство, высокомерие по отношению к сверстнику;</a:t>
            </a:r>
          </a:p>
          <a:p>
            <a:pPr algn="l"/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- навязывают партнеру по игре свою волю, отрицательно реагируют на его сопротивление</a:t>
            </a:r>
          </a:p>
          <a:p>
            <a:pPr algn="l"/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- стремятся привлечь внимание к себе, своим знаниям, своей деятельности.</a:t>
            </a:r>
          </a:p>
          <a:p>
            <a:endParaRPr lang="ru-RU" dirty="0">
              <a:cs typeface="Calibri"/>
            </a:endParaRPr>
          </a:p>
        </p:txBody>
      </p:sp>
      <p:pic>
        <p:nvPicPr>
          <p:cNvPr id="5" name="Рисунок 5" descr="Изображение выглядит как человек, внутренний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9BD989DE-1492-4467-9B6B-3EE70B296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860007"/>
            <a:ext cx="6538822" cy="353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789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9ACBAB18-EAA0-4F92-9694-8A21EEEA71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7954" y="183413"/>
            <a:ext cx="8093639" cy="2646878"/>
          </a:xfr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ru-RU" sz="2800" i="1" dirty="0">
                <a:solidFill>
                  <a:schemeClr val="bg1"/>
                </a:solidFill>
                <a:ea typeface="+mn-lt"/>
                <a:cs typeface="+mn-lt"/>
              </a:rPr>
              <a:t>«Я взрослый,- главный»</a:t>
            </a:r>
            <a:r>
              <a:rPr lang="ru-RU" sz="2800" dirty="0">
                <a:solidFill>
                  <a:schemeClr val="bg1"/>
                </a:solidFill>
                <a:ea typeface="+mn-lt"/>
                <a:cs typeface="+mn-lt"/>
              </a:rPr>
              <a:t> - эти дети</a:t>
            </a:r>
            <a:endParaRPr lang="ru-RU"/>
          </a:p>
          <a:p>
            <a:pPr algn="l"/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- вожаки, командиры, лидеры;</a:t>
            </a:r>
          </a:p>
          <a:p>
            <a:pPr algn="l"/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- претендуют на главные роли во всем, но дипломатично;</a:t>
            </a:r>
          </a:p>
          <a:p>
            <a:pPr algn="l"/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- к ровеснику относятся в основном критически, </a:t>
            </a:r>
            <a:r>
              <a:rPr lang="ru-RU" b="1" dirty="0">
                <a:solidFill>
                  <a:schemeClr val="bg1"/>
                </a:solidFill>
                <a:ea typeface="+mn-lt"/>
                <a:cs typeface="+mn-lt"/>
              </a:rPr>
              <a:t>особенно</a:t>
            </a:r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 если у них самих что-то не получается;</a:t>
            </a:r>
          </a:p>
          <a:p>
            <a:pPr algn="l"/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- знают, что, где и как надо делать поэтому во взаимодействии с ровесниками часто прибегают к запретам;</a:t>
            </a:r>
          </a:p>
          <a:p>
            <a:pPr algn="l"/>
            <a:r>
              <a:rPr lang="ru-RU" dirty="0">
                <a:solidFill>
                  <a:schemeClr val="bg1"/>
                </a:solidFill>
                <a:ea typeface="+mn-lt"/>
                <a:cs typeface="+mn-lt"/>
              </a:rPr>
              <a:t>- принимают предложения сверстника только в том случае, если они им полезны.</a:t>
            </a:r>
          </a:p>
          <a:p>
            <a:endParaRPr lang="ru-RU" dirty="0">
              <a:cs typeface="Calibri"/>
            </a:endParaRPr>
          </a:p>
        </p:txBody>
      </p:sp>
      <p:pic>
        <p:nvPicPr>
          <p:cNvPr id="7" name="Рисунок 7" descr="Изображение выглядит как человек, внутренний, маленький, мальчик&#10;&#10;Автоматически созданное описание">
            <a:extLst>
              <a:ext uri="{FF2B5EF4-FFF2-40B4-BE49-F238E27FC236}">
                <a16:creationId xmlns:a16="http://schemas.microsoft.com/office/drawing/2014/main" id="{8FB3BED0-0C26-4A26-A5F5-0048294AF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457" y="2938402"/>
            <a:ext cx="4986067" cy="3324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694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:a16="http://schemas.microsoft.com/office/drawing/2014/main" id="{51470BEC-DD33-480A-B704-3F5F1F388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2331" y="212168"/>
            <a:ext cx="8079262" cy="3724096"/>
          </a:xfr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ru-RU" sz="3200" i="1" dirty="0">
                <a:solidFill>
                  <a:schemeClr val="bg1"/>
                </a:solidFill>
                <a:ea typeface="+mn-lt"/>
                <a:cs typeface="+mn-lt"/>
              </a:rPr>
              <a:t>«Я за себя постою»</a:t>
            </a:r>
            <a:r>
              <a:rPr lang="ru-RU" sz="3200" dirty="0">
                <a:solidFill>
                  <a:schemeClr val="bg1"/>
                </a:solidFill>
                <a:ea typeface="+mn-lt"/>
                <a:cs typeface="+mn-lt"/>
              </a:rPr>
              <a:t> - эти дети</a:t>
            </a:r>
            <a:endParaRPr lang="ru-RU" sz="3200">
              <a:solidFill>
                <a:schemeClr val="bg1"/>
              </a:solidFill>
            </a:endParaRPr>
          </a:p>
          <a:p>
            <a:pPr algn="l"/>
            <a:r>
              <a:rPr lang="ru-RU" sz="2400" dirty="0">
                <a:solidFill>
                  <a:schemeClr val="bg1"/>
                </a:solidFill>
                <a:ea typeface="+mn-lt"/>
                <a:cs typeface="+mn-lt"/>
              </a:rPr>
              <a:t>- чувствительны к отношению к себе сверстников, стремятся к контактам;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a typeface="+mn-lt"/>
                <a:cs typeface="+mn-lt"/>
              </a:rPr>
              <a:t>- очень осторожны, боятся ущемления своих интересов;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a typeface="+mn-lt"/>
                <a:cs typeface="+mn-lt"/>
              </a:rPr>
              <a:t>- стремятся показать свои возможности, чтобы сверстники признали их ценность;</a:t>
            </a:r>
          </a:p>
          <a:p>
            <a:pPr algn="l"/>
            <a:r>
              <a:rPr lang="ru-RU" sz="2400" dirty="0">
                <a:solidFill>
                  <a:schemeClr val="bg1"/>
                </a:solidFill>
                <a:ea typeface="+mn-lt"/>
                <a:cs typeface="+mn-lt"/>
              </a:rPr>
              <a:t>- стремятся к равенству с ровесниками и справедливости во взаимоотношениях с ними, ценят в них внимание и интерес к себе.</a:t>
            </a:r>
          </a:p>
          <a:p>
            <a:endParaRPr lang="ru-RU" dirty="0">
              <a:cs typeface="Calibri"/>
            </a:endParaRPr>
          </a:p>
        </p:txBody>
      </p:sp>
      <p:pic>
        <p:nvPicPr>
          <p:cNvPr id="4" name="Рисунок 4" descr="Изображение выглядит как человек, внутренний, мальчик, молодой&#10;&#10;Автоматически созданное описание">
            <a:extLst>
              <a:ext uri="{FF2B5EF4-FFF2-40B4-BE49-F238E27FC236}">
                <a16:creationId xmlns:a16="http://schemas.microsoft.com/office/drawing/2014/main" id="{6CBF2066-8C74-428D-9AA1-1F2A47766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395" y="3443231"/>
            <a:ext cx="5633048" cy="372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16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627</Words>
  <Application>Microsoft Office PowerPoint</Application>
  <PresentationFormat>Экран (4:3)</PresentationFormat>
  <Paragraphs>70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Times New Roman</vt:lpstr>
      <vt:lpstr>Wingdings</vt:lpstr>
      <vt:lpstr>Calibri</vt:lpstr>
      <vt:lpstr>Palatino Linotype</vt:lpstr>
      <vt:lpstr>Arial Black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способы реагирования  ребенка на конфликтную ситуацию</vt:lpstr>
      <vt:lpstr>Выявление уровня конфликтного поведения у  детей дошкольного возраста</vt:lpstr>
      <vt:lpstr>Интерактивная игра «Доброе  животное»</vt:lpstr>
      <vt:lpstr>Игра «Ты мне нравишься»</vt:lpstr>
      <vt:lpstr>Игра «Примирение»</vt:lpstr>
      <vt:lpstr>Общие выводы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Алёна</dc:creator>
  <cp:lastModifiedBy>Алсу</cp:lastModifiedBy>
  <cp:revision>187</cp:revision>
  <dcterms:created xsi:type="dcterms:W3CDTF">2021-09-13T20:50:55Z</dcterms:created>
  <dcterms:modified xsi:type="dcterms:W3CDTF">2023-11-13T16:53:19Z</dcterms:modified>
</cp:coreProperties>
</file>