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</p:sldMasterIdLst>
  <p:sldIdLst>
    <p:sldId id="275" r:id="rId4"/>
    <p:sldId id="277" r:id="rId5"/>
    <p:sldId id="278" r:id="rId6"/>
    <p:sldId id="270" r:id="rId7"/>
    <p:sldId id="273" r:id="rId8"/>
    <p:sldId id="274" r:id="rId9"/>
    <p:sldId id="265" r:id="rId10"/>
    <p:sldId id="276" r:id="rId11"/>
    <p:sldId id="266" r:id="rId12"/>
    <p:sldId id="258" r:id="rId13"/>
    <p:sldId id="279" r:id="rId14"/>
    <p:sldId id="261" r:id="rId15"/>
    <p:sldId id="262" r:id="rId16"/>
    <p:sldId id="263" r:id="rId17"/>
    <p:sldId id="268" r:id="rId18"/>
    <p:sldId id="264" r:id="rId19"/>
    <p:sldId id="267" r:id="rId20"/>
    <p:sldId id="280" r:id="rId21"/>
    <p:sldId id="281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B53D7D-9677-4898-8E75-33A96CD3C20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8762E7-6E8E-4341-B395-7006AF7D5587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ТИПЫ ПРОИЗВОДСТВА</a:t>
          </a:r>
          <a:endParaRPr lang="ru-RU" sz="1600" b="1" dirty="0">
            <a:solidFill>
              <a:schemeClr val="tx1"/>
            </a:solidFill>
          </a:endParaRPr>
        </a:p>
      </dgm:t>
    </dgm:pt>
    <dgm:pt modelId="{B4ABB103-6C6B-4DB0-BF21-2C1874E4937E}" type="parTrans" cxnId="{90D81942-1B95-4E97-B134-A8CB45C53B81}">
      <dgm:prSet/>
      <dgm:spPr/>
      <dgm:t>
        <a:bodyPr/>
        <a:lstStyle/>
        <a:p>
          <a:endParaRPr lang="ru-RU"/>
        </a:p>
      </dgm:t>
    </dgm:pt>
    <dgm:pt modelId="{067CC218-20C3-4A25-97FD-98F1D8F6F224}" type="sibTrans" cxnId="{90D81942-1B95-4E97-B134-A8CB45C53B81}">
      <dgm:prSet/>
      <dgm:spPr/>
      <dgm:t>
        <a:bodyPr/>
        <a:lstStyle/>
        <a:p>
          <a:endParaRPr lang="ru-RU"/>
        </a:p>
      </dgm:t>
    </dgm:pt>
    <dgm:pt modelId="{2A734AF4-8789-490D-AF7D-6C1706F60BFA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b="1" u="sng" dirty="0" smtClean="0">
              <a:solidFill>
                <a:schemeClr val="tx1"/>
              </a:solidFill>
            </a:rPr>
            <a:t>Единичное</a:t>
          </a:r>
        </a:p>
        <a:p>
          <a:pPr>
            <a:lnSpc>
              <a:spcPct val="100000"/>
            </a:lnSpc>
          </a:pPr>
          <a:r>
            <a:rPr lang="ru-RU" sz="1600" b="1" u="sng" dirty="0" smtClean="0">
              <a:solidFill>
                <a:schemeClr val="tx1"/>
              </a:solidFill>
            </a:rPr>
            <a:t>(штучное)</a:t>
          </a:r>
          <a:r>
            <a:rPr lang="ru-RU" sz="1600" b="1" u="none" dirty="0" smtClean="0">
              <a:solidFill>
                <a:schemeClr val="tx1"/>
              </a:solidFill>
            </a:rPr>
            <a:t> –</a:t>
          </a:r>
        </a:p>
        <a:p>
          <a:pPr>
            <a:lnSpc>
              <a:spcPct val="100000"/>
            </a:lnSpc>
          </a:pPr>
          <a:r>
            <a:rPr lang="ru-RU" sz="1600" u="none" dirty="0" smtClean="0">
              <a:solidFill>
                <a:schemeClr val="tx1"/>
              </a:solidFill>
            </a:rPr>
            <a:t>продукция изготавливается в одном или нескольких экземплярах.  </a:t>
          </a:r>
        </a:p>
        <a:p>
          <a:pPr>
            <a:lnSpc>
              <a:spcPct val="100000"/>
            </a:lnSpc>
          </a:pPr>
          <a:endParaRPr lang="ru-RU" sz="1600" dirty="0">
            <a:solidFill>
              <a:schemeClr val="tx1"/>
            </a:solidFill>
          </a:endParaRPr>
        </a:p>
      </dgm:t>
    </dgm:pt>
    <dgm:pt modelId="{C90662B0-FEE2-4C5C-AC08-ADD935940C63}" type="parTrans" cxnId="{E50B6CF8-2A19-4952-90D3-3B5328DB46EE}">
      <dgm:prSet/>
      <dgm:spPr/>
      <dgm:t>
        <a:bodyPr/>
        <a:lstStyle/>
        <a:p>
          <a:endParaRPr lang="ru-RU"/>
        </a:p>
      </dgm:t>
    </dgm:pt>
    <dgm:pt modelId="{9FBA51EA-528C-4449-BD20-7BCCF8406227}" type="sibTrans" cxnId="{E50B6CF8-2A19-4952-90D3-3B5328DB46EE}">
      <dgm:prSet/>
      <dgm:spPr/>
      <dgm:t>
        <a:bodyPr/>
        <a:lstStyle/>
        <a:p>
          <a:endParaRPr lang="ru-RU"/>
        </a:p>
      </dgm:t>
    </dgm:pt>
    <dgm:pt modelId="{50315083-2F32-4D59-BE44-E99EFA6BD1A4}">
      <dgm:prSet phldrT="[Текст]" custT="1"/>
      <dgm:spPr/>
      <dgm:t>
        <a:bodyPr/>
        <a:lstStyle/>
        <a:p>
          <a:r>
            <a:rPr lang="ru-RU" sz="1600" b="1" u="sng" dirty="0" smtClean="0">
              <a:solidFill>
                <a:schemeClr val="tx1"/>
              </a:solidFill>
            </a:rPr>
            <a:t>Серийное</a:t>
          </a:r>
          <a:r>
            <a:rPr lang="ru-RU" sz="1600" b="1" u="none" dirty="0" smtClean="0">
              <a:solidFill>
                <a:schemeClr val="tx1"/>
              </a:solidFill>
            </a:rPr>
            <a:t> –</a:t>
          </a:r>
        </a:p>
        <a:p>
          <a:r>
            <a:rPr lang="ru-RU" sz="1600" u="none" dirty="0" smtClean="0">
              <a:solidFill>
                <a:schemeClr val="tx1"/>
              </a:solidFill>
            </a:rPr>
            <a:t>продукция изготавливается большими партиями (сериями). </a:t>
          </a:r>
        </a:p>
        <a:p>
          <a:r>
            <a:rPr lang="ru-RU" sz="1600" u="none" dirty="0" smtClean="0">
              <a:solidFill>
                <a:schemeClr val="tx1"/>
              </a:solidFill>
            </a:rPr>
            <a:t>Наиболее распространённый тип производства.</a:t>
          </a:r>
        </a:p>
        <a:p>
          <a:endParaRPr lang="ru-RU" sz="1600" dirty="0">
            <a:solidFill>
              <a:schemeClr val="tx1"/>
            </a:solidFill>
          </a:endParaRPr>
        </a:p>
      </dgm:t>
    </dgm:pt>
    <dgm:pt modelId="{1807809E-C2CF-483F-A8A4-86F31F856E57}" type="parTrans" cxnId="{A38E02DD-1D47-4E0A-A4B0-0F1A0C44085E}">
      <dgm:prSet/>
      <dgm:spPr/>
      <dgm:t>
        <a:bodyPr/>
        <a:lstStyle/>
        <a:p>
          <a:endParaRPr lang="ru-RU"/>
        </a:p>
      </dgm:t>
    </dgm:pt>
    <dgm:pt modelId="{4B93BBF2-4022-460C-BACA-CBBE1DCB12AE}" type="sibTrans" cxnId="{A38E02DD-1D47-4E0A-A4B0-0F1A0C44085E}">
      <dgm:prSet/>
      <dgm:spPr/>
      <dgm:t>
        <a:bodyPr/>
        <a:lstStyle/>
        <a:p>
          <a:endParaRPr lang="ru-RU"/>
        </a:p>
      </dgm:t>
    </dgm:pt>
    <dgm:pt modelId="{1A40CD13-84F7-4747-8D6A-12A61368DECF}">
      <dgm:prSet phldrT="[Текст]" custT="1"/>
      <dgm:spPr/>
      <dgm:t>
        <a:bodyPr/>
        <a:lstStyle/>
        <a:p>
          <a:r>
            <a:rPr lang="ru-RU" sz="1600" b="1" u="sng" dirty="0" smtClean="0">
              <a:solidFill>
                <a:schemeClr val="tx1"/>
              </a:solidFill>
            </a:rPr>
            <a:t>Массовое</a:t>
          </a:r>
        </a:p>
        <a:p>
          <a:r>
            <a:rPr lang="ru-RU" sz="1600" b="1" u="sng" dirty="0" smtClean="0">
              <a:solidFill>
                <a:schemeClr val="tx1"/>
              </a:solidFill>
            </a:rPr>
            <a:t>(поточное)</a:t>
          </a:r>
          <a:r>
            <a:rPr lang="ru-RU" sz="1600" b="1" u="none" dirty="0" smtClean="0">
              <a:solidFill>
                <a:schemeClr val="tx1"/>
              </a:solidFill>
            </a:rPr>
            <a:t> –</a:t>
          </a:r>
        </a:p>
        <a:p>
          <a:r>
            <a:rPr lang="ru-RU" sz="1600" u="none" dirty="0" smtClean="0">
              <a:solidFill>
                <a:schemeClr val="tx1"/>
              </a:solidFill>
            </a:rPr>
            <a:t>изготовление однотипной продукции в больших объёмах в течение длительного времени </a:t>
          </a:r>
        </a:p>
        <a:p>
          <a:r>
            <a:rPr lang="ru-RU" sz="1600" u="none" dirty="0" smtClean="0">
              <a:solidFill>
                <a:schemeClr val="tx1"/>
              </a:solidFill>
            </a:rPr>
            <a:t> </a:t>
          </a:r>
          <a:endParaRPr lang="ru-RU" sz="1600" u="none" dirty="0">
            <a:solidFill>
              <a:schemeClr val="tx1"/>
            </a:solidFill>
          </a:endParaRPr>
        </a:p>
      </dgm:t>
    </dgm:pt>
    <dgm:pt modelId="{7A2D4308-7907-4857-9E52-39F3D611B157}" type="parTrans" cxnId="{CC999D12-C795-49D0-A2EE-DF2E7460D026}">
      <dgm:prSet/>
      <dgm:spPr/>
      <dgm:t>
        <a:bodyPr/>
        <a:lstStyle/>
        <a:p>
          <a:endParaRPr lang="ru-RU"/>
        </a:p>
      </dgm:t>
    </dgm:pt>
    <dgm:pt modelId="{B991E73A-64D3-4F55-AF2F-BD57B91CBF0C}" type="sibTrans" cxnId="{CC999D12-C795-49D0-A2EE-DF2E7460D026}">
      <dgm:prSet/>
      <dgm:spPr/>
      <dgm:t>
        <a:bodyPr/>
        <a:lstStyle/>
        <a:p>
          <a:endParaRPr lang="ru-RU"/>
        </a:p>
      </dgm:t>
    </dgm:pt>
    <dgm:pt modelId="{31E5EFB4-8216-4EB1-B111-D1C6C0A6C75B}" type="pres">
      <dgm:prSet presAssocID="{32B53D7D-9677-4898-8E75-33A96CD3C20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C12F8E2-9D0F-493F-A0E9-73CFB219C070}" type="pres">
      <dgm:prSet presAssocID="{648762E7-6E8E-4341-B395-7006AF7D5587}" presName="hierRoot1" presStyleCnt="0">
        <dgm:presLayoutVars>
          <dgm:hierBranch val="init"/>
        </dgm:presLayoutVars>
      </dgm:prSet>
      <dgm:spPr/>
    </dgm:pt>
    <dgm:pt modelId="{7A50AF2C-741F-422E-9F93-120BC67DC4C5}" type="pres">
      <dgm:prSet presAssocID="{648762E7-6E8E-4341-B395-7006AF7D5587}" presName="rootComposite1" presStyleCnt="0"/>
      <dgm:spPr/>
    </dgm:pt>
    <dgm:pt modelId="{40900A2D-686C-4A48-8376-462D9A76149B}" type="pres">
      <dgm:prSet presAssocID="{648762E7-6E8E-4341-B395-7006AF7D5587}" presName="rootText1" presStyleLbl="node0" presStyleIdx="0" presStyleCnt="1" custScaleX="180972" custScaleY="618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7F96CC-7E6D-430C-9CD6-C3FEF7CE1FBF}" type="pres">
      <dgm:prSet presAssocID="{648762E7-6E8E-4341-B395-7006AF7D558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E4C7626A-4122-4AF1-AFE7-95DF905F8183}" type="pres">
      <dgm:prSet presAssocID="{648762E7-6E8E-4341-B395-7006AF7D5587}" presName="hierChild2" presStyleCnt="0"/>
      <dgm:spPr/>
    </dgm:pt>
    <dgm:pt modelId="{DD0B622B-8C74-4AA9-A877-61F94770D294}" type="pres">
      <dgm:prSet presAssocID="{C90662B0-FEE2-4C5C-AC08-ADD935940C63}" presName="Name37" presStyleLbl="parChTrans1D2" presStyleIdx="0" presStyleCnt="3"/>
      <dgm:spPr/>
      <dgm:t>
        <a:bodyPr/>
        <a:lstStyle/>
        <a:p>
          <a:endParaRPr lang="ru-RU"/>
        </a:p>
      </dgm:t>
    </dgm:pt>
    <dgm:pt modelId="{733AD0A2-FDE1-4861-92C6-2862D7453AB9}" type="pres">
      <dgm:prSet presAssocID="{2A734AF4-8789-490D-AF7D-6C1706F60BFA}" presName="hierRoot2" presStyleCnt="0">
        <dgm:presLayoutVars>
          <dgm:hierBranch val="init"/>
        </dgm:presLayoutVars>
      </dgm:prSet>
      <dgm:spPr/>
    </dgm:pt>
    <dgm:pt modelId="{3AFB21B3-B362-4C3E-99C1-7CF7EA738D5C}" type="pres">
      <dgm:prSet presAssocID="{2A734AF4-8789-490D-AF7D-6C1706F60BFA}" presName="rootComposite" presStyleCnt="0"/>
      <dgm:spPr/>
    </dgm:pt>
    <dgm:pt modelId="{7003566D-971D-4E56-A599-1A8EA230EFF5}" type="pres">
      <dgm:prSet presAssocID="{2A734AF4-8789-490D-AF7D-6C1706F60BFA}" presName="rootText" presStyleLbl="node2" presStyleIdx="0" presStyleCnt="3" custScaleX="147049" custScaleY="41777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B2FE27-0629-44EF-A32B-8FC6EFC418DB}" type="pres">
      <dgm:prSet presAssocID="{2A734AF4-8789-490D-AF7D-6C1706F60BFA}" presName="rootConnector" presStyleLbl="node2" presStyleIdx="0" presStyleCnt="3"/>
      <dgm:spPr/>
      <dgm:t>
        <a:bodyPr/>
        <a:lstStyle/>
        <a:p>
          <a:endParaRPr lang="ru-RU"/>
        </a:p>
      </dgm:t>
    </dgm:pt>
    <dgm:pt modelId="{419D2981-B9AF-4701-8B9F-139E94DC8700}" type="pres">
      <dgm:prSet presAssocID="{2A734AF4-8789-490D-AF7D-6C1706F60BFA}" presName="hierChild4" presStyleCnt="0"/>
      <dgm:spPr/>
    </dgm:pt>
    <dgm:pt modelId="{D442E5E9-BEB4-435C-93A0-3547F57C8D91}" type="pres">
      <dgm:prSet presAssocID="{2A734AF4-8789-490D-AF7D-6C1706F60BFA}" presName="hierChild5" presStyleCnt="0"/>
      <dgm:spPr/>
    </dgm:pt>
    <dgm:pt modelId="{BC0395AD-17B4-49FF-AC47-05F05A25185F}" type="pres">
      <dgm:prSet presAssocID="{1807809E-C2CF-483F-A8A4-86F31F856E57}" presName="Name37" presStyleLbl="parChTrans1D2" presStyleIdx="1" presStyleCnt="3"/>
      <dgm:spPr/>
      <dgm:t>
        <a:bodyPr/>
        <a:lstStyle/>
        <a:p>
          <a:endParaRPr lang="ru-RU"/>
        </a:p>
      </dgm:t>
    </dgm:pt>
    <dgm:pt modelId="{CCE6185A-2399-43B1-BE1B-7BF9C8DE5D01}" type="pres">
      <dgm:prSet presAssocID="{50315083-2F32-4D59-BE44-E99EFA6BD1A4}" presName="hierRoot2" presStyleCnt="0">
        <dgm:presLayoutVars>
          <dgm:hierBranch val="init"/>
        </dgm:presLayoutVars>
      </dgm:prSet>
      <dgm:spPr/>
    </dgm:pt>
    <dgm:pt modelId="{A0040646-B267-4580-A445-306FA4FA0DD5}" type="pres">
      <dgm:prSet presAssocID="{50315083-2F32-4D59-BE44-E99EFA6BD1A4}" presName="rootComposite" presStyleCnt="0"/>
      <dgm:spPr/>
    </dgm:pt>
    <dgm:pt modelId="{7E6E39C7-5B8C-4E76-A3C9-5B2528116135}" type="pres">
      <dgm:prSet presAssocID="{50315083-2F32-4D59-BE44-E99EFA6BD1A4}" presName="rootText" presStyleLbl="node2" presStyleIdx="1" presStyleCnt="3" custScaleX="147392" custScaleY="4180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E8F41F-B0B8-4810-9026-FE717E0ABF00}" type="pres">
      <dgm:prSet presAssocID="{50315083-2F32-4D59-BE44-E99EFA6BD1A4}" presName="rootConnector" presStyleLbl="node2" presStyleIdx="1" presStyleCnt="3"/>
      <dgm:spPr/>
      <dgm:t>
        <a:bodyPr/>
        <a:lstStyle/>
        <a:p>
          <a:endParaRPr lang="ru-RU"/>
        </a:p>
      </dgm:t>
    </dgm:pt>
    <dgm:pt modelId="{0C1C0278-119A-426D-8752-D09F9C471BC8}" type="pres">
      <dgm:prSet presAssocID="{50315083-2F32-4D59-BE44-E99EFA6BD1A4}" presName="hierChild4" presStyleCnt="0"/>
      <dgm:spPr/>
    </dgm:pt>
    <dgm:pt modelId="{49057A09-EE9A-40BC-BA25-B17A50D5DBD5}" type="pres">
      <dgm:prSet presAssocID="{50315083-2F32-4D59-BE44-E99EFA6BD1A4}" presName="hierChild5" presStyleCnt="0"/>
      <dgm:spPr/>
    </dgm:pt>
    <dgm:pt modelId="{E0226756-3A56-417F-AF93-440B311753A4}" type="pres">
      <dgm:prSet presAssocID="{7A2D4308-7907-4857-9E52-39F3D611B15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A1BFC2BD-A9D4-487A-A2F2-C0290F0FD734}" type="pres">
      <dgm:prSet presAssocID="{1A40CD13-84F7-4747-8D6A-12A61368DECF}" presName="hierRoot2" presStyleCnt="0">
        <dgm:presLayoutVars>
          <dgm:hierBranch val="init"/>
        </dgm:presLayoutVars>
      </dgm:prSet>
      <dgm:spPr/>
    </dgm:pt>
    <dgm:pt modelId="{10342F85-E9C9-4830-9222-6F9B70019348}" type="pres">
      <dgm:prSet presAssocID="{1A40CD13-84F7-4747-8D6A-12A61368DECF}" presName="rootComposite" presStyleCnt="0"/>
      <dgm:spPr/>
    </dgm:pt>
    <dgm:pt modelId="{EAFE4400-3749-42C3-8899-48B8C9D0A0B3}" type="pres">
      <dgm:prSet presAssocID="{1A40CD13-84F7-4747-8D6A-12A61368DECF}" presName="rootText" presStyleLbl="node2" presStyleIdx="2" presStyleCnt="3" custScaleX="153079" custScaleY="4095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B252EFF-E43F-4934-BF26-D9AC697EEB94}" type="pres">
      <dgm:prSet presAssocID="{1A40CD13-84F7-4747-8D6A-12A61368DECF}" presName="rootConnector" presStyleLbl="node2" presStyleIdx="2" presStyleCnt="3"/>
      <dgm:spPr/>
      <dgm:t>
        <a:bodyPr/>
        <a:lstStyle/>
        <a:p>
          <a:endParaRPr lang="ru-RU"/>
        </a:p>
      </dgm:t>
    </dgm:pt>
    <dgm:pt modelId="{20715CFE-F4C1-44C7-98D5-F82D14C345A1}" type="pres">
      <dgm:prSet presAssocID="{1A40CD13-84F7-4747-8D6A-12A61368DECF}" presName="hierChild4" presStyleCnt="0"/>
      <dgm:spPr/>
    </dgm:pt>
    <dgm:pt modelId="{BBAFDEF7-F262-4D92-B25C-6DE5DDB167B5}" type="pres">
      <dgm:prSet presAssocID="{1A40CD13-84F7-4747-8D6A-12A61368DECF}" presName="hierChild5" presStyleCnt="0"/>
      <dgm:spPr/>
    </dgm:pt>
    <dgm:pt modelId="{D2774E83-54D8-4F5F-A4DC-2A7F0030D40B}" type="pres">
      <dgm:prSet presAssocID="{648762E7-6E8E-4341-B395-7006AF7D5587}" presName="hierChild3" presStyleCnt="0"/>
      <dgm:spPr/>
    </dgm:pt>
  </dgm:ptLst>
  <dgm:cxnLst>
    <dgm:cxn modelId="{0C24878C-A9D7-4B02-81E0-0C5285FC5EFB}" type="presOf" srcId="{32B53D7D-9677-4898-8E75-33A96CD3C208}" destId="{31E5EFB4-8216-4EB1-B111-D1C6C0A6C75B}" srcOrd="0" destOrd="0" presId="urn:microsoft.com/office/officeart/2005/8/layout/orgChart1"/>
    <dgm:cxn modelId="{E50B6CF8-2A19-4952-90D3-3B5328DB46EE}" srcId="{648762E7-6E8E-4341-B395-7006AF7D5587}" destId="{2A734AF4-8789-490D-AF7D-6C1706F60BFA}" srcOrd="0" destOrd="0" parTransId="{C90662B0-FEE2-4C5C-AC08-ADD935940C63}" sibTransId="{9FBA51EA-528C-4449-BD20-7BCCF8406227}"/>
    <dgm:cxn modelId="{E222A3F9-3AED-4FEB-85A6-72744598C473}" type="presOf" srcId="{50315083-2F32-4D59-BE44-E99EFA6BD1A4}" destId="{7E6E39C7-5B8C-4E76-A3C9-5B2528116135}" srcOrd="0" destOrd="0" presId="urn:microsoft.com/office/officeart/2005/8/layout/orgChart1"/>
    <dgm:cxn modelId="{B64FC1FA-461B-4ABF-B623-89E9F34378F5}" type="presOf" srcId="{1807809E-C2CF-483F-A8A4-86F31F856E57}" destId="{BC0395AD-17B4-49FF-AC47-05F05A25185F}" srcOrd="0" destOrd="0" presId="urn:microsoft.com/office/officeart/2005/8/layout/orgChart1"/>
    <dgm:cxn modelId="{B28AE3B3-B048-410F-9606-12F10695F1BD}" type="presOf" srcId="{648762E7-6E8E-4341-B395-7006AF7D5587}" destId="{927F96CC-7E6D-430C-9CD6-C3FEF7CE1FBF}" srcOrd="1" destOrd="0" presId="urn:microsoft.com/office/officeart/2005/8/layout/orgChart1"/>
    <dgm:cxn modelId="{AB8A2380-0B14-46AA-9342-70F9FCD16B1F}" type="presOf" srcId="{1A40CD13-84F7-4747-8D6A-12A61368DECF}" destId="{EAFE4400-3749-42C3-8899-48B8C9D0A0B3}" srcOrd="0" destOrd="0" presId="urn:microsoft.com/office/officeart/2005/8/layout/orgChart1"/>
    <dgm:cxn modelId="{CC999D12-C795-49D0-A2EE-DF2E7460D026}" srcId="{648762E7-6E8E-4341-B395-7006AF7D5587}" destId="{1A40CD13-84F7-4747-8D6A-12A61368DECF}" srcOrd="2" destOrd="0" parTransId="{7A2D4308-7907-4857-9E52-39F3D611B157}" sibTransId="{B991E73A-64D3-4F55-AF2F-BD57B91CBF0C}"/>
    <dgm:cxn modelId="{8E9A169A-6EAD-4A08-B7EB-5D3347E27660}" type="presOf" srcId="{7A2D4308-7907-4857-9E52-39F3D611B157}" destId="{E0226756-3A56-417F-AF93-440B311753A4}" srcOrd="0" destOrd="0" presId="urn:microsoft.com/office/officeart/2005/8/layout/orgChart1"/>
    <dgm:cxn modelId="{AEBF5991-9B4C-4CAC-A268-F241825F8B95}" type="presOf" srcId="{C90662B0-FEE2-4C5C-AC08-ADD935940C63}" destId="{DD0B622B-8C74-4AA9-A877-61F94770D294}" srcOrd="0" destOrd="0" presId="urn:microsoft.com/office/officeart/2005/8/layout/orgChart1"/>
    <dgm:cxn modelId="{C17D63EE-ED78-45C5-A062-AC996D910669}" type="presOf" srcId="{1A40CD13-84F7-4747-8D6A-12A61368DECF}" destId="{CB252EFF-E43F-4934-BF26-D9AC697EEB94}" srcOrd="1" destOrd="0" presId="urn:microsoft.com/office/officeart/2005/8/layout/orgChart1"/>
    <dgm:cxn modelId="{6F33235E-6FE3-4EA5-8AA6-5204D4F28E63}" type="presOf" srcId="{2A734AF4-8789-490D-AF7D-6C1706F60BFA}" destId="{7003566D-971D-4E56-A599-1A8EA230EFF5}" srcOrd="0" destOrd="0" presId="urn:microsoft.com/office/officeart/2005/8/layout/orgChart1"/>
    <dgm:cxn modelId="{90D81942-1B95-4E97-B134-A8CB45C53B81}" srcId="{32B53D7D-9677-4898-8E75-33A96CD3C208}" destId="{648762E7-6E8E-4341-B395-7006AF7D5587}" srcOrd="0" destOrd="0" parTransId="{B4ABB103-6C6B-4DB0-BF21-2C1874E4937E}" sibTransId="{067CC218-20C3-4A25-97FD-98F1D8F6F224}"/>
    <dgm:cxn modelId="{2D549663-21F6-4D11-845E-8AB4AFA31D10}" type="presOf" srcId="{50315083-2F32-4D59-BE44-E99EFA6BD1A4}" destId="{6EE8F41F-B0B8-4810-9026-FE717E0ABF00}" srcOrd="1" destOrd="0" presId="urn:microsoft.com/office/officeart/2005/8/layout/orgChart1"/>
    <dgm:cxn modelId="{A837C6DE-7D64-4FF7-BA10-080903956045}" type="presOf" srcId="{2A734AF4-8789-490D-AF7D-6C1706F60BFA}" destId="{19B2FE27-0629-44EF-A32B-8FC6EFC418DB}" srcOrd="1" destOrd="0" presId="urn:microsoft.com/office/officeart/2005/8/layout/orgChart1"/>
    <dgm:cxn modelId="{A38E02DD-1D47-4E0A-A4B0-0F1A0C44085E}" srcId="{648762E7-6E8E-4341-B395-7006AF7D5587}" destId="{50315083-2F32-4D59-BE44-E99EFA6BD1A4}" srcOrd="1" destOrd="0" parTransId="{1807809E-C2CF-483F-A8A4-86F31F856E57}" sibTransId="{4B93BBF2-4022-460C-BACA-CBBE1DCB12AE}"/>
    <dgm:cxn modelId="{78E7C702-A169-49BA-893D-57F56523C94C}" type="presOf" srcId="{648762E7-6E8E-4341-B395-7006AF7D5587}" destId="{40900A2D-686C-4A48-8376-462D9A76149B}" srcOrd="0" destOrd="0" presId="urn:microsoft.com/office/officeart/2005/8/layout/orgChart1"/>
    <dgm:cxn modelId="{CCB2897B-710B-4737-8BA5-23FD04507B35}" type="presParOf" srcId="{31E5EFB4-8216-4EB1-B111-D1C6C0A6C75B}" destId="{BC12F8E2-9D0F-493F-A0E9-73CFB219C070}" srcOrd="0" destOrd="0" presId="urn:microsoft.com/office/officeart/2005/8/layout/orgChart1"/>
    <dgm:cxn modelId="{C7329CB1-189C-45F1-BC15-819085E2B673}" type="presParOf" srcId="{BC12F8E2-9D0F-493F-A0E9-73CFB219C070}" destId="{7A50AF2C-741F-422E-9F93-120BC67DC4C5}" srcOrd="0" destOrd="0" presId="urn:microsoft.com/office/officeart/2005/8/layout/orgChart1"/>
    <dgm:cxn modelId="{F16E7DB6-7882-4747-A173-E841185667FC}" type="presParOf" srcId="{7A50AF2C-741F-422E-9F93-120BC67DC4C5}" destId="{40900A2D-686C-4A48-8376-462D9A76149B}" srcOrd="0" destOrd="0" presId="urn:microsoft.com/office/officeart/2005/8/layout/orgChart1"/>
    <dgm:cxn modelId="{4BDE55E2-AB87-499E-A4AC-C37280775D7C}" type="presParOf" srcId="{7A50AF2C-741F-422E-9F93-120BC67DC4C5}" destId="{927F96CC-7E6D-430C-9CD6-C3FEF7CE1FBF}" srcOrd="1" destOrd="0" presId="urn:microsoft.com/office/officeart/2005/8/layout/orgChart1"/>
    <dgm:cxn modelId="{6E4362ED-7F0A-407A-92C1-2DF7C36866C4}" type="presParOf" srcId="{BC12F8E2-9D0F-493F-A0E9-73CFB219C070}" destId="{E4C7626A-4122-4AF1-AFE7-95DF905F8183}" srcOrd="1" destOrd="0" presId="urn:microsoft.com/office/officeart/2005/8/layout/orgChart1"/>
    <dgm:cxn modelId="{5809D63A-8E58-4EEC-B8FC-37E771065D79}" type="presParOf" srcId="{E4C7626A-4122-4AF1-AFE7-95DF905F8183}" destId="{DD0B622B-8C74-4AA9-A877-61F94770D294}" srcOrd="0" destOrd="0" presId="urn:microsoft.com/office/officeart/2005/8/layout/orgChart1"/>
    <dgm:cxn modelId="{9BF94381-C56E-48F8-821B-C0E1702FCEEF}" type="presParOf" srcId="{E4C7626A-4122-4AF1-AFE7-95DF905F8183}" destId="{733AD0A2-FDE1-4861-92C6-2862D7453AB9}" srcOrd="1" destOrd="0" presId="urn:microsoft.com/office/officeart/2005/8/layout/orgChart1"/>
    <dgm:cxn modelId="{708095B5-4C99-4E18-BA16-34EB279BE5DF}" type="presParOf" srcId="{733AD0A2-FDE1-4861-92C6-2862D7453AB9}" destId="{3AFB21B3-B362-4C3E-99C1-7CF7EA738D5C}" srcOrd="0" destOrd="0" presId="urn:microsoft.com/office/officeart/2005/8/layout/orgChart1"/>
    <dgm:cxn modelId="{D29AB8CF-90A4-4D8A-9962-D85D64A83629}" type="presParOf" srcId="{3AFB21B3-B362-4C3E-99C1-7CF7EA738D5C}" destId="{7003566D-971D-4E56-A599-1A8EA230EFF5}" srcOrd="0" destOrd="0" presId="urn:microsoft.com/office/officeart/2005/8/layout/orgChart1"/>
    <dgm:cxn modelId="{AE15E642-722F-4E7D-ABA2-B8D2B282B48F}" type="presParOf" srcId="{3AFB21B3-B362-4C3E-99C1-7CF7EA738D5C}" destId="{19B2FE27-0629-44EF-A32B-8FC6EFC418DB}" srcOrd="1" destOrd="0" presId="urn:microsoft.com/office/officeart/2005/8/layout/orgChart1"/>
    <dgm:cxn modelId="{D3F837D9-7382-4807-87C6-E9163DE6F677}" type="presParOf" srcId="{733AD0A2-FDE1-4861-92C6-2862D7453AB9}" destId="{419D2981-B9AF-4701-8B9F-139E94DC8700}" srcOrd="1" destOrd="0" presId="urn:microsoft.com/office/officeart/2005/8/layout/orgChart1"/>
    <dgm:cxn modelId="{126E7A09-CE6F-4645-B74F-4A691D86FFB4}" type="presParOf" srcId="{733AD0A2-FDE1-4861-92C6-2862D7453AB9}" destId="{D442E5E9-BEB4-435C-93A0-3547F57C8D91}" srcOrd="2" destOrd="0" presId="urn:microsoft.com/office/officeart/2005/8/layout/orgChart1"/>
    <dgm:cxn modelId="{24676EB1-20DA-42E0-BA88-37E468481491}" type="presParOf" srcId="{E4C7626A-4122-4AF1-AFE7-95DF905F8183}" destId="{BC0395AD-17B4-49FF-AC47-05F05A25185F}" srcOrd="2" destOrd="0" presId="urn:microsoft.com/office/officeart/2005/8/layout/orgChart1"/>
    <dgm:cxn modelId="{B80CF1F0-83C6-41A0-A64B-36C6C1943621}" type="presParOf" srcId="{E4C7626A-4122-4AF1-AFE7-95DF905F8183}" destId="{CCE6185A-2399-43B1-BE1B-7BF9C8DE5D01}" srcOrd="3" destOrd="0" presId="urn:microsoft.com/office/officeart/2005/8/layout/orgChart1"/>
    <dgm:cxn modelId="{5FDE8C6B-1645-40F0-A384-2E3310A1C39C}" type="presParOf" srcId="{CCE6185A-2399-43B1-BE1B-7BF9C8DE5D01}" destId="{A0040646-B267-4580-A445-306FA4FA0DD5}" srcOrd="0" destOrd="0" presId="urn:microsoft.com/office/officeart/2005/8/layout/orgChart1"/>
    <dgm:cxn modelId="{9208E3B1-8CFB-443B-82E0-E26C05E58092}" type="presParOf" srcId="{A0040646-B267-4580-A445-306FA4FA0DD5}" destId="{7E6E39C7-5B8C-4E76-A3C9-5B2528116135}" srcOrd="0" destOrd="0" presId="urn:microsoft.com/office/officeart/2005/8/layout/orgChart1"/>
    <dgm:cxn modelId="{50B3ADC1-D335-416C-ABCF-941CEE8FA4CA}" type="presParOf" srcId="{A0040646-B267-4580-A445-306FA4FA0DD5}" destId="{6EE8F41F-B0B8-4810-9026-FE717E0ABF00}" srcOrd="1" destOrd="0" presId="urn:microsoft.com/office/officeart/2005/8/layout/orgChart1"/>
    <dgm:cxn modelId="{44A91344-6639-4BAD-A97E-575EBBAEC915}" type="presParOf" srcId="{CCE6185A-2399-43B1-BE1B-7BF9C8DE5D01}" destId="{0C1C0278-119A-426D-8752-D09F9C471BC8}" srcOrd="1" destOrd="0" presId="urn:microsoft.com/office/officeart/2005/8/layout/orgChart1"/>
    <dgm:cxn modelId="{F79AB445-EE50-4284-A596-3AF8721C5089}" type="presParOf" srcId="{CCE6185A-2399-43B1-BE1B-7BF9C8DE5D01}" destId="{49057A09-EE9A-40BC-BA25-B17A50D5DBD5}" srcOrd="2" destOrd="0" presId="urn:microsoft.com/office/officeart/2005/8/layout/orgChart1"/>
    <dgm:cxn modelId="{A261C13A-51A4-4920-BCC5-55D801F8599C}" type="presParOf" srcId="{E4C7626A-4122-4AF1-AFE7-95DF905F8183}" destId="{E0226756-3A56-417F-AF93-440B311753A4}" srcOrd="4" destOrd="0" presId="urn:microsoft.com/office/officeart/2005/8/layout/orgChart1"/>
    <dgm:cxn modelId="{0EB72937-968C-4A9D-981A-6F6BD9D2595E}" type="presParOf" srcId="{E4C7626A-4122-4AF1-AFE7-95DF905F8183}" destId="{A1BFC2BD-A9D4-487A-A2F2-C0290F0FD734}" srcOrd="5" destOrd="0" presId="urn:microsoft.com/office/officeart/2005/8/layout/orgChart1"/>
    <dgm:cxn modelId="{21367FE7-92DD-48B3-A33A-52099D6993A7}" type="presParOf" srcId="{A1BFC2BD-A9D4-487A-A2F2-C0290F0FD734}" destId="{10342F85-E9C9-4830-9222-6F9B70019348}" srcOrd="0" destOrd="0" presId="urn:microsoft.com/office/officeart/2005/8/layout/orgChart1"/>
    <dgm:cxn modelId="{9E7B83FF-AEB7-4A07-9C7C-C16BFB9EF63C}" type="presParOf" srcId="{10342F85-E9C9-4830-9222-6F9B70019348}" destId="{EAFE4400-3749-42C3-8899-48B8C9D0A0B3}" srcOrd="0" destOrd="0" presId="urn:microsoft.com/office/officeart/2005/8/layout/orgChart1"/>
    <dgm:cxn modelId="{2CBF3B6B-CD44-459E-B0F2-4E578C6AD6CE}" type="presParOf" srcId="{10342F85-E9C9-4830-9222-6F9B70019348}" destId="{CB252EFF-E43F-4934-BF26-D9AC697EEB94}" srcOrd="1" destOrd="0" presId="urn:microsoft.com/office/officeart/2005/8/layout/orgChart1"/>
    <dgm:cxn modelId="{AFC9DADE-61A5-42A0-96EF-72CFE56F1A52}" type="presParOf" srcId="{A1BFC2BD-A9D4-487A-A2F2-C0290F0FD734}" destId="{20715CFE-F4C1-44C7-98D5-F82D14C345A1}" srcOrd="1" destOrd="0" presId="urn:microsoft.com/office/officeart/2005/8/layout/orgChart1"/>
    <dgm:cxn modelId="{91CFE274-C172-462F-A659-B172A470724D}" type="presParOf" srcId="{A1BFC2BD-A9D4-487A-A2F2-C0290F0FD734}" destId="{BBAFDEF7-F262-4D92-B25C-6DE5DDB167B5}" srcOrd="2" destOrd="0" presId="urn:microsoft.com/office/officeart/2005/8/layout/orgChart1"/>
    <dgm:cxn modelId="{21394DE2-2F0A-4424-AB29-37D7CEB417B7}" type="presParOf" srcId="{BC12F8E2-9D0F-493F-A0E9-73CFB219C070}" destId="{D2774E83-54D8-4F5F-A4DC-2A7F0030D40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226756-3A56-417F-AF93-440B311753A4}">
      <dsp:nvSpPr>
        <dsp:cNvPr id="0" name=""/>
        <dsp:cNvSpPr/>
      </dsp:nvSpPr>
      <dsp:spPr>
        <a:xfrm>
          <a:off x="4464495" y="986531"/>
          <a:ext cx="3066602" cy="3828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411"/>
              </a:lnTo>
              <a:lnTo>
                <a:pt x="3066602" y="191411"/>
              </a:lnTo>
              <a:lnTo>
                <a:pt x="3066602" y="38282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0395AD-17B4-49FF-AC47-05F05A25185F}">
      <dsp:nvSpPr>
        <dsp:cNvPr id="0" name=""/>
        <dsp:cNvSpPr/>
      </dsp:nvSpPr>
      <dsp:spPr>
        <a:xfrm>
          <a:off x="4363813" y="986531"/>
          <a:ext cx="91440" cy="382822"/>
        </a:xfrm>
        <a:custGeom>
          <a:avLst/>
          <a:gdLst/>
          <a:ahLst/>
          <a:cxnLst/>
          <a:rect l="0" t="0" r="0" b="0"/>
          <a:pathLst>
            <a:path>
              <a:moveTo>
                <a:pt x="100682" y="0"/>
              </a:moveTo>
              <a:lnTo>
                <a:pt x="100682" y="191411"/>
              </a:lnTo>
              <a:lnTo>
                <a:pt x="45720" y="191411"/>
              </a:lnTo>
              <a:lnTo>
                <a:pt x="45720" y="38282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0B622B-8C74-4AA9-A877-61F94770D294}">
      <dsp:nvSpPr>
        <dsp:cNvPr id="0" name=""/>
        <dsp:cNvSpPr/>
      </dsp:nvSpPr>
      <dsp:spPr>
        <a:xfrm>
          <a:off x="1342930" y="986531"/>
          <a:ext cx="3121564" cy="382822"/>
        </a:xfrm>
        <a:custGeom>
          <a:avLst/>
          <a:gdLst/>
          <a:ahLst/>
          <a:cxnLst/>
          <a:rect l="0" t="0" r="0" b="0"/>
          <a:pathLst>
            <a:path>
              <a:moveTo>
                <a:pt x="3121564" y="0"/>
              </a:moveTo>
              <a:lnTo>
                <a:pt x="3121564" y="191411"/>
              </a:lnTo>
              <a:lnTo>
                <a:pt x="0" y="191411"/>
              </a:lnTo>
              <a:lnTo>
                <a:pt x="0" y="382822"/>
              </a:lnTo>
            </a:path>
          </a:pathLst>
        </a:cu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900A2D-686C-4A48-8376-462D9A76149B}">
      <dsp:nvSpPr>
        <dsp:cNvPr id="0" name=""/>
        <dsp:cNvSpPr/>
      </dsp:nvSpPr>
      <dsp:spPr>
        <a:xfrm>
          <a:off x="2814966" y="422933"/>
          <a:ext cx="3299058" cy="5635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ТИПЫ ПРОИЗВОДСТВА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814966" y="422933"/>
        <a:ext cx="3299058" cy="563597"/>
      </dsp:txXfrm>
    </dsp:sp>
    <dsp:sp modelId="{7003566D-971D-4E56-A599-1A8EA230EFF5}">
      <dsp:nvSpPr>
        <dsp:cNvPr id="0" name=""/>
        <dsp:cNvSpPr/>
      </dsp:nvSpPr>
      <dsp:spPr>
        <a:xfrm>
          <a:off x="2603" y="1369353"/>
          <a:ext cx="2680653" cy="38079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</a:rPr>
            <a:t>Единичное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</a:rPr>
            <a:t>(штучное)</a:t>
          </a:r>
          <a:r>
            <a:rPr lang="ru-RU" sz="1600" b="1" u="none" kern="1200" dirty="0" smtClean="0">
              <a:solidFill>
                <a:schemeClr val="tx1"/>
              </a:solidFill>
            </a:rPr>
            <a:t> –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600" u="none" kern="1200" dirty="0" smtClean="0">
              <a:solidFill>
                <a:schemeClr val="tx1"/>
              </a:solidFill>
            </a:rPr>
            <a:t>продукция изготавливается в одном или нескольких экземплярах.  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tx1"/>
            </a:solidFill>
          </a:endParaRPr>
        </a:p>
      </dsp:txBody>
      <dsp:txXfrm>
        <a:off x="2603" y="1369353"/>
        <a:ext cx="2680653" cy="3807957"/>
      </dsp:txXfrm>
    </dsp:sp>
    <dsp:sp modelId="{7E6E39C7-5B8C-4E76-A3C9-5B2528116135}">
      <dsp:nvSpPr>
        <dsp:cNvPr id="0" name=""/>
        <dsp:cNvSpPr/>
      </dsp:nvSpPr>
      <dsp:spPr>
        <a:xfrm>
          <a:off x="3066080" y="1369353"/>
          <a:ext cx="2686906" cy="38101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</a:rPr>
            <a:t>Серийное</a:t>
          </a:r>
          <a:r>
            <a:rPr lang="ru-RU" sz="1600" b="1" u="none" kern="1200" dirty="0" smtClean="0">
              <a:solidFill>
                <a:schemeClr val="tx1"/>
              </a:solidFill>
            </a:rPr>
            <a:t> –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none" kern="1200" dirty="0" smtClean="0">
              <a:solidFill>
                <a:schemeClr val="tx1"/>
              </a:solidFill>
            </a:rPr>
            <a:t>продукция изготавливается большими партиями (сериями).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none" kern="1200" dirty="0" smtClean="0">
              <a:solidFill>
                <a:schemeClr val="tx1"/>
              </a:solidFill>
            </a:rPr>
            <a:t>Наиболее распространённый тип производства.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tx1"/>
            </a:solidFill>
          </a:endParaRPr>
        </a:p>
      </dsp:txBody>
      <dsp:txXfrm>
        <a:off x="3066080" y="1369353"/>
        <a:ext cx="2686906" cy="3810108"/>
      </dsp:txXfrm>
    </dsp:sp>
    <dsp:sp modelId="{EAFE4400-3749-42C3-8899-48B8C9D0A0B3}">
      <dsp:nvSpPr>
        <dsp:cNvPr id="0" name=""/>
        <dsp:cNvSpPr/>
      </dsp:nvSpPr>
      <dsp:spPr>
        <a:xfrm>
          <a:off x="6135808" y="1369353"/>
          <a:ext cx="2790578" cy="37332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</a:rPr>
            <a:t>Массовое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tx1"/>
              </a:solidFill>
            </a:rPr>
            <a:t>(поточное)</a:t>
          </a:r>
          <a:r>
            <a:rPr lang="ru-RU" sz="1600" b="1" u="none" kern="1200" dirty="0" smtClean="0">
              <a:solidFill>
                <a:schemeClr val="tx1"/>
              </a:solidFill>
            </a:rPr>
            <a:t> –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none" kern="1200" dirty="0" smtClean="0">
              <a:solidFill>
                <a:schemeClr val="tx1"/>
              </a:solidFill>
            </a:rPr>
            <a:t>изготовление однотипной продукции в больших объёмах в течение длительного времени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u="none" kern="1200" dirty="0" smtClean="0">
              <a:solidFill>
                <a:schemeClr val="tx1"/>
              </a:solidFill>
            </a:rPr>
            <a:t> </a:t>
          </a:r>
          <a:endParaRPr lang="ru-RU" sz="1600" u="none" kern="1200" dirty="0">
            <a:solidFill>
              <a:schemeClr val="tx1"/>
            </a:solidFill>
          </a:endParaRPr>
        </a:p>
      </dsp:txBody>
      <dsp:txXfrm>
        <a:off x="6135808" y="1369353"/>
        <a:ext cx="2790578" cy="37332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7866FAB-4E3A-49C6-849C-C84ECF20EA2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3392759"/>
      </p:ext>
    </p:extLst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004DC3-BC0A-4114-A6DD-C5313AE407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882146"/>
      </p:ext>
    </p:extLst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6CF2A77-7992-41AF-8EFC-F8C284A425D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1683765"/>
      </p:ext>
    </p:extLst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E88565C-5F20-475A-B174-31DFFBFC370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2849160"/>
      </p:ext>
    </p:extLst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B8913C6-C6CD-46FF-A13F-9C28E905D76C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870647"/>
      </p:ext>
    </p:extLst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E130F45-32F2-43EA-9CC3-D4DF720347C3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0883"/>
      </p:ext>
    </p:extLst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F0F39BB-EEBC-4555-B6CE-B92A1958B6F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138698"/>
      </p:ext>
    </p:extLst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F86DC34-B5CA-45D5-B149-8807B8765FD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922450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C66931-F26B-4597-B962-CA63E9EED12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417575"/>
      </p:ext>
    </p:extLst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A28CD29-FACF-4AA9-A9F7-ECE2AB7414EC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965566"/>
      </p:ext>
    </p:extLst>
  </p:cSld>
  <p:clrMapOvr>
    <a:masterClrMapping/>
  </p:clrMapOvr>
  <p:transition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654341-E30F-4043-AC47-9F9B43131BF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8449390"/>
      </p:ext>
    </p:extLst>
  </p:cSld>
  <p:clrMapOvr>
    <a:masterClrMapping/>
  </p:clrMapOvr>
  <p:transition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808337-7485-4800-AEFA-8253891CA76A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kumimoji="1" sz="2800">
                <a:solidFill>
                  <a:srgbClr val="93A299">
                    <a:lumMod val="50000"/>
                  </a:srgb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5D6B2-96CB-4B50-B1FD-5585209973B4}" type="slidenum">
              <a:rPr kumimoji="1" lang="ru-RU" sz="2800" b="0" i="0" u="none" strike="noStrike" kern="1200" cap="none" spc="0" normalizeH="0" baseline="0" noProof="0">
                <a:ln>
                  <a:noFill/>
                </a:ln>
                <a:solidFill>
                  <a:srgbClr val="93A299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2800" b="0" i="0" u="none" strike="noStrike" kern="1200" cap="none" spc="0" normalizeH="0" baseline="0" noProof="0">
              <a:ln>
                <a:noFill/>
              </a:ln>
              <a:solidFill>
                <a:srgbClr val="93A299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8077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B36B93-F7C6-43DE-8A64-C08E362802FD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FAE2D-DD6D-4D59-B77A-806E88699277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719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5336AB-FFCC-4194-8E9E-0429A40044A9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9E8A71-BC89-42CE-8D31-954A9F2AB816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7847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3615B9-89F5-427C-99BF-37FD29EC55ED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183E9D-3F98-4E53-BB77-776BFEFBE1E8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1511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8AC748-74D1-46AF-99D0-40AED9A84C41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7BA057-1174-4E45-9C13-DD01B3063BFC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8794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468C9C-EDFC-40ED-A76B-5FE66E69B47B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11E31-78FF-4D2F-A381-E441E50891FC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85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759CA0-BDCB-4EBD-B95C-71436FFAA4C8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AE88F-4D1A-4F8C-B426-271BBAE548CC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54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26BD9A-8FA0-4AE0-9799-95B9B6AA78A5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29AB3E-DEC9-4F2C-A114-AD903D73205E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8578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F43091-DBE9-4CE4-A7C8-58D91E61FDD9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D409C7-A813-40CF-84AF-87210AC7F0F0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111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C04BFD-6678-46C2-976A-8FF7478FA917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C476FF-0687-4097-8069-0C73A810EB49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2486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2279D2-CB96-442C-8A85-A0E307CB112E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F4244C-8E91-4E60-B262-60D03A857AD7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712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9000">
              <a:srgbClr val="CC99FF"/>
            </a:gs>
            <a:gs pos="64000">
              <a:srgbClr val="9966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13EBB3C-27D0-4D88-B02F-B5B5CF010A8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8585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1027" grpId="0" build="p">
        <p:tmplLst>
          <p:tmpl lvl="1">
            <p:tnLst>
              <p:par>
                <p:cTn presetID="39" presetClass="entr" presetSubtype="0" accel="10000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9" presetClass="entr" presetSubtype="0" ac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/20"/>
                          </p:val>
                        </p:tav>
                        <p:tav tm="50000">
                          <p:val>
                            <p:strVal val="#ppt_h/2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+.3"/>
                          </p:val>
                        </p:tav>
                        <p:tav tm="50000">
                          <p:val>
                            <p:strVal val="#ppt_w+.3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3"/>
                          </p:val>
                        </p:tav>
                        <p:tav tm="5000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27" grpId="1" build="allAtOnce">
        <p:tmplLst>
          <p:tmpl lvl="1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39" presetClass="exit" presetSubtype="0" decel="100000" fill="hold" nodeType="withEffect">
                  <p:stCondLst>
                    <p:cond delay="0"/>
                  </p:stCondLst>
                  <p:childTnLs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ppt_h"/>
                          </p:val>
                        </p:tav>
                        <p:tav tm="50000">
                          <p:val>
                            <p:strVal val="ppt_h/20"/>
                          </p:val>
                        </p:tav>
                        <p:tav tm="100000">
                          <p:val>
                            <p:strVal val="ppt_h/20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ppt_w"/>
                          </p:val>
                        </p:tav>
                        <p:tav tm="50000">
                          <p:val>
                            <p:strVal val="ppt_w+.3"/>
                          </p:val>
                        </p:tav>
                        <p:tav tm="100000">
                          <p:val>
                            <p:strVal val="ppt_w+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ppt_x"/>
                          </p:val>
                        </p:tav>
                        <p:tav tm="50000">
                          <p:val>
                            <p:strVal val="ppt_x"/>
                          </p:val>
                        </p:tav>
                        <p:tav tm="100000">
                          <p:val>
                            <p:strVal val="ppt_x-.3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ppt_y"/>
                          </p:val>
                        </p:tav>
                        <p:tav tm="100000">
                          <p:val>
                            <p:strVal val="ppt_y"/>
                          </p:val>
                        </p:tav>
                      </p:tavLst>
                    </p:anim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0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564B3C"/>
                </a:solidFill>
                <a:latin typeface="Century Gothic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E66411-A03E-4742-B7B9-53246D149EB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564B3C"/>
                </a:solidFill>
                <a:latin typeface="Century Gothic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564B3C"/>
                </a:solidFill>
                <a:latin typeface="Century Gothic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38B3C-7836-4A7A-848F-99ADFE2A6322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350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0992" y="1098921"/>
            <a:ext cx="9073008" cy="4525963"/>
          </a:xfrm>
        </p:spPr>
        <p:txBody>
          <a:bodyPr/>
          <a:lstStyle/>
          <a:p>
            <a:pPr algn="ctr"/>
            <a:r>
              <a:rPr lang="ru-RU" dirty="0" smtClean="0"/>
              <a:t>1.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Дайте определение понятию «экономика».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 Назовите основные сферы (проявления) экономики. Какая из них является самой важной?</a:t>
            </a:r>
          </a:p>
          <a:p>
            <a:pPr algn="ctr"/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 Назовите основные формы организации хозяйства. Кратко охарактеризуйте каждую форму.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ПОВТОРЕНИЕ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00163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78568" y="83671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Принято выделять три типа производства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1. Производство. Типы производства.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927924822"/>
              </p:ext>
            </p:extLst>
          </p:nvPr>
        </p:nvGraphicFramePr>
        <p:xfrm>
          <a:off x="107504" y="1066964"/>
          <a:ext cx="8928991" cy="560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4" y="0"/>
            <a:ext cx="91386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80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785794"/>
            <a:ext cx="8784976" cy="58579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В процессе производства, производитель использует разнообразные ресурсы – факторы производства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sz="2400" b="1" u="sng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2400" b="1" u="sng" dirty="0" smtClean="0">
                <a:solidFill>
                  <a:srgbClr val="C00000"/>
                </a:solidFill>
              </a:rPr>
              <a:t>Факторы </a:t>
            </a:r>
            <a:r>
              <a:rPr lang="ru-RU" sz="2400" b="1" u="sng" dirty="0" smtClean="0">
                <a:solidFill>
                  <a:srgbClr val="C00000"/>
                </a:solidFill>
              </a:rPr>
              <a:t>производства выучить наизусть!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2. Ресурсы (факторы) производства.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57554" y="1928802"/>
            <a:ext cx="2786082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Ресурсы (факторы) производства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357562"/>
            <a:ext cx="1700218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tx1"/>
                </a:solidFill>
              </a:rPr>
              <a:t>Земля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(природные ресурсы)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ая соединительная линия 3"/>
          <p:cNvSpPr/>
          <p:nvPr/>
        </p:nvSpPr>
        <p:spPr>
          <a:xfrm>
            <a:off x="1785918" y="2643182"/>
            <a:ext cx="2857528" cy="70077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857528" y="0"/>
                </a:moveTo>
                <a:lnTo>
                  <a:pt x="2857528" y="517890"/>
                </a:lnTo>
                <a:lnTo>
                  <a:pt x="0" y="517890"/>
                </a:lnTo>
                <a:lnTo>
                  <a:pt x="0" y="700770"/>
                </a:lnTo>
              </a:path>
            </a:pathLst>
          </a:custGeom>
          <a:noFill/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Прямая соединительная линия 3"/>
          <p:cNvSpPr/>
          <p:nvPr/>
        </p:nvSpPr>
        <p:spPr>
          <a:xfrm flipH="1">
            <a:off x="6858016" y="2643182"/>
            <a:ext cx="785810" cy="85725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857528" y="0"/>
                </a:moveTo>
                <a:lnTo>
                  <a:pt x="2857528" y="517890"/>
                </a:lnTo>
                <a:lnTo>
                  <a:pt x="0" y="517890"/>
                </a:lnTo>
                <a:lnTo>
                  <a:pt x="0" y="700770"/>
                </a:lnTo>
              </a:path>
            </a:pathLst>
          </a:custGeom>
          <a:noFill/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10000"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16" name="Соединительная линия уступом 15"/>
          <p:cNvCxnSpPr/>
          <p:nvPr/>
        </p:nvCxnSpPr>
        <p:spPr>
          <a:xfrm rot="16200000" flipH="1">
            <a:off x="4964909" y="2893215"/>
            <a:ext cx="2214578" cy="1714512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8" name="Соединительная линия уступом 17"/>
          <p:cNvCxnSpPr/>
          <p:nvPr/>
        </p:nvCxnSpPr>
        <p:spPr>
          <a:xfrm rot="5400000">
            <a:off x="2393141" y="2964653"/>
            <a:ext cx="2143140" cy="1500198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3964777" y="3393281"/>
            <a:ext cx="150019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286512" y="4857760"/>
            <a:ext cx="2500330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tx1"/>
                </a:solidFill>
              </a:rPr>
              <a:t>Предпринимательские способности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(способности управлять)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00100" y="4786322"/>
            <a:ext cx="2200284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tx1"/>
                </a:solidFill>
              </a:rPr>
              <a:t>Труд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(трудовые способности человека)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786182" y="4214818"/>
            <a:ext cx="1785950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tx1"/>
                </a:solidFill>
              </a:rPr>
              <a:t>Капитал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(деньги, оборудование, здания)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286644" y="3357562"/>
            <a:ext cx="1571636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u="sng" dirty="0" smtClean="0">
                <a:solidFill>
                  <a:schemeClr val="tx1"/>
                </a:solidFill>
              </a:rPr>
              <a:t>Информация</a:t>
            </a: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(знания)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1237456"/>
            <a:ext cx="8712968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ЗАТРАТЫ (ИЗДЕРЖКИ) ПРОИЗВОДСТВА –</a:t>
            </a:r>
          </a:p>
          <a:p>
            <a:pPr algn="ctr">
              <a:buNone/>
            </a:pPr>
            <a:r>
              <a:rPr lang="ru-RU" sz="2400" dirty="0" smtClean="0"/>
              <a:t>это сумма всех расходов на выпуск (производство) товаров и услуг.</a:t>
            </a:r>
          </a:p>
          <a:p>
            <a:pPr algn="ctr">
              <a:buNone/>
            </a:pP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3. Затраты производства.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00430" y="2786058"/>
            <a:ext cx="242889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ОБЩИЕ ЗАТРАТЫ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071802" y="3500438"/>
            <a:ext cx="770384" cy="7858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5643570" y="3500438"/>
            <a:ext cx="642942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00034" y="4071942"/>
            <a:ext cx="3714776" cy="27860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ПОСТОЯННЫЕ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(не меняются в зависимости от объёма производства)</a:t>
            </a: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 Аренда помещения</a:t>
            </a: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 Оборудование</a:t>
            </a: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 Станки</a:t>
            </a: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 Оплата труда управляющих и т.д.  </a:t>
            </a:r>
          </a:p>
          <a:p>
            <a:pPr algn="ctr">
              <a:buFontTx/>
              <a:buChar char="-"/>
            </a:pP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00628" y="4071942"/>
            <a:ext cx="3786214" cy="278605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ПЕРЕМЕННЫЕ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(их величина изменяется в зависимости от объёма производства)</a:t>
            </a:r>
          </a:p>
          <a:p>
            <a:pPr algn="ctr"/>
            <a:endParaRPr lang="ru-RU" sz="1400" dirty="0" smtClean="0">
              <a:solidFill>
                <a:schemeClr val="tx1"/>
              </a:solidFill>
            </a:endParaRP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Оплата за электроэнергию</a:t>
            </a: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 Расходы на сырьё, транспорт</a:t>
            </a:r>
          </a:p>
          <a:p>
            <a:pPr algn="ctr">
              <a:buFontTx/>
              <a:buChar char="-"/>
            </a:pPr>
            <a:r>
              <a:rPr lang="ru-RU" sz="1400" dirty="0" smtClean="0">
                <a:solidFill>
                  <a:schemeClr val="tx1"/>
                </a:solidFill>
              </a:rPr>
              <a:t>Сдельная оплата труда работников и т.д.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000108"/>
            <a:ext cx="8586790" cy="5643602"/>
          </a:xfrm>
        </p:spPr>
        <p:txBody>
          <a:bodyPr/>
          <a:lstStyle/>
          <a:p>
            <a:pPr>
              <a:buNone/>
            </a:pPr>
            <a:r>
              <a:rPr lang="ru-RU" sz="2000" b="1" u="sng" dirty="0" smtClean="0">
                <a:solidFill>
                  <a:srgbClr val="C00000"/>
                </a:solidFill>
              </a:rPr>
              <a:t>! Запомните! </a:t>
            </a:r>
          </a:p>
          <a:p>
            <a:pPr algn="ctr">
              <a:buNone/>
            </a:pPr>
            <a:r>
              <a:rPr lang="ru-RU" sz="2000" dirty="0" smtClean="0"/>
              <a:t>Потребности человека не ограничены, а ресурсы производства ограничены, поэтому каждый производитель должен стремиться рационально использовать имеющиеся у него ресурсы и снижать затраты.</a:t>
            </a:r>
          </a:p>
          <a:p>
            <a:pPr algn="ctr">
              <a:buNone/>
            </a:pPr>
            <a:endParaRPr lang="ru-RU" sz="2000" dirty="0" smtClean="0"/>
          </a:p>
          <a:p>
            <a:pPr algn="ctr"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? Что же помогает производителю эффективно использовать имеющиеся е него ресурсы и снизить затраты производства?</a:t>
            </a:r>
          </a:p>
          <a:p>
            <a:pPr marL="566928" indent="-457200">
              <a:buNone/>
            </a:pPr>
            <a:r>
              <a:rPr lang="ru-RU" sz="1800" u="sng" dirty="0" smtClean="0"/>
              <a:t>1. Внедрение технических новшеств.</a:t>
            </a:r>
            <a:r>
              <a:rPr lang="ru-RU" sz="1800" dirty="0" smtClean="0"/>
              <a:t> </a:t>
            </a:r>
          </a:p>
          <a:p>
            <a:pPr marL="566928" indent="-457200">
              <a:buNone/>
            </a:pPr>
            <a:r>
              <a:rPr lang="ru-RU" sz="1800" u="sng" dirty="0" smtClean="0"/>
              <a:t>2. Повышение мастерства работников.</a:t>
            </a:r>
          </a:p>
          <a:p>
            <a:pPr marL="566928" indent="-457200">
              <a:buNone/>
            </a:pPr>
            <a:r>
              <a:rPr lang="ru-RU" sz="1800" u="sng" dirty="0" smtClean="0"/>
              <a:t>3. Разделение труда </a:t>
            </a:r>
            <a:r>
              <a:rPr lang="ru-RU" sz="1800" dirty="0" smtClean="0"/>
              <a:t>(разделение процесса производства на ряд отдельных операций, этапов, выполняемых разными работниками). Работник выполняет только свою работу и старается выполнить её хорошо, что приводит к повышению производительности труда (результативности в процессе производства).</a:t>
            </a:r>
          </a:p>
          <a:p>
            <a:pPr marL="566928" indent="-457200">
              <a:buNone/>
            </a:pPr>
            <a:r>
              <a:rPr lang="ru-RU" sz="1800" u="sng" dirty="0" smtClean="0"/>
              <a:t>4. Специализация </a:t>
            </a:r>
            <a:r>
              <a:rPr lang="ru-RU" sz="1800" dirty="0" smtClean="0"/>
              <a:t>(сосредоточение деятельности работников на относительно узких направлениях, производственных операциях).</a:t>
            </a:r>
          </a:p>
          <a:p>
            <a:pPr algn="ctr">
              <a:buNone/>
            </a:pPr>
            <a:endParaRPr lang="ru-RU" b="1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3. Затраты производства.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401080" cy="501950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ПРОИЗВОДИТЕЛЬНОСТЬ ТРУДА –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 algn="ctr">
              <a:buNone/>
            </a:pPr>
            <a:r>
              <a:rPr lang="ru-RU" sz="2000" dirty="0" smtClean="0"/>
              <a:t>это результативность (продуктивность труда) в процессе производства.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! ЗАПОМНИТЕ!</a:t>
            </a:r>
          </a:p>
          <a:p>
            <a:pPr algn="ctr"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2000" b="1" dirty="0" smtClean="0"/>
              <a:t>Производительность труда измеряется</a:t>
            </a:r>
          </a:p>
          <a:p>
            <a:pPr algn="ctr">
              <a:buNone/>
            </a:pPr>
            <a:endParaRPr lang="ru-RU" sz="2000" b="1" dirty="0" smtClean="0"/>
          </a:p>
          <a:p>
            <a:pPr algn="ctr"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      </a:t>
            </a:r>
          </a:p>
          <a:p>
            <a:pPr>
              <a:buNone/>
            </a:pPr>
            <a:r>
              <a:rPr lang="ru-RU" sz="2000" u="sng" dirty="0" smtClean="0"/>
              <a:t>количеством времени,</a:t>
            </a:r>
            <a:r>
              <a:rPr lang="ru-RU" sz="2000" dirty="0" smtClean="0"/>
              <a:t>                      </a:t>
            </a:r>
            <a:r>
              <a:rPr lang="ru-RU" sz="2000" u="sng" dirty="0" smtClean="0"/>
              <a:t>количеством продукции,</a:t>
            </a:r>
          </a:p>
          <a:p>
            <a:pPr>
              <a:buNone/>
            </a:pPr>
            <a:r>
              <a:rPr lang="ru-RU" sz="2000" dirty="0" smtClean="0"/>
              <a:t>затраченным на производство         произведённой за единицу</a:t>
            </a:r>
          </a:p>
          <a:p>
            <a:pPr>
              <a:buNone/>
            </a:pPr>
            <a:r>
              <a:rPr lang="ru-RU" sz="2000" dirty="0" smtClean="0"/>
              <a:t>единицы продукции.                       времени.</a:t>
            </a:r>
          </a:p>
          <a:p>
            <a:pPr>
              <a:buNone/>
            </a:pPr>
            <a:endParaRPr lang="ru-RU" sz="2000" u="sng" dirty="0" smtClean="0"/>
          </a:p>
          <a:p>
            <a:pPr>
              <a:buNone/>
            </a:pPr>
            <a:endParaRPr lang="ru-RU" sz="2000" b="1" dirty="0" smtClean="0"/>
          </a:p>
          <a:p>
            <a:pPr algn="ctr">
              <a:buNone/>
            </a:pPr>
            <a:endParaRPr lang="ru-RU" sz="2000" b="1" dirty="0" smtClean="0"/>
          </a:p>
          <a:p>
            <a:pPr>
              <a:buNone/>
            </a:pPr>
            <a:r>
              <a:rPr lang="ru-RU" sz="2000" b="1" dirty="0" smtClean="0"/>
              <a:t>                   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3. Затраты производства.</a:t>
            </a:r>
            <a:br>
              <a:rPr lang="ru-RU" sz="4400" dirty="0" smtClean="0"/>
            </a:b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071802" y="3286124"/>
            <a:ext cx="1500198" cy="7143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429256" y="3286124"/>
            <a:ext cx="1214446" cy="71438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496" y="1124744"/>
            <a:ext cx="9001000" cy="50909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!Цель производителя! </a:t>
            </a:r>
          </a:p>
          <a:p>
            <a:pPr algn="ctr">
              <a:buNone/>
            </a:pPr>
            <a:r>
              <a:rPr lang="ru-RU" dirty="0" smtClean="0"/>
              <a:t>Получить </a:t>
            </a:r>
            <a:r>
              <a:rPr lang="ru-RU" b="1" dirty="0" smtClean="0"/>
              <a:t>прибыль.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ПРИБЫЛЬ – </a:t>
            </a:r>
          </a:p>
          <a:p>
            <a:pPr algn="ctr">
              <a:buNone/>
            </a:pPr>
            <a:r>
              <a:rPr lang="ru-RU" sz="2400" dirty="0" smtClean="0"/>
              <a:t>это превышение выручки от продажи товаров и оказания услуг над их затратами.</a:t>
            </a:r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2400" dirty="0" smtClean="0">
                <a:solidFill>
                  <a:srgbClr val="C00000"/>
                </a:solidFill>
              </a:rPr>
              <a:t>ФОРМУЛА ДЛЯ ВЫЧИСЛЕНИЯ ПРИБЫЛИ:</a:t>
            </a:r>
          </a:p>
          <a:p>
            <a:pPr algn="ctr">
              <a:buNone/>
            </a:pPr>
            <a:r>
              <a:rPr lang="ru-RU" sz="2400" dirty="0" smtClean="0"/>
              <a:t>ПРИБЫЛЬ = ВЫРУЧКА –ЗАТРАТЫ</a:t>
            </a:r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!данная формула понадобится вам при решении задач, когда необходимо найти прибыль, которую получает производитель при производстве какого-либо товара или оказании каких-либо услуг.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4. Прибыль и выручка.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4738531"/>
          </a:xfrm>
        </p:spPr>
        <p:txBody>
          <a:bodyPr>
            <a:normAutofit lnSpcReduction="10000"/>
          </a:bodyPr>
          <a:lstStyle/>
          <a:p>
            <a:pPr marL="624078" indent="-514350" algn="ctr">
              <a:buNone/>
            </a:pPr>
            <a:r>
              <a:rPr lang="ru-RU" dirty="0" smtClean="0"/>
              <a:t>1.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Производство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– это процесс создания экономических благ для удовлетворения потребностей человека.</a:t>
            </a:r>
          </a:p>
          <a:p>
            <a:pPr marL="624078" indent="-514350" algn="ctr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Ресурсы (факторы) производства: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земля, труд, капитал, предпринимательские способности, информация.</a:t>
            </a:r>
          </a:p>
          <a:p>
            <a:pPr marL="624078" indent="-514350" algn="ctr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Потребности не ограничены, а ресурсы ограничены.</a:t>
            </a:r>
          </a:p>
          <a:p>
            <a:pPr marL="624078" indent="-514350" algn="ctr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 производителя: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получить прибыль, повысить производительность труда, уменьшить затраты и увеличить прибыль.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ПОДВЕДЁМ ИТОГ: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4738531"/>
          </a:xfrm>
        </p:spPr>
        <p:txBody>
          <a:bodyPr>
            <a:normAutofit/>
          </a:bodyPr>
          <a:lstStyle/>
          <a:p>
            <a:pPr marL="624078" indent="-514350" algn="ctr">
              <a:buNone/>
            </a:pPr>
            <a:r>
              <a:rPr lang="ru-RU" dirty="0" smtClean="0"/>
              <a:t>1.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Производство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–.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24078" indent="-514350" algn="ctr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Ресурсы (факторы) производства: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Потребности не ограничены, а ресурсы ограничены.</a:t>
            </a:r>
          </a:p>
          <a:p>
            <a:pPr marL="624078" indent="-514350" algn="ctr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 производителя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Закрепление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9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54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738531"/>
          </a:xfrm>
        </p:spPr>
        <p:txBody>
          <a:bodyPr>
            <a:normAutofit/>
          </a:bodyPr>
          <a:lstStyle/>
          <a:p>
            <a:pPr marL="624078" indent="-514350" algn="ctr">
              <a:buNone/>
            </a:pP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Потребности …..,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а ресурсы </a:t>
            </a:r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…...</a:t>
            </a:r>
            <a:endParaRPr lang="ru-RU" sz="3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6712"/>
            <a:ext cx="6372200" cy="59046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836712"/>
            <a:ext cx="741682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4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None/>
            </a:pPr>
            <a:endParaRPr lang="ru-RU" dirty="0" smtClean="0"/>
          </a:p>
          <a:p>
            <a:pPr marL="624078" indent="-514350"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Учебник - стр. </a:t>
            </a:r>
            <a:r>
              <a:rPr lang="ru-RU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39, устно вопросы из рубрики «Проверим себя». </a:t>
            </a:r>
          </a:p>
          <a:p>
            <a:pPr marL="624078" indent="-514350" algn="ctr">
              <a:buNone/>
            </a:pPr>
            <a:r>
              <a:rPr lang="ru-RU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Параграф 4 читать. </a:t>
            </a:r>
            <a:endParaRPr lang="ru-RU" sz="4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/>
              <a:t>Домашнее задание.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738531"/>
          </a:xfrm>
        </p:spPr>
        <p:txBody>
          <a:bodyPr>
            <a:normAutofit/>
          </a:bodyPr>
          <a:lstStyle/>
          <a:p>
            <a:pPr marL="624078" indent="-514350" algn="ctr">
              <a:buNone/>
            </a:pPr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Потребности </a:t>
            </a:r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не ограничены, а ресурсы ограничены</a:t>
            </a:r>
            <a:r>
              <a:rPr lang="ru-RU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6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22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962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9050"/>
            <a:ext cx="4525963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2286000"/>
            <a:ext cx="62452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643378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5" y="617538"/>
            <a:ext cx="911542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Производственная деятельность человека.</a:t>
            </a:r>
            <a:endParaRPr kumimoji="0" lang="ru-RU" altLang="ru-RU" sz="4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</p:txBody>
      </p:sp>
      <p:sp>
        <p:nvSpPr>
          <p:cNvPr id="113667" name="TextBox 2"/>
          <p:cNvSpPr txBox="1">
            <a:spLocks noChangeArrowheads="1"/>
          </p:cNvSpPr>
          <p:nvPr/>
        </p:nvSpPr>
        <p:spPr bwMode="auto">
          <a:xfrm>
            <a:off x="5724128" y="166688"/>
            <a:ext cx="32706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CEDD1">
                    <a:lumMod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Обществознание</a:t>
            </a:r>
          </a:p>
        </p:txBody>
      </p:sp>
      <p:sp>
        <p:nvSpPr>
          <p:cNvPr id="113668" name="Дата 1"/>
          <p:cNvSpPr txBox="1">
            <a:spLocks/>
          </p:cNvSpPr>
          <p:nvPr/>
        </p:nvSpPr>
        <p:spPr bwMode="auto">
          <a:xfrm>
            <a:off x="28575" y="152400"/>
            <a:ext cx="24590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B5AE53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848058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2CBBDD-670A-4DF1-BE53-4E28F68B6432}" type="datetime1">
              <a:rPr kumimoji="0" lang="ru-RU" alt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23.10.2023</a:t>
            </a:fld>
            <a:r>
              <a:rPr kumimoji="0" lang="ru-RU" alt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t>г.</a:t>
            </a:r>
          </a:p>
        </p:txBody>
      </p:sp>
      <p:sp>
        <p:nvSpPr>
          <p:cNvPr id="113669" name="Rectangle 7"/>
          <p:cNvSpPr>
            <a:spLocks noChangeArrowheads="1"/>
          </p:cNvSpPr>
          <p:nvPr/>
        </p:nvSpPr>
        <p:spPr bwMode="auto">
          <a:xfrm>
            <a:off x="101763" y="6525344"/>
            <a:ext cx="8839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20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B5AE53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848058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  <a:defRPr/>
            </a:pP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МАОУ г. Калининграда СОШ № 57, параграф 4, стр. 33, 7аб классы, учитель истории и обществознания Занин М.А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752" y="2059078"/>
            <a:ext cx="6408712" cy="446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5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1481328"/>
            <a:ext cx="8856984" cy="5188032"/>
          </a:xfrm>
        </p:spPr>
        <p:txBody>
          <a:bodyPr/>
          <a:lstStyle/>
          <a:p>
            <a:pPr algn="ctr"/>
            <a:r>
              <a:rPr lang="ru-RU" dirty="0" smtClean="0"/>
              <a:t>1. 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Производство. Типы производства.</a:t>
            </a:r>
          </a:p>
          <a:p>
            <a:pPr algn="ctr"/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Ресурсы (факторы) производства.</a:t>
            </a:r>
          </a:p>
          <a:p>
            <a:pPr algn="ctr"/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Затраты производства.</a:t>
            </a:r>
          </a:p>
          <a:p>
            <a:pPr algn="ctr"/>
            <a:endParaRPr lang="ru-RU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3200" b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Прибыль и выручка.</a:t>
            </a:r>
          </a:p>
          <a:p>
            <a:pPr algn="ctr"/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ПЛАН </a:t>
            </a:r>
            <a:r>
              <a:rPr lang="ru-RU" dirty="0" smtClean="0"/>
              <a:t>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881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368" y="1340768"/>
            <a:ext cx="8928992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– </a:t>
            </a:r>
          </a:p>
          <a:p>
            <a:pPr algn="ctr">
              <a:buNone/>
            </a:pP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необходимы для;</a:t>
            </a:r>
          </a:p>
          <a:p>
            <a:pPr algn="ctr">
              <a:buNone/>
            </a:pP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экономические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блага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товары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услуги); </a:t>
            </a:r>
          </a:p>
          <a:p>
            <a:pPr algn="ctr">
              <a:buNone/>
            </a:pP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процесс создания;</a:t>
            </a:r>
            <a:endParaRPr lang="ru-RU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удовлетворения потребностей </a:t>
            </a:r>
            <a:r>
              <a:rPr lang="ru-RU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людей.</a:t>
            </a:r>
            <a:endParaRPr lang="ru-RU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1. Производство. Типы </a:t>
            </a:r>
            <a:r>
              <a:rPr lang="ru-RU" sz="3600" dirty="0" smtClean="0"/>
              <a:t>производства. задание №1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908720"/>
            <a:ext cx="8856984" cy="5098571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– </a:t>
            </a:r>
          </a:p>
          <a:p>
            <a:pPr algn="ctr">
              <a:buNone/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процесс создания экономических благ (товаров и услуг), необходимых для удовлетворения потребностей людей.</a:t>
            </a:r>
          </a:p>
          <a:p>
            <a:pPr algn="ctr">
              <a:buNone/>
            </a:pPr>
            <a:endParaRPr lang="ru-RU" sz="2400" dirty="0" smtClean="0"/>
          </a:p>
          <a:p>
            <a:pPr algn="ctr"/>
            <a:r>
              <a:rPr lang="ru-RU" dirty="0" smtClean="0">
                <a:solidFill>
                  <a:srgbClr val="7030A0"/>
                </a:solidFill>
              </a:rPr>
              <a:t>Производственной ячейкой </a:t>
            </a:r>
            <a:r>
              <a:rPr lang="ru-RU" dirty="0" smtClean="0">
                <a:solidFill>
                  <a:srgbClr val="7030A0"/>
                </a:solidFill>
              </a:rPr>
              <a:t>являются: </a:t>
            </a:r>
            <a:r>
              <a:rPr lang="ru-RU" dirty="0" smtClean="0">
                <a:solidFill>
                  <a:srgbClr val="7030A0"/>
                </a:solidFill>
              </a:rPr>
              <a:t>фабрики, заводы, фермерские хозяйства и т. д.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1. Производство. Типы производства.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38" y="4496928"/>
            <a:ext cx="3527589" cy="2351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18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Прежде, чем принять решение о создании производства, будущий производитель должен обязательно учесть:</a:t>
            </a:r>
          </a:p>
          <a:p>
            <a:pPr algn="ct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624078" indent="-514350" algn="ctr">
              <a:buAutoNum type="arabicPeriod"/>
            </a:pPr>
            <a:r>
              <a:rPr lang="ru-RU" sz="2600" dirty="0" smtClean="0"/>
              <a:t>Вид производимого продукта.</a:t>
            </a:r>
          </a:p>
          <a:p>
            <a:pPr marL="624078" indent="-514350" algn="ctr">
              <a:buAutoNum type="arabicPeriod"/>
            </a:pPr>
            <a:r>
              <a:rPr lang="ru-RU" sz="2600" dirty="0" smtClean="0"/>
              <a:t>Привлекательность продукта для потребителя.</a:t>
            </a:r>
          </a:p>
          <a:p>
            <a:pPr marL="624078" indent="-514350" algn="ctr">
              <a:buAutoNum type="arabicPeriod"/>
            </a:pPr>
            <a:r>
              <a:rPr lang="ru-RU" sz="2600" dirty="0" smtClean="0"/>
              <a:t>Количество и объём производимой продукции.</a:t>
            </a:r>
          </a:p>
          <a:p>
            <a:pPr marL="624078" indent="-514350" algn="ctr">
              <a:buAutoNum type="arabicPeriod"/>
            </a:pPr>
            <a:r>
              <a:rPr lang="ru-RU" sz="2600" dirty="0" smtClean="0"/>
              <a:t>Ресурсы, необходимые для производства.</a:t>
            </a:r>
          </a:p>
          <a:p>
            <a:pPr marL="624078" indent="-514350" algn="ctr">
              <a:buAutoNum type="arabicPeriod"/>
            </a:pPr>
            <a:r>
              <a:rPr lang="ru-RU" sz="2600" dirty="0" smtClean="0"/>
              <a:t>Технологию изготовления.</a:t>
            </a:r>
          </a:p>
          <a:p>
            <a:pPr marL="624078" indent="-514350" algn="ctr">
              <a:buAutoNum type="arabicPeriod"/>
            </a:pPr>
            <a:r>
              <a:rPr lang="ru-RU" sz="2600" dirty="0" smtClean="0"/>
              <a:t>Оценить экономическую выгоду.</a:t>
            </a:r>
          </a:p>
          <a:p>
            <a:pPr algn="ctr"/>
            <a:endParaRPr lang="ru-RU" sz="2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1. Производство. Типы производства.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Открытая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473</TotalTime>
  <Words>761</Words>
  <Application>Microsoft Office PowerPoint</Application>
  <PresentationFormat>Экран (4:3)</PresentationFormat>
  <Paragraphs>142</Paragraphs>
  <Slides>20</Slides>
  <Notes>0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20</vt:i4>
      </vt:variant>
    </vt:vector>
  </HeadingPairs>
  <TitlesOfParts>
    <vt:vector size="32" baseType="lpstr">
      <vt:lpstr>MS Gothic</vt:lpstr>
      <vt:lpstr>Arial</vt:lpstr>
      <vt:lpstr>Book Antiqua</vt:lpstr>
      <vt:lpstr>Calibri</vt:lpstr>
      <vt:lpstr>Century Gothic</vt:lpstr>
      <vt:lpstr>Lucida Sans Unicode</vt:lpstr>
      <vt:lpstr>Verdana</vt:lpstr>
      <vt:lpstr>Wingdings 2</vt:lpstr>
      <vt:lpstr>Wingdings 3</vt:lpstr>
      <vt:lpstr>Открытая</vt:lpstr>
      <vt:lpstr>Оформление по умолчанию</vt:lpstr>
      <vt:lpstr>1_Аптека</vt:lpstr>
      <vt:lpstr>ПОВТОРЕНИЕ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УРОКА</vt:lpstr>
      <vt:lpstr>1. Производство. Типы производства. задание №1 </vt:lpstr>
      <vt:lpstr>1. Производство. Типы производства. </vt:lpstr>
      <vt:lpstr>1. Производство. Типы производства. </vt:lpstr>
      <vt:lpstr>1. Производство. Типы производства. </vt:lpstr>
      <vt:lpstr>Презентация PowerPoint</vt:lpstr>
      <vt:lpstr>2. Ресурсы (факторы) производства. </vt:lpstr>
      <vt:lpstr>3. Затраты производства. </vt:lpstr>
      <vt:lpstr>3. Затраты производства. </vt:lpstr>
      <vt:lpstr>3. Затраты производства. </vt:lpstr>
      <vt:lpstr>4. Прибыль и выручка. </vt:lpstr>
      <vt:lpstr>ПОДВЕДЁМ ИТОГ:</vt:lpstr>
      <vt:lpstr>Закрепление</vt:lpstr>
      <vt:lpstr>Рефлексия</vt:lpstr>
      <vt:lpstr> Домашнее задание.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по обществознанию,  7 класс</dc:title>
  <dc:creator>Евгений</dc:creator>
  <cp:lastModifiedBy>Максим Александрович Занин</cp:lastModifiedBy>
  <cp:revision>50</cp:revision>
  <dcterms:created xsi:type="dcterms:W3CDTF">2020-11-08T09:47:09Z</dcterms:created>
  <dcterms:modified xsi:type="dcterms:W3CDTF">2023-10-23T06:47:59Z</dcterms:modified>
</cp:coreProperties>
</file>