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60" r:id="rId2"/>
    <p:sldMasterId id="2147483774" r:id="rId3"/>
    <p:sldMasterId id="2147483801" r:id="rId4"/>
    <p:sldMasterId id="2147483813" r:id="rId5"/>
    <p:sldMasterId id="2147483828" r:id="rId6"/>
  </p:sldMasterIdLst>
  <p:notesMasterIdLst>
    <p:notesMasterId r:id="rId26"/>
  </p:notesMasterIdLst>
  <p:sldIdLst>
    <p:sldId id="291" r:id="rId7"/>
    <p:sldId id="292" r:id="rId8"/>
    <p:sldId id="295" r:id="rId9"/>
    <p:sldId id="296" r:id="rId10"/>
    <p:sldId id="258" r:id="rId11"/>
    <p:sldId id="276" r:id="rId12"/>
    <p:sldId id="259" r:id="rId13"/>
    <p:sldId id="260" r:id="rId14"/>
    <p:sldId id="290" r:id="rId15"/>
    <p:sldId id="300" r:id="rId16"/>
    <p:sldId id="298" r:id="rId17"/>
    <p:sldId id="297" r:id="rId18"/>
    <p:sldId id="301" r:id="rId19"/>
    <p:sldId id="302" r:id="rId20"/>
    <p:sldId id="287" r:id="rId21"/>
    <p:sldId id="273" r:id="rId22"/>
    <p:sldId id="286" r:id="rId23"/>
    <p:sldId id="274" r:id="rId24"/>
    <p:sldId id="30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CCFF66"/>
    <a:srgbClr val="FFCCFF"/>
    <a:srgbClr val="CCFFFF"/>
    <a:srgbClr val="CCFFCC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159BB-DC67-417A-AFCD-F6B364E6E82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72B7A-48A5-41F4-ABFC-69E0BEF22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24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C72B7A-48A5-41F4-ABFC-69E0BEF22B7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13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06D36-2263-48B6-9B5D-26E5F72E21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09F8-5CBE-4950-B6EC-BCB92E9AB4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75F7-9ECC-405A-8B31-9C1EAF2C22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DDB8-C570-4AEF-825E-B9916E042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80A95-846F-4767-B579-580AD3B45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58BC9D9B-EF3C-4ABB-902C-3CFE1F94BD3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AA11A52-58EB-4767-81D3-48183A08962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26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71C9C374-6852-4FDC-9397-DA8B3DD02DF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AB1CFAD-0CD8-4D0B-B7C3-B15E1932304B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812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A6884BE2-13DA-4DB3-ACFB-CA30ED920B3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B8A551C5-51A6-46D5-B64B-E537D5AB5528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18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F91E44AE-C0D4-4376-BEBF-EAFBAA172BD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C2C5233B-7967-4782-9524-2CEFE2A280B7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328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F155EF7E-1A89-4B1C-8745-B1AD6E3FB5D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A5F47B05-3E77-47C9-B4A0-5950761C2BD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812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0D9AC3E5-5387-4A97-97EF-9A33E1B7C6DF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95FD71F9-4676-484E-9FA7-B0459BE377F1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48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9C7DB-BF05-481C-AD86-C6262EB49E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3C40F240-4A5E-491C-8E16-FE94B47B760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4B09C4F5-E895-4185-BD27-E478ED88CDD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491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189B93EB-DF6E-47F7-98E6-32F644D8FE8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A9A08898-61E2-4C6F-AAEF-2E2551B9A2DF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87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F5A58ADE-4C03-4341-B841-FA751A99B58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944D89C3-C342-485A-843F-2475689F4221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915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3F9EE98C-E6EB-464E-9C9A-D7B2DE9DA6B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4D2017B0-F79E-485A-99B9-FCD3A49C4928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566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275A57E8-31E3-46E7-B098-EA302189E53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0F5D00C-B207-4251-A02F-6B8EA8047B3C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152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04825"/>
            <a:ext cx="7802562" cy="1270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14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29AA91DB-F302-4739-8303-AFC255E5D41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B2AF8C0B-96B9-4030-9F42-F385F30E7249}" type="slidenum">
              <a:rPr kumimoji="0" 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987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280 w 5184"/>
                  <a:gd name="T3" fmla="*/ 3159 h 3159"/>
                  <a:gd name="T4" fmla="*/ 5280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68 w 556"/>
                  <a:gd name="T5" fmla="*/ 3159 h 3159"/>
                  <a:gd name="T6" fmla="*/ 568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7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7 w 251"/>
                <a:gd name="T7" fmla="*/ 12 h 12"/>
                <a:gd name="T8" fmla="*/ 257 w 251"/>
                <a:gd name="T9" fmla="*/ 0 h 12"/>
                <a:gd name="T10" fmla="*/ 257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DAE4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1879 w 251"/>
                <a:gd name="T5" fmla="*/ 12 h 12"/>
                <a:gd name="T6" fmla="*/ 1879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DAE4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81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814 w 4724"/>
                  <a:gd name="T7" fmla="*/ 12 h 12"/>
                  <a:gd name="T8" fmla="*/ 4814 w 4724"/>
                  <a:gd name="T9" fmla="*/ 0 h 12"/>
                  <a:gd name="T10" fmla="*/ 481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charset="0"/>
                  <a:ea typeface="MS Gothic" panose="020B0609070205080204" pitchFamily="49" charset="-128"/>
                  <a:cs typeface="+mn-cs"/>
                </a:endParaRPr>
              </a:p>
            </p:txBody>
          </p:sp>
        </p:grpSp>
      </p:grpSp>
      <p:sp>
        <p:nvSpPr>
          <p:cNvPr id="1116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E9D7A6-7919-4A77-ACDF-C2C1434B56D1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4420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B8900B-A400-4CBE-9619-246E8F134451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73963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752BB9-1C5E-4427-8A49-D88BFF0F1688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00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468C-7E59-4679-95BE-9BBD944146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3DADA3-467C-4013-A827-96C2B423E83D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2333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41B785-F27E-4777-9CF7-6E41A0639033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0098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F6C032-BB79-4AD2-BEC7-FA33710CAA12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816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A6FFB1-1B47-4432-92EA-ACFD15BDFA37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858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1F273A-4554-4195-9420-C8EBE941EFA2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7902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E33D68-9213-4665-BFC2-BBEC15191894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61252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B6331A-F07C-40ED-80F0-A783B4307F8A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4351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E752D1-66EB-463D-A511-CF5AE7190414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3645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A79BE6-958B-4C1C-B4CB-052AE3A9F10F}" type="slidenum">
              <a:rPr kumimoji="1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5300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808337-7485-4800-AEFA-8253891CA76A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kumimoji="1" sz="2800">
                <a:solidFill>
                  <a:srgbClr val="93A299">
                    <a:lumMod val="50000"/>
                  </a:srgb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F5D6B2-96CB-4B50-B1FD-5585209973B4}" type="slidenum">
              <a:rPr kumimoji="1" lang="ru-RU" sz="2800" b="0" i="0" u="none" strike="noStrike" kern="1200" cap="none" spc="0" normalizeH="0" baseline="0" noProof="0">
                <a:ln>
                  <a:noFill/>
                </a:ln>
                <a:solidFill>
                  <a:srgbClr val="93A299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2800" b="0" i="0" u="none" strike="noStrike" kern="1200" cap="none" spc="0" normalizeH="0" baseline="0" noProof="0">
              <a:ln>
                <a:noFill/>
              </a:ln>
              <a:solidFill>
                <a:srgbClr val="93A299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29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F8241-E7D9-41B6-BB51-3C56AC0F9E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B36B93-F7C6-43DE-8A64-C08E362802FD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8FAE2D-DD6D-4D59-B77A-806E88699277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33534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5336AB-FFCC-4194-8E9E-0429A40044A9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9E8A71-BC89-42CE-8D31-954A9F2AB816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6046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615B9-89F5-427C-99BF-37FD29EC55ED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183E9D-3F98-4E53-BB77-776BFEFBE1E8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5769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8AC748-74D1-46AF-99D0-40AED9A84C41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BA057-1174-4E45-9C13-DD01B3063BFC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86073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68C9C-EDFC-40ED-A76B-5FE66E69B47B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E11E31-78FF-4D2F-A381-E441E50891FC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1170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759CA0-BDCB-4EBD-B95C-71436FFAA4C8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6AE88F-4D1A-4F8C-B426-271BBAE548CC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3058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26BD9A-8FA0-4AE0-9799-95B9B6AA78A5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29AB3E-DEC9-4F2C-A114-AD903D73205E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4688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43091-DBE9-4CE4-A7C8-58D91E61FDD9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D409C7-A813-40CF-84AF-87210AC7F0F0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7973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C04BFD-6678-46C2-976A-8FF7478FA917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C476FF-0687-4097-8069-0C73A810EB49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90143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279D2-CB96-442C-8A85-A0E307CB112E}" type="datetimeFigureOut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F4244C-8E91-4E60-B262-60D03A857AD7}" type="slidenum">
              <a:rPr kumimoji="1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104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97E1-DBB3-40DE-AC5B-821D601F79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8000"/>
            <a:chOff x="0" y="0"/>
            <a:chExt cx="5759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10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81" y="2280"/>
              <a:ext cx="5369" cy="48"/>
              <a:chOff x="381" y="2280"/>
              <a:chExt cx="5369" cy="48"/>
            </a:xfrm>
          </p:grpSpPr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381" y="2328"/>
                <a:ext cx="5369" cy="0"/>
              </a:xfrm>
              <a:prstGeom prst="line">
                <a:avLst/>
              </a:prstGeom>
              <a:noFill/>
              <a:ln w="25400" cap="sq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EFD0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9" name="Line 6"/>
              <p:cNvSpPr>
                <a:spLocks noChangeShapeType="1"/>
              </p:cNvSpPr>
              <p:nvPr/>
            </p:nvSpPr>
            <p:spPr bwMode="auto">
              <a:xfrm>
                <a:off x="381" y="2280"/>
                <a:ext cx="5369" cy="0"/>
              </a:xfrm>
              <a:prstGeom prst="line">
                <a:avLst/>
              </a:prstGeom>
              <a:noFill/>
              <a:ln w="76200" cap="sq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EFD0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</p:grp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84" y="960"/>
              <a:ext cx="5375" cy="38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</p:grpSp>
      <p:sp>
        <p:nvSpPr>
          <p:cNvPr id="41992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993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15D5F2-5D78-48D2-85B0-ACA1532F01B1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6268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BBCFA7-EAC7-4752-B503-097DB2D27E2D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6669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56643D-65BC-4337-8CB3-AAF5248B597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1712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90700"/>
            <a:ext cx="38100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F8954E-D7CC-4BA5-BE01-3A9B0148FDB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395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15FEA7-BA44-4D5C-BD93-C0F020A2EBB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0488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BFA58D-7029-489F-ADC0-406C4AC01E84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386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6EF638-A4C0-4D56-A201-94B26A016DC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1632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B70BD2-4ED4-4DAB-8550-01BFC9E6ECA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4394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2B14C0-3201-48BB-A5AF-465131F8F518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8546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19EC6E-03BE-4FF3-A805-0D2A769A7C4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69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4B704-06A7-4FA1-A761-F32B9DE480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266700"/>
            <a:ext cx="2081212" cy="59055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0550" y="266700"/>
            <a:ext cx="6091238" cy="59055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0EDA45-E6FE-41E3-894A-CBDC572295F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5063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43000" y="1790700"/>
            <a:ext cx="7772400" cy="43815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9F4BCC-5828-4E8F-8547-7EAC39A1A912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8947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143000" y="1790700"/>
            <a:ext cx="7772400" cy="43815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999790-41A2-4EEB-95E0-C6FB2D344DB8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7547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5400" y="1790700"/>
            <a:ext cx="3810000" cy="4381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C76CCA-E885-4CFC-9BA4-717B874E6F2A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0133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58BC9D9B-EF3C-4ABB-902C-3CFE1F94BD3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AA11A52-58EB-4767-81D3-48183A08962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825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71C9C374-6852-4FDC-9397-DA8B3DD02DF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AB1CFAD-0CD8-4D0B-B7C3-B15E1932304B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3427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A6884BE2-13DA-4DB3-ACFB-CA30ED920B3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B8A551C5-51A6-46D5-B64B-E537D5AB5528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466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F91E44AE-C0D4-4376-BEBF-EAFBAA172BD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C2C5233B-7967-4782-9524-2CEFE2A280B7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3696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F155EF7E-1A89-4B1C-8745-B1AD6E3FB5D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A5F47B05-3E77-47C9-B4A0-5950761C2BD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590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0D9AC3E5-5387-4A97-97EF-9A33E1B7C6DF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95FD71F9-4676-484E-9FA7-B0459BE377F1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784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1139C-C7C3-413F-8060-7219F9C21B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3C40F240-4A5E-491C-8E16-FE94B47B760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4B09C4F5-E895-4185-BD27-E478ED88CDD6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2841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189B93EB-DF6E-47F7-98E6-32F644D8FE8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A9A08898-61E2-4C6F-AAEF-2E2551B9A2DF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76559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F5A58ADE-4C03-4341-B841-FA751A99B58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944D89C3-C342-485A-843F-2475689F4221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62666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3F9EE98C-E6EB-464E-9C9A-D7B2DE9DA6B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4D2017B0-F79E-485A-99B9-FCD3A49C4928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9966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275A57E8-31E3-46E7-B098-EA302189E53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20F5D00C-B207-4251-A02F-6B8EA8047B3C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8307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04825"/>
            <a:ext cx="7802562" cy="1270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421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29AA91DB-F302-4739-8303-AFC255E5D41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B2AF8C0B-96B9-4030-9F42-F385F30E7249}" type="slidenum">
              <a:rPr kumimoji="0" 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035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6FC7-015C-4058-8222-6C1C48B45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7511D-4F94-47E5-939C-113A69B48D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940DDB8-C570-4AEF-825E-B9916E042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charset="0"/>
              <a:buNone/>
              <a:defRPr kumimoji="0" sz="1200">
                <a:solidFill>
                  <a:schemeClr val="tx2"/>
                </a:solidFill>
                <a:latin typeface="Arial" charset="0"/>
                <a:ea typeface="MS Gothic" charset="-128"/>
              </a:defRPr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D95B9D40-034D-463F-AAD2-1F0A5DEE160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charset="0"/>
              <a:buNone/>
              <a:defRPr kumimoji="0" sz="1200">
                <a:solidFill>
                  <a:schemeClr val="tx2"/>
                </a:solidFill>
                <a:latin typeface="Arial" charset="0"/>
                <a:ea typeface="MS Gothic" charset="-128"/>
              </a:defRPr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E1B8FBAC-3AD9-463E-932B-B20A1BD4093E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17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056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280 w 5184"/>
                <a:gd name="T3" fmla="*/ 3159 h 3159"/>
                <a:gd name="T4" fmla="*/ 5280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DAE4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68 w 556"/>
                <a:gd name="T5" fmla="*/ 3159 h 3159"/>
                <a:gd name="T6" fmla="*/ 568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DAE4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059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0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1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81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814 w 4724"/>
                  <a:gd name="T7" fmla="*/ 12 h 12"/>
                  <a:gd name="T8" fmla="*/ 4814 w 4724"/>
                  <a:gd name="T9" fmla="*/ 0 h 12"/>
                  <a:gd name="T10" fmla="*/ 481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2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3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106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5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1879 w 251"/>
                  <a:gd name="T5" fmla="*/ 12 h 12"/>
                  <a:gd name="T6" fmla="*/ 1879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2066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7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7 w 251"/>
                  <a:gd name="T7" fmla="*/ 12 h 12"/>
                  <a:gd name="T8" fmla="*/ 257 w 251"/>
                  <a:gd name="T9" fmla="*/ 0 h 12"/>
                  <a:gd name="T10" fmla="*/ 257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D6DAE4"/>
                  </a:solidFill>
                  <a:effectLst/>
                  <a:uLnTx/>
                  <a:uFillTx/>
                  <a:latin typeface="Arial" panose="020B0604020202020204" pitchFamily="34" charset="0"/>
                  <a:ea typeface="MS Gothic" panose="020B0609070205080204" pitchFamily="49" charset="-128"/>
                  <a:cs typeface="+mn-cs"/>
                </a:endParaRPr>
              </a:p>
            </p:txBody>
          </p:sp>
          <p:sp>
            <p:nvSpPr>
              <p:cNvPr id="1106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charset="0"/>
                  <a:ea typeface="MS Gothic" panose="020B0609070205080204" pitchFamily="49" charset="-128"/>
                  <a:cs typeface="+mn-cs"/>
                </a:endParaRPr>
              </a:p>
            </p:txBody>
          </p:sp>
        </p:grpSp>
      </p:grpSp>
      <p:sp>
        <p:nvSpPr>
          <p:cNvPr id="1106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6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 eaLnBrk="1" hangingPunct="1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eaLnBrk="1" hangingPunct="1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50AE0C-0FBA-4F53-8AB7-20BBCA0FCCFB}" type="slidenum">
              <a:rPr kumimoji="0" lang="ru-RU" altLang="ru-RU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23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64B3C"/>
                </a:solidFill>
                <a:latin typeface="Century Gothic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E66411-A03E-4742-B7B9-53246D149EB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64B3C"/>
                </a:solidFill>
                <a:latin typeface="Century Gothic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64B3C"/>
                </a:solidFill>
                <a:latin typeface="Century Gothic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38B3C-7836-4A7A-848F-99ADFE2A6322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09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anose="02040602050305030304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444625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620713" y="1447800"/>
            <a:ext cx="8523287" cy="76200"/>
            <a:chOff x="381" y="888"/>
            <a:chExt cx="5369" cy="48"/>
          </a:xfrm>
        </p:grpSpPr>
        <p:sp>
          <p:nvSpPr>
            <p:cNvPr id="4105" name="Line 4"/>
            <p:cNvSpPr>
              <a:spLocks noChangeShapeType="1"/>
            </p:cNvSpPr>
            <p:nvPr/>
          </p:nvSpPr>
          <p:spPr bwMode="auto">
            <a:xfrm>
              <a:off x="381" y="936"/>
              <a:ext cx="5369" cy="0"/>
            </a:xfrm>
            <a:prstGeom prst="line">
              <a:avLst/>
            </a:prstGeom>
            <a:noFill/>
            <a:ln w="254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EFD0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4106" name="Line 5"/>
            <p:cNvSpPr>
              <a:spLocks noChangeShapeType="1"/>
            </p:cNvSpPr>
            <p:nvPr/>
          </p:nvSpPr>
          <p:spPr bwMode="auto">
            <a:xfrm>
              <a:off x="381" y="888"/>
              <a:ext cx="5369" cy="0"/>
            </a:xfrm>
            <a:prstGeom prst="line">
              <a:avLst/>
            </a:prstGeom>
            <a:noFill/>
            <a:ln w="762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D6EFD0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endParaRPr>
            </a:p>
          </p:txBody>
        </p:sp>
      </p:grpSp>
      <p:sp>
        <p:nvSpPr>
          <p:cNvPr id="410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90550" y="266700"/>
            <a:ext cx="8324850" cy="1104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790700"/>
            <a:ext cx="77724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914400" eaLnBrk="1" hangingPunct="1">
              <a:defRPr kumimoji="0" sz="1400">
                <a:solidFill>
                  <a:srgbClr val="4D4D4D"/>
                </a:solidFill>
                <a:latin typeface="Arial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kumimoji="0" sz="1400">
                <a:solidFill>
                  <a:srgbClr val="4D4D4D"/>
                </a:solidFill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E76B47D-D642-4B57-A019-577C8FE1857B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914400" eaLnBrk="1" hangingPunct="1">
              <a:defRPr kumimoji="0" sz="1400">
                <a:solidFill>
                  <a:srgbClr val="4D4D4D"/>
                </a:solidFill>
                <a:latin typeface="Arial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61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charset="0"/>
              <a:buNone/>
              <a:defRPr kumimoji="0" sz="1200">
                <a:solidFill>
                  <a:schemeClr val="tx2"/>
                </a:solidFill>
                <a:latin typeface="Arial" charset="0"/>
                <a:ea typeface="MS Gothic" charset="-128"/>
              </a:defRPr>
            </a:lvl1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fld id="{D95B9D40-034D-463F-AAD2-1F0A5DEE160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charset="0"/>
                <a:ea typeface="MS Gothic" charset="-128"/>
                <a:cs typeface="+mn-cs"/>
              </a:rPr>
              <a:pPr marL="0" marR="0" lvl="0" indent="0" algn="l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/>
                <a:defRPr/>
              </a:pPr>
              <a:t>13.11.2023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charset="0"/>
              <a:buNone/>
              <a:defRPr kumimoji="0" sz="1200">
                <a:solidFill>
                  <a:schemeClr val="tx2"/>
                </a:solidFill>
                <a:latin typeface="Arial" charset="0"/>
                <a:ea typeface="MS Gothic" charset="-128"/>
              </a:defRPr>
            </a:lvl1pPr>
          </a:lstStyle>
          <a:p>
            <a:pPr marL="0" marR="0" lvl="0" indent="0" algn="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lnSpc>
                <a:spcPct val="47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fld id="{E1B8FBAC-3AD9-463E-932B-B20A1BD4093E}" type="slidenum">
              <a:rPr kumimoji="0" lang="ru-RU" altLang="ru-RU" sz="1600" b="0" i="0" u="none" strike="noStrike" kern="1200" cap="none" spc="0" normalizeH="0" baseline="0" noProof="0">
                <a:ln>
                  <a:noFill/>
                </a:ln>
                <a:solidFill>
                  <a:srgbClr val="FEFAC9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449263" rtl="0" eaLnBrk="1" fontAlgn="base" latinLnBrk="0" hangingPunct="1">
                <a:lnSpc>
                  <a:spcPct val="4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t>‹#›</a:t>
            </a:fld>
            <a:endParaRPr kumimoji="0" lang="ru-RU" altLang="ru-RU" sz="1600" b="0" i="0" u="none" strike="noStrike" kern="1200" cap="none" spc="0" normalizeH="0" baseline="0" noProof="0">
              <a:ln>
                <a:noFill/>
              </a:ln>
              <a:solidFill>
                <a:srgbClr val="FEFAC9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98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rt5.karelia.ru/photo/16/142/27266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Прямоугольник 11"/>
          <p:cNvSpPr>
            <a:spLocks noChangeArrowheads="1"/>
          </p:cNvSpPr>
          <p:nvPr/>
        </p:nvSpPr>
        <p:spPr bwMode="auto">
          <a:xfrm>
            <a:off x="0" y="5671"/>
            <a:ext cx="91440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Домашнее задание: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ru-RU" altLang="ru-RU" sz="4000" b="1" i="0" u="sng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571500" marR="0" lvl="0" indent="-57150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Tx/>
              <a:buChar char="-"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параграф 1, пересказ.</a:t>
            </a:r>
          </a:p>
          <a:p>
            <a:pPr marR="0" lvl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None/>
              <a:tabLst/>
              <a:defRPr/>
            </a:pPr>
            <a:endParaRPr kumimoji="0" lang="ru-RU" alt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571500" marR="0" lvl="0" indent="-57150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Tx/>
              <a:buChar char="-"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Стр. 15, вопросы «Проверим себя» 3, 4 – устно</a:t>
            </a:r>
          </a:p>
          <a:p>
            <a:pPr marL="571500" marR="0" lvl="0" indent="-57150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Tx/>
              <a:buChar char="-"/>
              <a:tabLst/>
              <a:defRPr/>
            </a:pPr>
            <a:endParaRPr kumimoji="0" lang="ru-RU" alt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571500" marR="0" lvl="0" indent="-57150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Tx/>
              <a:buChar char="-"/>
              <a:tabLst/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Таблица…</a:t>
            </a:r>
            <a:endParaRPr kumimoji="0" lang="ru-RU" alt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3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47"/>
          <p:cNvSpPr>
            <a:spLocks noGrp="1"/>
          </p:cNvSpPr>
          <p:nvPr>
            <p:ph type="title"/>
          </p:nvPr>
        </p:nvSpPr>
        <p:spPr>
          <a:xfrm>
            <a:off x="323528" y="-178233"/>
            <a:ext cx="896448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</a:rPr>
              <a:t>Работа с таблицей, стр.18 учебника.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-5009" y="1101949"/>
            <a:ext cx="9144000" cy="55165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>
                <a:solidFill>
                  <a:srgbClr val="002060"/>
                </a:solidFill>
              </a:rPr>
              <a:t>  Социальные </a:t>
            </a:r>
            <a:r>
              <a:rPr lang="ru-RU" sz="2800" b="1" dirty="0" smtClean="0">
                <a:solidFill>
                  <a:srgbClr val="002060"/>
                </a:solidFill>
              </a:rPr>
              <a:t>нормы</a:t>
            </a:r>
            <a:endParaRPr lang="ru-RU" sz="2800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направленности: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 предписывающие                запрещающие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степени обязательности:</a:t>
            </a:r>
          </a:p>
          <a:p>
            <a:pPr>
              <a:buFont typeface="Wingdings" pitchFamily="2" charset="2"/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нормы-правила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нормы-ожидания</a:t>
            </a:r>
            <a:endParaRPr lang="ru-RU" sz="2000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форме:</a:t>
            </a:r>
          </a:p>
          <a:p>
            <a:pPr>
              <a:buFont typeface="Wingdings" pitchFamily="2" charset="2"/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      формальные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неформальные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2627784" y="2132856"/>
            <a:ext cx="1223962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5076056" y="2132856"/>
            <a:ext cx="1152525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2339752" y="3284984"/>
            <a:ext cx="1223962" cy="5032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148064" y="3356992"/>
            <a:ext cx="1223963" cy="5032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2771800" y="4581128"/>
            <a:ext cx="936625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5004048" y="4581128"/>
            <a:ext cx="863600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70" y="764704"/>
            <a:ext cx="1828959" cy="159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333399"/>
                </a:solidFill>
              </a:rPr>
              <a:t>Социальные нормы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dirty="0" smtClean="0">
                <a:solidFill>
                  <a:srgbClr val="990000"/>
                </a:solidFill>
              </a:rPr>
              <a:t>По направленности</a:t>
            </a:r>
            <a:r>
              <a:rPr lang="ru-RU" sz="1800" dirty="0" smtClean="0"/>
              <a:t>: (предписывающие, запрещающие)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Устанавливают какое поведение желательно или обязательно, какое поведение недопустимо.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                                         </a:t>
            </a:r>
            <a:r>
              <a:rPr lang="ru-RU" sz="1800" dirty="0" smtClean="0">
                <a:solidFill>
                  <a:schemeClr val="accent2"/>
                </a:solidFill>
              </a:rPr>
              <a:t>дорожные знаки.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rgbClr val="990000"/>
                </a:solidFill>
              </a:rPr>
              <a:t>      </a:t>
            </a:r>
            <a:r>
              <a:rPr lang="ru-RU" sz="2000" dirty="0" smtClean="0">
                <a:solidFill>
                  <a:srgbClr val="990000"/>
                </a:solidFill>
              </a:rPr>
              <a:t>По степени обязательности: </a:t>
            </a:r>
            <a:r>
              <a:rPr lang="ru-RU" sz="2000" dirty="0" smtClean="0"/>
              <a:t>(</a:t>
            </a:r>
            <a:r>
              <a:rPr lang="ru-RU" sz="1800" dirty="0" smtClean="0"/>
              <a:t>нормы- правила, нормы- ожидания</a:t>
            </a:r>
            <a:r>
              <a:rPr lang="ru-RU" sz="2000" dirty="0" smtClean="0"/>
              <a:t>)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 </a:t>
            </a:r>
            <a:r>
              <a:rPr lang="ru-RU" sz="1800" dirty="0" smtClean="0"/>
              <a:t>Устанавливают, какое поведение обязательно для данной группы людей.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Устанавливают, какое поведение  допустимо, хотя и нежелательно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  </a:t>
            </a:r>
            <a:r>
              <a:rPr lang="ru-RU" sz="1800" dirty="0" smtClean="0">
                <a:solidFill>
                  <a:schemeClr val="accent2"/>
                </a:solidFill>
              </a:rPr>
              <a:t>при встрече со старшим по званию военные отдают честь.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опоздание на встречу.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rgbClr val="990000"/>
                </a:solidFill>
              </a:rPr>
              <a:t>      </a:t>
            </a:r>
            <a:r>
              <a:rPr lang="ru-RU" sz="2000" dirty="0" smtClean="0">
                <a:solidFill>
                  <a:srgbClr val="990000"/>
                </a:solidFill>
              </a:rPr>
              <a:t>По  форме: </a:t>
            </a:r>
            <a:r>
              <a:rPr lang="ru-RU" sz="2000" dirty="0" smtClean="0"/>
              <a:t>(</a:t>
            </a:r>
            <a:r>
              <a:rPr lang="ru-RU" sz="1800" dirty="0" smtClean="0"/>
              <a:t>формальные, неформальные</a:t>
            </a:r>
            <a:r>
              <a:rPr lang="ru-RU" sz="2000" dirty="0" smtClean="0"/>
              <a:t>)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   </a:t>
            </a:r>
            <a:r>
              <a:rPr lang="ru-RU" sz="1800" dirty="0" smtClean="0"/>
              <a:t>Четко зафиксированы  в письменной  форме.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Обеспечиваются  обычаями и привычкой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закон или предписание.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этикет.</a:t>
            </a:r>
          </a:p>
        </p:txBody>
      </p:sp>
    </p:spTree>
    <p:extLst>
      <p:ext uri="{BB962C8B-B14F-4D97-AF65-F5344CB8AC3E}">
        <p14:creationId xmlns:p14="http://schemas.microsoft.com/office/powerpoint/2010/main" val="310058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868363"/>
            <a:ext cx="5940152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660066"/>
                </a:solidFill>
              </a:rPr>
              <a:t>Жил на свете человек, стр. 22-23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970338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211960" y="1988840"/>
            <a:ext cx="4393878" cy="321347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dirty="0" smtClean="0"/>
              <a:t> </a:t>
            </a:r>
            <a:r>
              <a:rPr lang="ru-RU" dirty="0" smtClean="0"/>
              <a:t>«</a:t>
            </a:r>
            <a:r>
              <a:rPr lang="ru-RU" dirty="0" smtClean="0">
                <a:solidFill>
                  <a:srgbClr val="333399"/>
                </a:solidFill>
              </a:rPr>
              <a:t>Борис Петрович Шереметьев – самый вежливый в стране человек и самый культурный</a:t>
            </a:r>
            <a:r>
              <a:rPr lang="ru-RU" dirty="0" smtClean="0"/>
              <a:t>».    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            </a:t>
            </a:r>
          </a:p>
          <a:p>
            <a:pPr algn="r" eaLnBrk="1" hangingPunct="1">
              <a:buFontTx/>
              <a:buNone/>
            </a:pPr>
            <a:r>
              <a:rPr lang="ru-RU" sz="1800" dirty="0" smtClean="0"/>
              <a:t>Английский посол </a:t>
            </a:r>
            <a:r>
              <a:rPr lang="ru-RU" sz="1800" dirty="0" err="1" smtClean="0"/>
              <a:t>Витворт</a:t>
            </a:r>
            <a:endParaRPr lang="ru-RU" sz="1800" dirty="0" smtClean="0"/>
          </a:p>
        </p:txBody>
      </p:sp>
      <p:pic>
        <p:nvPicPr>
          <p:cNvPr id="15367" name="Picture 7" descr="http://collection.edu.yar.ru/dlrstore/655b0062-64dd-4be7-b161-c9d8f80fdee0/Images/%5bIS10IO_2_3-12%5d_%5bGA_04%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572000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53611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5760640" cy="4958011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990099"/>
              </a:solidFill>
            </a:endParaRPr>
          </a:p>
          <a:p>
            <a:pPr marL="0" indent="0" eaLnBrk="1" hangingPunct="1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Русская пословица: </a:t>
            </a:r>
          </a:p>
          <a:p>
            <a:pPr marL="0" indent="0" eaLnBrk="1" hangingPunct="1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Посеешь привычку</a:t>
            </a:r>
            <a:r>
              <a:rPr lang="ru-RU" sz="4000" b="1" dirty="0" smtClean="0">
                <a:solidFill>
                  <a:srgbClr val="0070C0"/>
                </a:solidFill>
              </a:rPr>
              <a:t>- пожнёшь характер».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564904"/>
            <a:ext cx="4176464" cy="340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41888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34076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Санкции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2636912"/>
            <a:ext cx="4536504" cy="34940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меры воздействия,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применяемые к нарушителям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установленных норм, правил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492896"/>
            <a:ext cx="4172272" cy="363802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rgbClr val="660066"/>
                </a:solidFill>
              </a:rPr>
              <a:t>    </a:t>
            </a:r>
            <a:r>
              <a:rPr lang="ru-RU" sz="3600" b="1" dirty="0">
                <a:solidFill>
                  <a:srgbClr val="0070C0"/>
                </a:solidFill>
              </a:rPr>
              <a:t>способ одобрения,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>
                <a:solidFill>
                  <a:srgbClr val="0070C0"/>
                </a:solidFill>
              </a:rPr>
              <a:t>    поощрения, поддержки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2771800" y="1988840"/>
            <a:ext cx="1512887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5292080" y="1988840"/>
            <a:ext cx="1439863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1326" y="980728"/>
            <a:ext cx="8001114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rgbClr val="990099"/>
                </a:solidFill>
              </a:rPr>
              <a:t>Учимся общаться  в Интернете, стр. 24-25</a:t>
            </a:r>
          </a:p>
        </p:txBody>
      </p:sp>
      <p:pic>
        <p:nvPicPr>
          <p:cNvPr id="17412" name="Picture 5" descr="Картинка 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389" y="2492896"/>
            <a:ext cx="67729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Сделайте вывод: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348880"/>
            <a:ext cx="8229600" cy="334523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5800" dirty="0" smtClean="0"/>
              <a:t>Зачем существуют правила?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Выводы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333300"/>
                </a:solidFill>
              </a:rPr>
              <a:t>Правила ( или социальные нормы)  служат эталонами, образцами  поведения.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Правила регулируют отношения между людьми, помогают  совершать одобряемые обществом  действия и избегать  того, что  общество не признает и осуждает.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</a:t>
            </a:r>
            <a:r>
              <a:rPr lang="ru-RU" sz="2400" smtClean="0">
                <a:solidFill>
                  <a:srgbClr val="006600"/>
                </a:solidFill>
              </a:rPr>
              <a:t>Правила помогают  охранять порядок и позволяют предвидеть реакцию  других на твои действия</a:t>
            </a:r>
            <a:r>
              <a:rPr lang="ru-RU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990000"/>
                </a:solidFill>
              </a:rPr>
              <a:t>Правила  поведения в обществе могут быть как  мягкими пожеланиями, так  и жесткими запретами, за нарушение которых отвечать приходится  перед государством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Прямоугольник 6"/>
          <p:cNvSpPr>
            <a:spLocks noChangeArrowheads="1"/>
          </p:cNvSpPr>
          <p:nvPr/>
        </p:nvSpPr>
        <p:spPr bwMode="auto">
          <a:xfrm>
            <a:off x="539750" y="549275"/>
            <a:ext cx="83534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Спасибо за работу на уроке!</a:t>
            </a:r>
            <a:endParaRPr kumimoji="0" lang="ru-RU" altLang="ru-RU" sz="4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5779" name="Прямоугольник 7"/>
          <p:cNvSpPr>
            <a:spLocks noChangeArrowheads="1"/>
          </p:cNvSpPr>
          <p:nvPr/>
        </p:nvSpPr>
        <p:spPr bwMode="auto">
          <a:xfrm>
            <a:off x="684213" y="1341438"/>
            <a:ext cx="7862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4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До встречи на следующем уроке</a:t>
            </a:r>
            <a:r>
              <a:rPr kumimoji="0" lang="ru-RU" altLang="ru-RU" sz="4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!</a:t>
            </a:r>
            <a:endParaRPr kumimoji="0" lang="ru-RU" altLang="ru-RU" sz="44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557" name="Прямоугольник 11"/>
          <p:cNvSpPr>
            <a:spLocks noChangeArrowheads="1"/>
          </p:cNvSpPr>
          <p:nvPr/>
        </p:nvSpPr>
        <p:spPr bwMode="auto">
          <a:xfrm>
            <a:off x="107504" y="1803400"/>
            <a:ext cx="8928992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449263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Домашнее задание: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- параграф 2, пересказ.</a:t>
            </a:r>
          </a:p>
          <a:p>
            <a:pPr algn="ctr" eaLnBrk="1" hangingPunct="1">
              <a:lnSpc>
                <a:spcPct val="90000"/>
              </a:lnSpc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Учим записи кластер-схемам и новые слова: п</a:t>
            </a:r>
            <a:r>
              <a:rPr lang="ru-RU" sz="4000" b="1" dirty="0" err="1" smtClean="0">
                <a:solidFill>
                  <a:schemeClr val="accent1">
                    <a:lumMod val="10000"/>
                  </a:schemeClr>
                </a:solidFill>
              </a:rPr>
              <a:t>равило</a:t>
            </a:r>
            <a:r>
              <a:rPr lang="ru-RU" sz="4000" b="1" dirty="0" smtClean="0">
                <a:solidFill>
                  <a:schemeClr val="accent1">
                    <a:lumMod val="10000"/>
                  </a:schemeClr>
                </a:solidFill>
              </a:rPr>
              <a:t>, социальные нормы, привычка, обычай, ритуал, обряд, церемония, этикет, манеры</a:t>
            </a:r>
            <a:endParaRPr kumimoji="0" lang="ru-RU" altLang="ru-RU" sz="4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4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899592" y="1"/>
            <a:ext cx="8064896" cy="836712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Актуализация…</a:t>
            </a:r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893358" y="908720"/>
            <a:ext cx="8208404" cy="1752600"/>
          </a:xfrm>
        </p:spPr>
        <p:txBody>
          <a:bodyPr/>
          <a:lstStyle/>
          <a:p>
            <a:pPr algn="ctr"/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Всё человеческое в человеке должно быть воспитано…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005064"/>
            <a:ext cx="3672408" cy="27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4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8" y="617538"/>
            <a:ext cx="87936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Что значит жить по правилам?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3667" name="TextBox 2"/>
          <p:cNvSpPr txBox="1">
            <a:spLocks noChangeArrowheads="1"/>
          </p:cNvSpPr>
          <p:nvPr/>
        </p:nvSpPr>
        <p:spPr bwMode="auto">
          <a:xfrm>
            <a:off x="5724128" y="166688"/>
            <a:ext cx="32706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MS Gothic" panose="020B0609070205080204" pitchFamily="49" charset="-128"/>
                <a:cs typeface="Arial" panose="020B0604020202020204" pitchFamily="34" charset="0"/>
              </a:rPr>
              <a:t>Обществознание</a:t>
            </a:r>
          </a:p>
        </p:txBody>
      </p:sp>
      <p:sp>
        <p:nvSpPr>
          <p:cNvPr id="113668" name="Дата 1"/>
          <p:cNvSpPr txBox="1">
            <a:spLocks/>
          </p:cNvSpPr>
          <p:nvPr/>
        </p:nvSpPr>
        <p:spPr bwMode="auto">
          <a:xfrm>
            <a:off x="28575" y="152400"/>
            <a:ext cx="24590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2CBBDD-670A-4DF1-BE53-4E28F68B6432}" type="datetime1"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13.11.2023</a:t>
            </a:fld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+mn-cs"/>
              </a:rPr>
              <a:t>г.</a:t>
            </a:r>
          </a:p>
        </p:txBody>
      </p:sp>
      <p:sp>
        <p:nvSpPr>
          <p:cNvPr id="113669" name="Rectangle 7"/>
          <p:cNvSpPr>
            <a:spLocks noChangeArrowheads="1"/>
          </p:cNvSpPr>
          <p:nvPr/>
        </p:nvSpPr>
        <p:spPr bwMode="auto">
          <a:xfrm>
            <a:off x="101763" y="6525344"/>
            <a:ext cx="8839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МАОУ г. Калининграда СОШ № 57, параграф 2, стр. 17, 7аб классы, учитель истории и обществознания Занин М.А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340768"/>
            <a:ext cx="532859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41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669925" y="-100013"/>
            <a:ext cx="8324850" cy="1104901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План урока</a:t>
            </a:r>
            <a:endParaRPr lang="ru-RU" altLang="ru-RU" smtClean="0">
              <a:solidFill>
                <a:srgbClr val="FFFF00"/>
              </a:solidFill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1113" y="1412875"/>
            <a:ext cx="8963025" cy="474186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buFont typeface="Wingdings" panose="05000000000000000000" pitchFamily="2" charset="2"/>
              <a:buNone/>
              <a:defRPr/>
            </a:pPr>
            <a:r>
              <a:rPr lang="ru-RU" sz="4800" b="1" dirty="0" smtClean="0">
                <a:solidFill>
                  <a:schemeClr val="accent3">
                    <a:lumMod val="10000"/>
                  </a:schemeClr>
                </a:solidFill>
                <a:ea typeface="Calibri" pitchFamily="34" charset="0"/>
                <a:cs typeface="Times New Roman" pitchFamily="18" charset="0"/>
              </a:rPr>
              <a:t>1. Многообразие правил.</a:t>
            </a:r>
          </a:p>
          <a:p>
            <a:pPr marL="0" indent="0" algn="ctr">
              <a:lnSpc>
                <a:spcPct val="115000"/>
              </a:lnSpc>
              <a:buFont typeface="Wingdings" panose="05000000000000000000" pitchFamily="2" charset="2"/>
              <a:buNone/>
              <a:defRPr/>
            </a:pPr>
            <a:r>
              <a:rPr lang="ru-RU" sz="4800" b="1" dirty="0" smtClean="0">
                <a:solidFill>
                  <a:schemeClr val="accent3">
                    <a:lumMod val="10000"/>
                  </a:schemeClr>
                </a:solidFill>
                <a:ea typeface="Calibri" pitchFamily="34" charset="0"/>
                <a:cs typeface="Times New Roman" pitchFamily="18" charset="0"/>
              </a:rPr>
              <a:t>2. «Привычка нам свыше дана…»</a:t>
            </a:r>
          </a:p>
          <a:p>
            <a:pPr marL="0" indent="0" algn="ctr">
              <a:lnSpc>
                <a:spcPct val="115000"/>
              </a:lnSpc>
              <a:buFont typeface="Wingdings" panose="05000000000000000000" pitchFamily="2" charset="2"/>
              <a:buNone/>
              <a:defRPr/>
            </a:pPr>
            <a:r>
              <a:rPr lang="ru-RU" sz="4800" b="1" dirty="0" smtClean="0">
                <a:solidFill>
                  <a:schemeClr val="accent3">
                    <a:lumMod val="10000"/>
                  </a:schemeClr>
                </a:solidFill>
                <a:ea typeface="Calibri" pitchFamily="34" charset="0"/>
                <a:cs typeface="Times New Roman" pitchFamily="18" charset="0"/>
              </a:rPr>
              <a:t>3. Правила этикета и хорошие манеры.</a:t>
            </a:r>
          </a:p>
        </p:txBody>
      </p:sp>
    </p:spTree>
    <p:extLst>
      <p:ext uri="{BB962C8B-B14F-4D97-AF65-F5344CB8AC3E}">
        <p14:creationId xmlns:p14="http://schemas.microsoft.com/office/powerpoint/2010/main" val="37298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990099"/>
                </a:solidFill>
              </a:rPr>
              <a:t>Новые понятия и термины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556792"/>
            <a:ext cx="9036496" cy="496855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Правило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Социальные нормы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Привычка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Обычай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Ритуал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Обряд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Церемония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Этикет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Манеры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стр. 17 рубрика «Обсудим вместе».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23528" y="1700808"/>
            <a:ext cx="4172272" cy="435334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Вариант 1.</a:t>
            </a:r>
          </a:p>
          <a:p>
            <a:pPr algn="ctr">
              <a:buFont typeface="Wingdings" pitchFamily="2" charset="2"/>
              <a:buNone/>
            </a:pPr>
            <a:r>
              <a:rPr lang="ru-RU" sz="3500" b="1" dirty="0" smtClean="0"/>
              <a:t>Правила мешают людям жить, поэтому люди их часто нарушают.</a:t>
            </a:r>
          </a:p>
        </p:txBody>
      </p:sp>
      <p:sp>
        <p:nvSpPr>
          <p:cNvPr id="512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4008" y="1628800"/>
            <a:ext cx="4244280" cy="435334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Вариант 2.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 smtClean="0"/>
              <a:t>Правила необходимы, если бы правил не было, люди просто не знали бы, как поступать.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990000"/>
                </a:solidFill>
              </a:rPr>
              <a:t>Многообразие правил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199275" y="1700808"/>
            <a:ext cx="4752528" cy="4353347"/>
          </a:xfrm>
        </p:spPr>
        <p:txBody>
          <a:bodyPr>
            <a:normAutofit fontScale="92500" lnSpcReduction="10000"/>
          </a:bodyPr>
          <a:lstStyle/>
          <a:p>
            <a:pPr marL="0" indent="0" algn="ctr"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Правило – закон, или постановление,  или узаконение, основание для  действия в данных случаях, при известных  обстоятельствах.</a:t>
            </a:r>
          </a:p>
          <a:p>
            <a:pPr marL="0" indent="0" algn="ctr" eaLnBrk="1" hangingPunct="1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r>
              <a:rPr lang="ru-RU" b="1" dirty="0" smtClean="0"/>
              <a:t>Владимир Иванович </a:t>
            </a:r>
          </a:p>
          <a:p>
            <a:pPr algn="ctr" eaLnBrk="1" hangingPunct="1">
              <a:buFontTx/>
              <a:buNone/>
            </a:pPr>
            <a:r>
              <a:rPr lang="ru-RU" b="1" dirty="0" smtClean="0"/>
              <a:t>Даль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FFFF00"/>
                </a:solidFill>
              </a:rPr>
              <a:t>Русский писатель, этнограф и лексикограф, собиратель фольклора, военный врач. </a:t>
            </a:r>
            <a:endParaRPr lang="ru-RU" sz="1900" b="1" dirty="0" smtClean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56792"/>
            <a:ext cx="4104456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660066"/>
                </a:solidFill>
              </a:rPr>
              <a:t>Правила</a:t>
            </a:r>
            <a:r>
              <a:rPr lang="ru-RU" sz="3600" b="1" dirty="0" smtClean="0">
                <a:solidFill>
                  <a:srgbClr val="660066"/>
                </a:solidFill>
              </a:rPr>
              <a:t> – нормы, которые регулируют поведение людей </a:t>
            </a:r>
          </a:p>
        </p:txBody>
      </p:sp>
      <p:pic>
        <p:nvPicPr>
          <p:cNvPr id="10243" name="Picture 7" descr="0_1b04b_ef9fc5f5_X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328592" cy="4329482"/>
          </a:xfr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-23818" y="1764555"/>
            <a:ext cx="8856984" cy="452596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700" b="1" dirty="0" smtClean="0">
                <a:solidFill>
                  <a:srgbClr val="C00000"/>
                </a:solidFill>
              </a:rPr>
              <a:t>Социальные нормы – предписания, требования, пожелания и ожидания соответствующего поведения.</a:t>
            </a:r>
          </a:p>
        </p:txBody>
      </p:sp>
      <p:pic>
        <p:nvPicPr>
          <p:cNvPr id="6148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2400"/>
            <a:ext cx="2043112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89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38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Сумерки">
  <a:themeElements>
    <a:clrScheme name="Сумерки 8">
      <a:dk1>
        <a:srgbClr val="000000"/>
      </a:dk1>
      <a:lt1>
        <a:srgbClr val="D6DAE4"/>
      </a:lt1>
      <a:dk2>
        <a:srgbClr val="000099"/>
      </a:dk2>
      <a:lt2>
        <a:srgbClr val="FFFFFF"/>
      </a:lt2>
      <a:accent1>
        <a:srgbClr val="BFDEE3"/>
      </a:accent1>
      <a:accent2>
        <a:srgbClr val="C0C0C0"/>
      </a:accent2>
      <a:accent3>
        <a:srgbClr val="E8EAEF"/>
      </a:accent3>
      <a:accent4>
        <a:srgbClr val="000000"/>
      </a:accent4>
      <a:accent5>
        <a:srgbClr val="DCECEF"/>
      </a:accent5>
      <a:accent6>
        <a:srgbClr val="AEAEAE"/>
      </a:accent6>
      <a:hlink>
        <a:srgbClr val="3333CC"/>
      </a:hlink>
      <a:folHlink>
        <a:srgbClr val="5E93C9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oject Post-Mortem">
  <a:themeElements>
    <a:clrScheme name="Project Post-Mortem 2">
      <a:dk1>
        <a:srgbClr val="4D4D4D"/>
      </a:dk1>
      <a:lt1>
        <a:srgbClr val="D6EFD0"/>
      </a:lt1>
      <a:dk2>
        <a:srgbClr val="336699"/>
      </a:dk2>
      <a:lt2>
        <a:srgbClr val="65B5D1"/>
      </a:lt2>
      <a:accent1>
        <a:srgbClr val="9BB9C3"/>
      </a:accent1>
      <a:accent2>
        <a:srgbClr val="99CCFF"/>
      </a:accent2>
      <a:accent3>
        <a:srgbClr val="E8F6E4"/>
      </a:accent3>
      <a:accent4>
        <a:srgbClr val="404040"/>
      </a:accent4>
      <a:accent5>
        <a:srgbClr val="CBD9DE"/>
      </a:accent5>
      <a:accent6>
        <a:srgbClr val="8AB9E7"/>
      </a:accent6>
      <a:hlink>
        <a:srgbClr val="009999"/>
      </a:hlink>
      <a:folHlink>
        <a:srgbClr val="CCCCFF"/>
      </a:folHlink>
    </a:clrScheme>
    <a:fontScheme name="Project Post-Mortem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ject Post-Mortem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Post-Morte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Post-Mortem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400</TotalTime>
  <Words>533</Words>
  <Application>Microsoft Office PowerPoint</Application>
  <PresentationFormat>Экран (4:3)</PresentationFormat>
  <Paragraphs>96</Paragraphs>
  <Slides>19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19</vt:i4>
      </vt:variant>
    </vt:vector>
  </HeadingPairs>
  <TitlesOfParts>
    <vt:vector size="36" baseType="lpstr">
      <vt:lpstr>MS Gothic</vt:lpstr>
      <vt:lpstr>Arial</vt:lpstr>
      <vt:lpstr>Book Antiqua</vt:lpstr>
      <vt:lpstr>Calibri</vt:lpstr>
      <vt:lpstr>Century Gothic</vt:lpstr>
      <vt:lpstr>Constantia</vt:lpstr>
      <vt:lpstr>Garamond</vt:lpstr>
      <vt:lpstr>Tahoma</vt:lpstr>
      <vt:lpstr>Times New Roman</vt:lpstr>
      <vt:lpstr>Wingdings</vt:lpstr>
      <vt:lpstr>Wingdings 2</vt:lpstr>
      <vt:lpstr>Тема38</vt:lpstr>
      <vt:lpstr>Бумажная</vt:lpstr>
      <vt:lpstr>5_Сумерки</vt:lpstr>
      <vt:lpstr>Аптека</vt:lpstr>
      <vt:lpstr>Project Post-Mortem</vt:lpstr>
      <vt:lpstr>1_Бумажная</vt:lpstr>
      <vt:lpstr>Презентация PowerPoint</vt:lpstr>
      <vt:lpstr>Актуализация…</vt:lpstr>
      <vt:lpstr>Презентация PowerPoint</vt:lpstr>
      <vt:lpstr>План урока</vt:lpstr>
      <vt:lpstr>Новые понятия и термины</vt:lpstr>
      <vt:lpstr>стр. 17 рубрика «Обсудим вместе».</vt:lpstr>
      <vt:lpstr>Многообразие правил</vt:lpstr>
      <vt:lpstr>Правила – нормы, которые регулируют поведение людей </vt:lpstr>
      <vt:lpstr>Словарь:</vt:lpstr>
      <vt:lpstr>Презентация PowerPoint</vt:lpstr>
      <vt:lpstr>Работа с таблицей, стр.18 учебника.</vt:lpstr>
      <vt:lpstr>Социальные нормы</vt:lpstr>
      <vt:lpstr>Жил на свете человек, стр. 22-23</vt:lpstr>
      <vt:lpstr>Презентация PowerPoint</vt:lpstr>
      <vt:lpstr>Санкции </vt:lpstr>
      <vt:lpstr>Учимся общаться  в Интернете, стр. 24-25</vt:lpstr>
      <vt:lpstr>Сделайте вывод: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ЗНАЧИТ ЖИТЬ ПО ПРАВИЛАМ.</dc:title>
  <dc:creator>user</dc:creator>
  <cp:lastModifiedBy>Максим Александрович Занин</cp:lastModifiedBy>
  <cp:revision>36</cp:revision>
  <dcterms:created xsi:type="dcterms:W3CDTF">2010-10-12T18:00:07Z</dcterms:created>
  <dcterms:modified xsi:type="dcterms:W3CDTF">2023-11-13T15:01:38Z</dcterms:modified>
</cp:coreProperties>
</file>