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31" r:id="rId2"/>
    <p:sldId id="340" r:id="rId3"/>
    <p:sldId id="297" r:id="rId4"/>
    <p:sldId id="295" r:id="rId5"/>
    <p:sldId id="298" r:id="rId6"/>
    <p:sldId id="299" r:id="rId7"/>
    <p:sldId id="334" r:id="rId8"/>
    <p:sldId id="335" r:id="rId9"/>
    <p:sldId id="336" r:id="rId10"/>
    <p:sldId id="337" r:id="rId11"/>
    <p:sldId id="339" r:id="rId12"/>
    <p:sldId id="329" r:id="rId13"/>
    <p:sldId id="342" r:id="rId14"/>
    <p:sldId id="343" r:id="rId15"/>
    <p:sldId id="344" r:id="rId16"/>
    <p:sldId id="351" r:id="rId17"/>
    <p:sldId id="346" r:id="rId18"/>
    <p:sldId id="349" r:id="rId19"/>
    <p:sldId id="350" r:id="rId20"/>
    <p:sldId id="352" r:id="rId21"/>
    <p:sldId id="345" r:id="rId22"/>
    <p:sldId id="347" r:id="rId23"/>
    <p:sldId id="35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6600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712DFFF-83A1-4586-8216-5E637A45407E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E6202E3-3AE0-44F9-92A6-0F821D3C7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6202E3-3AE0-44F9-92A6-0F821D3C725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D78084-93BA-42FF-8C10-7269B6470489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6202E3-3AE0-44F9-92A6-0F821D3C725F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2A6EB-BD0F-4F0B-A612-092B303F0C7E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CBD29-44E6-4DA2-A654-2C11D892E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AD670-8B0E-4138-AA43-3DB2F821AEC3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60615-672D-4AD9-8C45-9D48EA90F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2CB4F-F815-46C5-9682-C635E07BD7CB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D099B-9572-49A4-B6BA-CA82EE45D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F14D9-9854-49CE-8E99-969E2E5CCB67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1886D-A05A-4696-8239-F3073504B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E1E2C-4237-46E9-861D-EB19CA51341E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BCB2E-2740-4B52-BD4E-41BA8BD34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63821-2861-4D61-A629-89902C249E26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64232-AC3F-4D74-81ED-0C847CECD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7B83C-9BA0-4947-8DD1-8109A6B249DC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9AE3B-9EF0-4F0F-8EBA-1887605FE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11415-C684-4A14-8EB8-3D4CE5A3B419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6004F-6D76-48CA-94FC-F641F9EC0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41BC0-C454-4C9B-99C3-5916A1BC65BA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07E33-4A3B-472E-B8C5-81AF6203E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C1EB2-9F4D-4876-B5A5-84468451003C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14AB2-5117-4268-BA61-B39AB2989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7C660-4E53-439F-B65B-B1FC5E81BEEB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99D0B-6D08-48BC-A3E0-ED559796F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7FFF009-2369-480B-8A36-E4D86DBE1B06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565354-567C-45A7-BCF6-4B1E26244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s004.radikal.ru/i206/1001/d6/580340b7a2f4.jpg" TargetMode="External"/><Relationship Id="rId3" Type="http://schemas.openxmlformats.org/officeDocument/2006/relationships/image" Target="../media/image34.jpeg"/><Relationship Id="rId7" Type="http://schemas.openxmlformats.org/officeDocument/2006/relationships/image" Target="../media/image36.jpeg"/><Relationship Id="rId2" Type="http://schemas.openxmlformats.org/officeDocument/2006/relationships/hyperlink" Target="http://img0.liveinternet.ru/images/attach/c/0/47/535/47535165_081509_1358_1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photohost.ru/t/600/400/73120.jpg" TargetMode="External"/><Relationship Id="rId5" Type="http://schemas.openxmlformats.org/officeDocument/2006/relationships/image" Target="../media/image35.jpeg"/><Relationship Id="rId4" Type="http://schemas.openxmlformats.org/officeDocument/2006/relationships/hyperlink" Target="http://img-2007-04.photosight.ru/30/2062696.jpg" TargetMode="External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kids.nationalgeographic.com/staticfiles/NGS/Shared/StaticFiles/NGKids/Image/kids-washing-lg.jpg" TargetMode="External"/><Relationship Id="rId3" Type="http://schemas.openxmlformats.org/officeDocument/2006/relationships/image" Target="../media/image38.jpeg"/><Relationship Id="rId7" Type="http://schemas.openxmlformats.org/officeDocument/2006/relationships/image" Target="../media/image40.jpeg"/><Relationship Id="rId12" Type="http://schemas.openxmlformats.org/officeDocument/2006/relationships/image" Target="../media/image43.jpeg"/><Relationship Id="rId2" Type="http://schemas.openxmlformats.org/officeDocument/2006/relationships/hyperlink" Target="http://school689.narod.ru/FOTO27/1a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tomat-korolev.ru/admin/data/Kab-222.jpg" TargetMode="External"/><Relationship Id="rId11" Type="http://schemas.openxmlformats.org/officeDocument/2006/relationships/hyperlink" Target="http://static-p3.fotolia.com/jpg/00/04/18/82/400_F_4188202_x9aw5O5BA8whjsKf2dd6dHA4J9jptiMg.jpg" TargetMode="External"/><Relationship Id="rId5" Type="http://schemas.openxmlformats.org/officeDocument/2006/relationships/image" Target="../media/image39.jpeg"/><Relationship Id="rId10" Type="http://schemas.openxmlformats.org/officeDocument/2006/relationships/image" Target="../media/image42.jpeg"/><Relationship Id="rId4" Type="http://schemas.openxmlformats.org/officeDocument/2006/relationships/hyperlink" Target="http://www.ledinn.ru/userfiles/36b4809d708e7a79c7a2af7a4dce1c64.jpg" TargetMode="External"/><Relationship Id="rId9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ubag.ru/albums/image/semiya/5668837.JPG" TargetMode="External"/><Relationship Id="rId3" Type="http://schemas.openxmlformats.org/officeDocument/2006/relationships/image" Target="../media/image44.jpeg"/><Relationship Id="rId7" Type="http://schemas.openxmlformats.org/officeDocument/2006/relationships/image" Target="../media/image46.jpeg"/><Relationship Id="rId2" Type="http://schemas.openxmlformats.org/officeDocument/2006/relationships/hyperlink" Target="http://www.interfax.by/files/2009-10/20091027-152739-965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pravmir.ru/uploads/dscn0787_001_1_.jpg" TargetMode="External"/><Relationship Id="rId11" Type="http://schemas.openxmlformats.org/officeDocument/2006/relationships/image" Target="../media/image48.jpeg"/><Relationship Id="rId5" Type="http://schemas.openxmlformats.org/officeDocument/2006/relationships/image" Target="../media/image45.jpeg"/><Relationship Id="rId10" Type="http://schemas.openxmlformats.org/officeDocument/2006/relationships/hyperlink" Target="http://www.allwomens.ru/uploads/posts/2010-01/1263584506_pravilno-nachat-semejnuyu-zhizn.jpg" TargetMode="External"/><Relationship Id="rId4" Type="http://schemas.openxmlformats.org/officeDocument/2006/relationships/hyperlink" Target="http://www.pravmir.ru/uploads/family1.jpg" TargetMode="External"/><Relationship Id="rId9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rg.ru/2012/12/30/obrazovanie-dok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ssia.rin.ru/pictures/656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b/3/27/849/27849817_1214400154_Natyurmort.jpg" TargetMode="External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hyperlink" Target="http://www.budte-zdorovi.ru/files/Food/var-food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forum.municipalrussia.ru/pls/img/get?n=17957" TargetMode="External"/><Relationship Id="rId11" Type="http://schemas.openxmlformats.org/officeDocument/2006/relationships/image" Target="../media/image28.jpeg"/><Relationship Id="rId5" Type="http://schemas.openxmlformats.org/officeDocument/2006/relationships/image" Target="../media/image25.jpeg"/><Relationship Id="rId10" Type="http://schemas.openxmlformats.org/officeDocument/2006/relationships/hyperlink" Target="http://knigi.tomsk.ru/top/images/69/82/25000226982.jpg" TargetMode="External"/><Relationship Id="rId4" Type="http://schemas.openxmlformats.org/officeDocument/2006/relationships/hyperlink" Target="http://vladnews.ru/uploads/12/22/mya.jpg" TargetMode="External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hyperlink" Target="http://torbeevo-kolledge.narod.ru/foto_images/sport4.jpg" TargetMode="External"/><Relationship Id="rId7" Type="http://schemas.openxmlformats.org/officeDocument/2006/relationships/hyperlink" Target="http://dp.ric.ua/uploads/posts/2009-04/1239373220_girls1.jpg" TargetMode="External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11" Type="http://schemas.openxmlformats.org/officeDocument/2006/relationships/hyperlink" Target="http://www.dspushkino.ru/images/upload/upload_1052.jpg" TargetMode="External"/><Relationship Id="rId5" Type="http://schemas.openxmlformats.org/officeDocument/2006/relationships/hyperlink" Target="http://myrt.ru/news/uploads/posts/2008-05/1211836668_rasslabitsja.jpg" TargetMode="External"/><Relationship Id="rId10" Type="http://schemas.openxmlformats.org/officeDocument/2006/relationships/image" Target="../media/image32.jpeg"/><Relationship Id="rId4" Type="http://schemas.openxmlformats.org/officeDocument/2006/relationships/image" Target="../media/image29.jpeg"/><Relationship Id="rId9" Type="http://schemas.openxmlformats.org/officeDocument/2006/relationships/hyperlink" Target="http://www.yamolodayamama.ru/wp-content/uploads/2009/10/d180d0b0d0b7d0b2d0b8d182d0b8d0b5-d0b4d0b2d0b8d0b3d0b0d182d0b5d0bbd18cd0bdd0bed0b9d0b0d0bad182d0b8d0b2d0bdd0bed181d182d0b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1763713" y="1268413"/>
            <a:ext cx="5688012" cy="381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800" b="1" i="1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2800" b="1" i="1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Здоровый</a:t>
            </a:r>
            <a:endParaRPr lang="ru-RU" sz="2800" b="1" i="1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2800" b="1" i="1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образ </a:t>
            </a:r>
            <a:r>
              <a:rPr lang="ru-RU" sz="2800" b="1" i="1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жизни</a:t>
            </a:r>
            <a:endParaRPr lang="ru-RU" sz="2800" b="1" i="1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Закаливание организма</a:t>
            </a:r>
          </a:p>
        </p:txBody>
      </p:sp>
      <p:pic>
        <p:nvPicPr>
          <p:cNvPr id="51202" name="Picture 2" descr="Картинка 11 из 3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57625"/>
            <a:ext cx="44291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i-main-pic" descr="Картинка 7 из 4165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3835400"/>
            <a:ext cx="4643437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i-main-pic" descr="Картинка 145 из 4165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071563"/>
            <a:ext cx="3786188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169 из 41658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57750" y="1000125"/>
            <a:ext cx="4286250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Личная гигиена</a:t>
            </a:r>
          </a:p>
        </p:txBody>
      </p:sp>
      <p:pic>
        <p:nvPicPr>
          <p:cNvPr id="53251" name="Picture 3" descr="Картинка 11 из 154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7313"/>
            <a:ext cx="34290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 descr="Картинка 10 из 353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97575" y="1785938"/>
            <a:ext cx="31464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7" name="Picture 9" descr="Картинка 59 из 353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86438" y="4335463"/>
            <a:ext cx="3357562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1" name="Picture 13" descr="Картинка 3 из 72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28938" y="928688"/>
            <a:ext cx="380523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" descr="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371975"/>
            <a:ext cx="37147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Картинка 14 из 2724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357563" y="3048000"/>
            <a:ext cx="25527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Положительные эмоции</a:t>
            </a:r>
          </a:p>
        </p:txBody>
      </p:sp>
      <p:pic>
        <p:nvPicPr>
          <p:cNvPr id="52226" name="Picture 2" descr="Картинка 15 из 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1563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 descr="Картинка 2 из 33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00500"/>
            <a:ext cx="36988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6" descr="Картинка 7 из 33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40350" y="4000500"/>
            <a:ext cx="38036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8" descr="Картинка 11 из 33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88" y="2286000"/>
            <a:ext cx="25431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4" name="Picture 10" descr="Картинка 34 из 33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19813" y="1071563"/>
            <a:ext cx="3024187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642918"/>
            <a:ext cx="721523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Закон “Об образовании” (ст.18) </a:t>
            </a:r>
            <a:r>
              <a:rPr lang="ru-RU" sz="3200" b="1" dirty="0" smtClean="0">
                <a:solidFill>
                  <a:srgbClr val="002060"/>
                </a:solidFill>
              </a:rPr>
              <a:t>возлагает всю ответственность за воспитание детей на </a:t>
            </a:r>
            <a:r>
              <a:rPr lang="ru-RU" sz="3200" b="1" u="sng" dirty="0" smtClean="0">
                <a:solidFill>
                  <a:srgbClr val="002060"/>
                </a:solidFill>
              </a:rPr>
              <a:t>семью</a:t>
            </a:r>
            <a:r>
              <a:rPr lang="ru-RU" sz="3200" b="1" dirty="0" smtClean="0">
                <a:solidFill>
                  <a:srgbClr val="002060"/>
                </a:solidFill>
              </a:rPr>
              <a:t>, а все остальные социальные институты (в том числе </a:t>
            </a:r>
            <a:r>
              <a:rPr lang="ru-RU" sz="3200" b="1" dirty="0" smtClean="0">
                <a:solidFill>
                  <a:srgbClr val="002060"/>
                </a:solidFill>
              </a:rPr>
              <a:t>образовательные  </a:t>
            </a:r>
            <a:r>
              <a:rPr lang="ru-RU" sz="3200" b="1" dirty="0" smtClean="0">
                <a:solidFill>
                  <a:srgbClr val="002060"/>
                </a:solidFill>
              </a:rPr>
              <a:t>учреждения) призваны </a:t>
            </a:r>
            <a:r>
              <a:rPr lang="ru-RU" sz="3200" b="1" u="sng" dirty="0" smtClean="0">
                <a:solidFill>
                  <a:srgbClr val="002060"/>
                </a:solidFill>
              </a:rPr>
              <a:t>содействовать и дополнять </a:t>
            </a:r>
            <a:r>
              <a:rPr lang="ru-RU" sz="3200" b="1" dirty="0" smtClean="0">
                <a:solidFill>
                  <a:srgbClr val="002060"/>
                </a:solidFill>
              </a:rPr>
              <a:t>семейную воспитательную деятельность.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42852"/>
            <a:ext cx="835824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Уроки физической культуры является основой для формирования физкультурного образования!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Физкультурное образование - основа для получения качественного образования в целом.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Цель физкультурного образования состоит в том, что бы из стен лицея выходили здоровые,  сильные,  выносливые, с красивой осанкой молодые люди, у которых сформирована потребность в здоровом образе жизни.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В здоровом теле- здоровый дух!</a:t>
            </a:r>
          </a:p>
          <a:p>
            <a:pPr algn="ctr" fontAlgn="auto">
              <a:spcAft>
                <a:spcPts val="0"/>
              </a:spcAft>
              <a:defRPr/>
            </a:pPr>
            <a:endParaRPr lang="ru-RU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b="1" u="sng" dirty="0" smtClean="0"/>
              <a:t>Уроки физической культуры</a:t>
            </a:r>
            <a:endParaRPr lang="ru-RU" sz="28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543956" cy="5197493"/>
          </a:xfrm>
        </p:spPr>
        <p:txBody>
          <a:bodyPr/>
          <a:lstStyle/>
          <a:p>
            <a:pPr lvl="0"/>
            <a:r>
              <a:rPr lang="ru-RU" dirty="0" smtClean="0"/>
              <a:t>Федеральный </a:t>
            </a:r>
            <a:r>
              <a:rPr lang="ru-RU" dirty="0" smtClean="0"/>
              <a:t>закон от 29 декабря 2012г. №273 ФЗ </a:t>
            </a:r>
            <a:r>
              <a:rPr lang="ru-RU" u="sng" dirty="0" smtClean="0">
                <a:solidFill>
                  <a:srgbClr val="00B050"/>
                </a:solidFill>
                <a:hlinkClick r:id="rId2" tooltip="перейти на сайт"/>
              </a:rPr>
              <a:t>«Об образовании в Российской Федерации»</a:t>
            </a:r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/>
              <a:t>В соответствии с законом ( ФГОС ) все обучающиеся должны быть аттестованы по предмету </a:t>
            </a:r>
            <a:r>
              <a:rPr lang="ru-RU" dirty="0" smtClean="0"/>
              <a:t>«физическая культура».</a:t>
            </a:r>
            <a:endParaRPr lang="ru-RU" dirty="0" smtClean="0"/>
          </a:p>
          <a:p>
            <a:r>
              <a:rPr lang="ru-RU" dirty="0" smtClean="0"/>
              <a:t>В аттестаты об основном общем образовании и среднем общем образовании для всех обучающихся обязательно выставляется оценка по предмету  «физическая культура».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86874" cy="10618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Итоговая отметка по физической культуре в выставляется с учетом теоретических и практических знаний (двигательных умений и навыков, умений осуществлять физкультурно-оздоровительную и спортивно-оздоровительную деятельность), а также с учетом динамики физической подготовленности и прилежания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lvl="0"/>
            <a:r>
              <a:rPr lang="ru-RU" dirty="0" smtClean="0"/>
              <a:t> </a:t>
            </a:r>
            <a:r>
              <a:rPr lang="ru-RU" dirty="0" smtClean="0"/>
              <a:t>Уроки физической культуры посещают все обучающиеся, имея спортивную форму в соответствии с  погодными условиями, видом спортивного занятия или урока, согласно требованиям техники безопасности и охраны труда.</a:t>
            </a:r>
            <a:r>
              <a:rPr lang="ru-RU" b="1" dirty="0" smtClean="0"/>
              <a:t> </a:t>
            </a:r>
            <a:endParaRPr lang="ru-RU" b="1" dirty="0" smtClean="0"/>
          </a:p>
          <a:p>
            <a:pPr lvl="0"/>
            <a:endParaRPr lang="ru-RU" b="1" dirty="0" smtClean="0"/>
          </a:p>
          <a:p>
            <a:pPr lvl="0"/>
            <a:r>
              <a:rPr lang="ru-RU" b="1" dirty="0" smtClean="0"/>
              <a:t>Спортивная форма лицея № 26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 </a:t>
            </a:r>
            <a:r>
              <a:rPr lang="ru-RU" dirty="0" smtClean="0"/>
              <a:t>белая футболка, 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тёмного цвета </a:t>
            </a:r>
            <a:r>
              <a:rPr lang="ru-RU" dirty="0" smtClean="0"/>
              <a:t>спортивные </a:t>
            </a:r>
            <a:r>
              <a:rPr lang="ru-RU" dirty="0" smtClean="0"/>
              <a:t>брюки</a:t>
            </a:r>
          </a:p>
          <a:p>
            <a:pPr lvl="0"/>
            <a:r>
              <a:rPr lang="ru-RU" dirty="0" smtClean="0"/>
              <a:t>или </a:t>
            </a:r>
            <a:r>
              <a:rPr lang="ru-RU" dirty="0" smtClean="0"/>
              <a:t>шорты, 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спортивная обувь</a:t>
            </a:r>
          </a:p>
          <a:p>
            <a:pPr lvl="0"/>
            <a:r>
              <a:rPr lang="ru-RU" dirty="0" smtClean="0"/>
              <a:t>( кеды или </a:t>
            </a:r>
            <a:r>
              <a:rPr lang="ru-RU" dirty="0" smtClean="0"/>
              <a:t>кроссовки для занятий ФК).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26953" t="19062" r="19139"/>
          <a:stretch>
            <a:fillRect/>
          </a:stretch>
        </p:blipFill>
        <p:spPr bwMode="auto">
          <a:xfrm>
            <a:off x="4643438" y="2857496"/>
            <a:ext cx="4500562" cy="390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796908"/>
          </a:xfrm>
        </p:spPr>
        <p:txBody>
          <a:bodyPr/>
          <a:lstStyle/>
          <a:p>
            <a:r>
              <a:rPr lang="ru-RU" sz="3600" b="1" dirty="0" smtClean="0"/>
              <a:t>Группы здоровья 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857232"/>
            <a:ext cx="8786874" cy="5268931"/>
          </a:xfrm>
        </p:spPr>
        <p:txBody>
          <a:bodyPr/>
          <a:lstStyle/>
          <a:p>
            <a:pPr>
              <a:buNone/>
            </a:pPr>
            <a:r>
              <a:rPr lang="ru-RU" sz="4000" u="sng" dirty="0" smtClean="0">
                <a:latin typeface="Arial" pitchFamily="34" charset="0"/>
                <a:cs typeface="Arial" pitchFamily="34" charset="0"/>
              </a:rPr>
              <a:t>Основная</a:t>
            </a:r>
          </a:p>
          <a:p>
            <a:pPr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 основной медицинской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группе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относятся обучающиеся без отклонений в состоянии здоровья и физическом развитии, имеющие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хорошее функциональное состояние.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Отнесенным к этой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группе учащимся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разрешаются занятия в полном объеме по учебной программе физического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воспитания.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87868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642918"/>
            <a:ext cx="821533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/>
              <a:t>Подготовительная</a:t>
            </a:r>
            <a:r>
              <a:rPr lang="ru-RU" sz="1200" dirty="0" smtClean="0"/>
              <a:t> </a:t>
            </a:r>
          </a:p>
          <a:p>
            <a:r>
              <a:rPr lang="ru-RU" sz="2000" dirty="0" smtClean="0"/>
              <a:t>К </a:t>
            </a:r>
            <a:r>
              <a:rPr lang="ru-RU" sz="2000" dirty="0" smtClean="0"/>
              <a:t>подготовительной медицинской группе относятся практически здоровые обучающиеся, имеющие незначительные отклонения в здоровье  или иные морфофункциональные отклонения  входящие в группы риска по возникновению патологии или с хроническими заболеваниями в стадии стойкой клинико-лабораторной ремиссии не менее 3-5 лет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 Отнесенным к этой группе здоровья разрешаются занятия по учебным </a:t>
            </a:r>
            <a:r>
              <a:rPr lang="ru-RU" sz="2000" dirty="0" smtClean="0"/>
              <a:t>программам </a:t>
            </a:r>
            <a:r>
              <a:rPr lang="ru-RU" sz="2000" dirty="0" smtClean="0"/>
              <a:t>физического воспитания за исключением тех физических упражнений, которые рекомендованы медицинским работником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Учащиеся оцениваются на общих основаниях, за исключением тех упражнений, которые противопоказаны.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К </a:t>
            </a:r>
            <a:r>
              <a:rPr lang="ru-RU" sz="2000" dirty="0" smtClean="0"/>
              <a:t>участию в спортивных соревнованиях </a:t>
            </a:r>
            <a:r>
              <a:rPr lang="ru-RU" sz="2000" dirty="0" smtClean="0"/>
              <a:t>эти обучающиеся не допускаются.</a:t>
            </a:r>
            <a:r>
              <a:rPr lang="ru-RU" sz="2400" dirty="0" smtClean="0"/>
              <a:t> 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71481"/>
            <a:ext cx="8715436" cy="1258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/>
              <a:t>Специальная </a:t>
            </a:r>
          </a:p>
          <a:p>
            <a:r>
              <a:rPr lang="ru-RU" sz="3200" dirty="0" smtClean="0"/>
              <a:t>(освобожденные от физической нагрузки)</a:t>
            </a:r>
            <a:r>
              <a:rPr lang="ru-RU" sz="3200" dirty="0" smtClean="0"/>
              <a:t> </a:t>
            </a:r>
            <a:endParaRPr lang="ru-RU" sz="3200" dirty="0" smtClean="0"/>
          </a:p>
          <a:p>
            <a:r>
              <a:rPr lang="ru-RU" sz="1600" dirty="0" smtClean="0"/>
              <a:t> </a:t>
            </a:r>
            <a:r>
              <a:rPr lang="ru-RU" sz="2000" dirty="0" smtClean="0"/>
              <a:t>К специальной группе </a:t>
            </a:r>
            <a:r>
              <a:rPr lang="ru-RU" sz="2000" dirty="0" smtClean="0"/>
              <a:t> </a:t>
            </a:r>
            <a:r>
              <a:rPr lang="ru-RU" sz="2000" dirty="0" smtClean="0"/>
              <a:t>относятся обучающиеся с отчетливыми отклонениями в состоянии здоровья постоянного (хронические заболевания, врожденные пороки развития в стадии компенсации) или временного характера либо в физическом развитии, не мешающие выполнению обычной учебной или воспитательной работы, однако, </a:t>
            </a:r>
            <a:r>
              <a:rPr lang="ru-RU" sz="2000" u="sng" dirty="0" smtClean="0"/>
              <a:t>требующие </a:t>
            </a:r>
            <a:r>
              <a:rPr lang="ru-RU" sz="2000" u="sng" dirty="0" smtClean="0"/>
              <a:t>ограничения </a:t>
            </a:r>
            <a:r>
              <a:rPr lang="ru-RU" sz="2000" u="sng" dirty="0" smtClean="0"/>
              <a:t>физических нагрузок. </a:t>
            </a:r>
            <a:endParaRPr lang="ru-RU" sz="2000" u="sng" dirty="0" smtClean="0"/>
          </a:p>
          <a:p>
            <a:endParaRPr lang="ru-RU" sz="2000" u="sng" dirty="0" smtClean="0"/>
          </a:p>
          <a:p>
            <a:r>
              <a:rPr lang="ru-RU" sz="2000" dirty="0" smtClean="0"/>
              <a:t>Отнесенным </a:t>
            </a:r>
            <a:r>
              <a:rPr lang="ru-RU" sz="2000" dirty="0" smtClean="0"/>
              <a:t>к этой </a:t>
            </a:r>
            <a:r>
              <a:rPr lang="ru-RU" sz="2000" dirty="0" smtClean="0"/>
              <a:t>группе учащимся  </a:t>
            </a:r>
            <a:r>
              <a:rPr lang="ru-RU" sz="2000" dirty="0" smtClean="0"/>
              <a:t>разрешаются занятия </a:t>
            </a:r>
            <a:r>
              <a:rPr lang="ru-RU" sz="2000" dirty="0" smtClean="0"/>
              <a:t>по учебным программам </a:t>
            </a:r>
            <a:r>
              <a:rPr lang="ru-RU" sz="2000" dirty="0" smtClean="0"/>
              <a:t>в образовательных </a:t>
            </a:r>
            <a:r>
              <a:rPr lang="ru-RU" sz="2000" dirty="0" smtClean="0"/>
              <a:t>учреждениях с ограничением физической нагрузки. </a:t>
            </a:r>
          </a:p>
          <a:p>
            <a:endParaRPr lang="ru-RU" sz="2000" dirty="0" smtClean="0"/>
          </a:p>
          <a:p>
            <a:r>
              <a:rPr lang="ru-RU" sz="2000" dirty="0" smtClean="0"/>
              <a:t> Успеваемость оценивается по посещаемости </a:t>
            </a:r>
            <a:r>
              <a:rPr lang="ru-RU" sz="2000" dirty="0" smtClean="0"/>
              <a:t>занятий, </a:t>
            </a:r>
            <a:r>
              <a:rPr lang="ru-RU" sz="2000" dirty="0" smtClean="0"/>
              <a:t>отношению к ним, качеству выполнения комплексов упражнений - домашних заданий, </a:t>
            </a:r>
            <a:r>
              <a:rPr lang="ru-RU" sz="2000" dirty="0" smtClean="0"/>
              <a:t>теоретических сведений, умению </a:t>
            </a:r>
            <a:r>
              <a:rPr lang="ru-RU" sz="2000" dirty="0" smtClean="0"/>
              <a:t>и навыкам элементов ЗОЖ, умению осуществлять самоконтроль здоровья и функциональных возможностей.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Пословицы</a:t>
            </a:r>
            <a:endParaRPr lang="ru-RU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ru-RU" sz="3500" b="1" dirty="0" smtClean="0">
                <a:solidFill>
                  <a:srgbClr val="FF0000"/>
                </a:solidFill>
              </a:rPr>
              <a:t>Здоровье – первое богатство.</a:t>
            </a:r>
          </a:p>
          <a:p>
            <a:r>
              <a:rPr lang="ru-RU" sz="3500" b="1" dirty="0" smtClean="0">
                <a:solidFill>
                  <a:srgbClr val="FF0000"/>
                </a:solidFill>
              </a:rPr>
              <a:t>Здоровье дороже денег</a:t>
            </a:r>
            <a:r>
              <a:rPr lang="ru-RU" sz="3500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Физкультурой заниматься будешь — про </a:t>
            </a:r>
            <a:r>
              <a:rPr lang="ru-RU" sz="3600" b="1" dirty="0" smtClean="0">
                <a:solidFill>
                  <a:srgbClr val="FF0000"/>
                </a:solidFill>
              </a:rPr>
              <a:t>болезни все </a:t>
            </a:r>
            <a:r>
              <a:rPr lang="ru-RU" sz="3600" b="1" dirty="0" smtClean="0">
                <a:solidFill>
                  <a:srgbClr val="FF0000"/>
                </a:solidFill>
              </a:rPr>
              <a:t>забудешь.</a:t>
            </a:r>
            <a:endParaRPr lang="ru-RU" sz="3500" b="1" dirty="0" smtClean="0">
              <a:solidFill>
                <a:srgbClr val="FF0000"/>
              </a:solidFill>
            </a:endParaRPr>
          </a:p>
          <a:p>
            <a:r>
              <a:rPr lang="ru-RU" sz="3500" b="1" dirty="0" smtClean="0">
                <a:solidFill>
                  <a:srgbClr val="FF0000"/>
                </a:solidFill>
              </a:rPr>
              <a:t>Двигайся </a:t>
            </a:r>
            <a:r>
              <a:rPr lang="ru-RU" sz="3500" b="1" dirty="0" smtClean="0">
                <a:solidFill>
                  <a:srgbClr val="FF0000"/>
                </a:solidFill>
              </a:rPr>
              <a:t>больше – проживешь дольше.</a:t>
            </a:r>
          </a:p>
          <a:p>
            <a:r>
              <a:rPr lang="ru-RU" sz="3500" b="1" dirty="0" smtClean="0">
                <a:solidFill>
                  <a:srgbClr val="FF0000"/>
                </a:solidFill>
              </a:rPr>
              <a:t>Добрый человек здоровее злого.</a:t>
            </a:r>
          </a:p>
          <a:p>
            <a:r>
              <a:rPr lang="ru-RU" sz="3500" b="1" dirty="0" smtClean="0">
                <a:solidFill>
                  <a:srgbClr val="FF0000"/>
                </a:solidFill>
              </a:rPr>
              <a:t>Доброе слово лечит, а злое  - калечит.</a:t>
            </a:r>
            <a:endParaRPr lang="ru-RU" sz="3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1"/>
            <a:ext cx="8715436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лицее на уроках физической культуры  </a:t>
            </a:r>
            <a:r>
              <a:rPr lang="ru-RU" sz="2800" dirty="0" smtClean="0"/>
              <a:t>не </a:t>
            </a:r>
            <a:r>
              <a:rPr lang="ru-RU" sz="2800" dirty="0" smtClean="0"/>
              <a:t>существует </a:t>
            </a:r>
            <a:r>
              <a:rPr lang="ru-RU" sz="2800" dirty="0" smtClean="0"/>
              <a:t>полного освобождения учащихся от уроков физической культуры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Справка, выданная медицинским учреждением, свидетельствует об освобождении учащихся </a:t>
            </a:r>
            <a:endParaRPr lang="ru-RU" sz="2800" dirty="0" smtClean="0"/>
          </a:p>
          <a:p>
            <a:r>
              <a:rPr lang="ru-RU" sz="2800" dirty="0" smtClean="0"/>
              <a:t> </a:t>
            </a:r>
            <a:r>
              <a:rPr lang="ru-RU" sz="2800" b="1" u="sng" dirty="0" smtClean="0"/>
              <a:t>от физической нагрузки, а не от урока. </a:t>
            </a:r>
            <a:endParaRPr lang="ru-RU" sz="2800" b="1" u="sng" dirty="0" smtClean="0"/>
          </a:p>
          <a:p>
            <a:endParaRPr lang="ru-RU" sz="2800" b="1" u="sng" dirty="0" smtClean="0"/>
          </a:p>
          <a:p>
            <a:r>
              <a:rPr lang="ru-RU" sz="2800" dirty="0" smtClean="0"/>
              <a:t>Следовательно</a:t>
            </a:r>
            <a:r>
              <a:rPr lang="ru-RU" sz="2800" dirty="0" smtClean="0"/>
              <a:t>, обучающиеся , временно освобожденные (ОВЗ)  от физической нагрузки осваивают общеобразовательную программу непосредственно на уроках физической культуры.</a:t>
            </a:r>
          </a:p>
          <a:p>
            <a:r>
              <a:rPr lang="ru-RU" sz="2800" dirty="0" smtClean="0"/>
              <a:t>Все учащиеся, без исключения, подлежат оцениванию </a:t>
            </a:r>
            <a:r>
              <a:rPr lang="ru-RU" sz="2800" dirty="0" smtClean="0"/>
              <a:t>по предмету «Физическая культура».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57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altLang="ru-RU" sz="2400" u="sng" dirty="0" smtClean="0"/>
              <a:t>Мониторинг    </a:t>
            </a:r>
            <a:r>
              <a:rPr lang="ru-RU" altLang="ru-RU" sz="2400" u="sng" dirty="0" smtClean="0"/>
              <a:t>группы </a:t>
            </a:r>
            <a:r>
              <a:rPr lang="ru-RU" altLang="ru-RU" sz="2400" u="sng" dirty="0" smtClean="0"/>
              <a:t>    здоровья     учащихся</a:t>
            </a:r>
            <a:endParaRPr lang="ru-RU" sz="2400" u="sng" dirty="0" smtClean="0"/>
          </a:p>
        </p:txBody>
      </p:sp>
      <p:graphicFrame>
        <p:nvGraphicFramePr>
          <p:cNvPr id="1026" name="Содержимое 4"/>
          <p:cNvGraphicFramePr>
            <a:graphicFrameLocks noChangeAspect="1"/>
          </p:cNvGraphicFramePr>
          <p:nvPr/>
        </p:nvGraphicFramePr>
        <p:xfrm>
          <a:off x="285720" y="500042"/>
          <a:ext cx="8613775" cy="2951163"/>
        </p:xfrm>
        <a:graphic>
          <a:graphicData uri="http://schemas.openxmlformats.org/presentationml/2006/ole">
            <p:oleObj spid="_x0000_s1026" name="Диаграмма" r:id="rId3" imgW="6096000" imgH="4061388" progId="MSGraph.Chart.8">
              <p:embed followColorScheme="full"/>
            </p:oleObj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3500438"/>
          <a:ext cx="8572560" cy="30689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17306"/>
                <a:gridCol w="1133566"/>
                <a:gridCol w="1225930"/>
                <a:gridCol w="1759775"/>
                <a:gridCol w="1335983"/>
              </a:tblGrid>
              <a:tr h="7945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Год 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Всего учащихся</a:t>
                      </a: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Основная</a:t>
                      </a:r>
                      <a:r>
                        <a:rPr lang="ru-RU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группа здоровья</a:t>
                      </a: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Подготовительная</a:t>
                      </a:r>
                      <a:r>
                        <a:rPr lang="ru-RU" sz="1600" b="1" baseline="0" dirty="0" smtClean="0">
                          <a:effectLst/>
                        </a:rPr>
                        <a:t> группа здоровья</a:t>
                      </a:r>
                      <a:endParaRPr lang="ru-RU" sz="1600" b="1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Специальная</a:t>
                      </a:r>
                      <a:r>
                        <a:rPr lang="ru-RU" sz="1600" b="1" baseline="0" dirty="0" smtClean="0">
                          <a:effectLst/>
                        </a:rPr>
                        <a:t> группа здоровья</a:t>
                      </a:r>
                      <a:endParaRPr lang="ru-RU" sz="1600" b="1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462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2013-2014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612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472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81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59</a:t>
                      </a:r>
                      <a:endParaRPr lang="ru-RU" dirty="0"/>
                    </a:p>
                  </a:txBody>
                  <a:tcPr marL="68580" marR="68580" marT="0" marB="0"/>
                </a:tc>
              </a:tr>
              <a:tr h="462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2014-2015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621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486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93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42</a:t>
                      </a:r>
                      <a:endParaRPr lang="ru-RU" dirty="0"/>
                    </a:p>
                  </a:txBody>
                  <a:tcPr marL="68580" marR="68580" marT="0" marB="0"/>
                </a:tc>
              </a:tr>
              <a:tr h="462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2015-2016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654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504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128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 marL="68580" marR="68580" marT="0" marB="0"/>
                </a:tc>
              </a:tr>
              <a:tr h="462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2016-2017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2017-2018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680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713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543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568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117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123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ФИЗИЧЕСКАЯ   КУЛЬТУРА!!!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543956" cy="4525963"/>
          </a:xfrm>
        </p:spPr>
        <p:txBody>
          <a:bodyPr/>
          <a:lstStyle/>
          <a:p>
            <a:r>
              <a:rPr lang="ru-RU" b="1" i="1" dirty="0" smtClean="0"/>
              <a:t>Физическая культура  </a:t>
            </a:r>
            <a:r>
              <a:rPr lang="ru-RU" b="1" dirty="0" smtClean="0"/>
              <a:t>- это не  </a:t>
            </a:r>
            <a:r>
              <a:rPr lang="ru-RU" b="1" dirty="0" err="1" smtClean="0"/>
              <a:t>физ-ра</a:t>
            </a:r>
            <a:r>
              <a:rPr lang="ru-RU" dirty="0" smtClean="0"/>
              <a:t>,   а </a:t>
            </a:r>
            <a:r>
              <a:rPr lang="ru-RU" sz="3600" dirty="0" smtClean="0"/>
              <a:t>культурное, </a:t>
            </a:r>
          </a:p>
          <a:p>
            <a:pPr>
              <a:buNone/>
            </a:pPr>
            <a:r>
              <a:rPr lang="ru-RU" sz="3600" dirty="0" smtClean="0"/>
              <a:t>               духовное, </a:t>
            </a:r>
          </a:p>
          <a:p>
            <a:pPr>
              <a:buNone/>
            </a:pPr>
            <a:r>
              <a:rPr lang="ru-RU" sz="3600" dirty="0" smtClean="0"/>
              <a:t>                        нравственное, </a:t>
            </a:r>
          </a:p>
          <a:p>
            <a:pPr>
              <a:buNone/>
            </a:pPr>
            <a:r>
              <a:rPr lang="ru-RU" sz="3600" dirty="0" smtClean="0"/>
              <a:t>                                   моральное и</a:t>
            </a:r>
          </a:p>
          <a:p>
            <a:pPr>
              <a:buNone/>
            </a:pPr>
            <a:r>
              <a:rPr lang="ru-RU" sz="3600" dirty="0" smtClean="0"/>
              <a:t> физическое начало развития человека!!!</a:t>
            </a:r>
            <a:endParaRPr lang="ru-RU" sz="3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внимания!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</a:t>
            </a:r>
            <a:r>
              <a:rPr lang="ru-RU" sz="3600" dirty="0" smtClean="0"/>
              <a:t>Доброго вам здоровья!</a:t>
            </a:r>
          </a:p>
          <a:p>
            <a:pPr>
              <a:buNone/>
            </a:pPr>
            <a:r>
              <a:rPr lang="ru-RU" sz="3600" dirty="0" smtClean="0"/>
              <a:t>    Будьте здоровы и берегите свое здоровье и здоровье своих родных и               близких!</a:t>
            </a:r>
          </a:p>
          <a:p>
            <a:pPr>
              <a:buNone/>
            </a:pPr>
            <a:r>
              <a:rPr lang="ru-RU" sz="3600" dirty="0" smtClean="0"/>
              <a:t>Занимайтесь физической культурой и спортом!</a:t>
            </a:r>
          </a:p>
          <a:p>
            <a:pPr>
              <a:buNone/>
            </a:pPr>
            <a:r>
              <a:rPr lang="ru-RU" sz="3600" b="1" dirty="0" smtClean="0"/>
              <a:t>                            ВСЕ    ЗА     ЗОЖ !!!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214313" y="285750"/>
            <a:ext cx="5243512" cy="1785938"/>
          </a:xfrm>
        </p:spPr>
        <p:txBody>
          <a:bodyPr/>
          <a:lstStyle/>
          <a:p>
            <a:pPr algn="just" eaLnBrk="1" hangingPunct="1"/>
            <a:r>
              <a:rPr lang="ru-RU" sz="3200" b="1" dirty="0" smtClean="0">
                <a:solidFill>
                  <a:srgbClr val="C00000"/>
                </a:solidFill>
              </a:rPr>
              <a:t>ЗДОРОВЬЕ</a:t>
            </a:r>
            <a:r>
              <a:rPr lang="ru-RU" sz="3200" dirty="0" smtClean="0"/>
              <a:t> </a:t>
            </a:r>
            <a:r>
              <a:rPr lang="ru-RU" sz="2800" b="1" dirty="0" smtClean="0"/>
              <a:t>– это бесценный дар, который дан человеку самой природой.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38" y="4786313"/>
            <a:ext cx="5972175" cy="1752600"/>
          </a:xfrm>
        </p:spPr>
        <p:txBody>
          <a:bodyPr rtlCol="0">
            <a:normAutofit fontScale="850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ЗДОРОВЬЕ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– </a:t>
            </a:r>
            <a:r>
              <a:rPr lang="ru-RU" sz="3300" b="1" dirty="0" smtClean="0">
                <a:solidFill>
                  <a:schemeClr val="tx1"/>
                </a:solidFill>
              </a:rPr>
              <a:t>это не просто отсутствие болезней, это состояние физического, психического и социального </a:t>
            </a:r>
            <a:r>
              <a:rPr lang="ru-RU" sz="3300" b="1" dirty="0" smtClean="0">
                <a:solidFill>
                  <a:schemeClr val="tx1"/>
                </a:solidFill>
              </a:rPr>
              <a:t> благополучия</a:t>
            </a:r>
            <a:r>
              <a:rPr lang="ru-RU" sz="3300" b="1" dirty="0" smtClean="0">
                <a:solidFill>
                  <a:schemeClr val="tx1"/>
                </a:solidFill>
              </a:rPr>
              <a:t>.</a:t>
            </a:r>
            <a:endParaRPr lang="ru-RU" sz="3300" b="1" dirty="0">
              <a:solidFill>
                <a:schemeClr val="tx1"/>
              </a:solidFill>
            </a:endParaRPr>
          </a:p>
        </p:txBody>
      </p:sp>
      <p:pic>
        <p:nvPicPr>
          <p:cNvPr id="4100" name="Picture 2" descr="http://im8-tub.yandex.net/i?id=26393039&amp;tov=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214563"/>
            <a:ext cx="2571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4" descr="http://im4-tub.yandex.net/i?id=957799&amp;tov=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4214813"/>
            <a:ext cx="25669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http://im0-tub.yandex.net/i?id=201622397&amp;tov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285750"/>
            <a:ext cx="20716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8" descr="http://im5-tub.yandex.net/i?id=57149855&amp;tov=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5" y="1643063"/>
            <a:ext cx="15716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0" descr="http://im5-tub.yandex.net/i?id=208109033&amp;tov=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38" y="2928938"/>
            <a:ext cx="2428875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2" descr="http://im4-tub.yandex.net/i?id=194552591&amp;tov=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500" y="2214563"/>
            <a:ext cx="17145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714375" y="285750"/>
            <a:ext cx="7772400" cy="1000125"/>
          </a:xfrm>
        </p:spPr>
        <p:txBody>
          <a:bodyPr/>
          <a:lstStyle/>
          <a:p>
            <a:pPr eaLnBrk="1" hangingPunct="1"/>
            <a:r>
              <a:rPr lang="ru-RU" b="1" smtClean="0"/>
              <a:t>СОСТАВЛЯЮЩИЕ ЗДОРОВЬЯ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" y="1357313"/>
            <a:ext cx="8786813" cy="5500687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                             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                                    Духовное (здоровье разума)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Физическое (здоровье тела)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Социальное (условия жизни, работы,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отдыха, питания)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2" descr="Картинка 3 из 447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1214438"/>
            <a:ext cx="3005138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http://im7-tub.yandex.net/i?id=87670133&amp;tov=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3" y="4325938"/>
            <a:ext cx="2071687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http://im4-tub.yandex.net/i?id=33744496&amp;tov=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25" y="3375025"/>
            <a:ext cx="2928938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785813" y="285750"/>
            <a:ext cx="7772400" cy="14700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ЗДОРОВЫЙ ОБРАЗ ЖИЗНИ</a:t>
            </a:r>
          </a:p>
        </p:txBody>
      </p:sp>
      <p:pic>
        <p:nvPicPr>
          <p:cNvPr id="7171" name="Picture 2" descr="http://im6-tub.yandex.net/i?id=52844617&amp;tov=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500188"/>
            <a:ext cx="1857375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http://im6-tub.yandex.net/i?id=47715421&amp;tov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4357688"/>
            <a:ext cx="29464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 descr="http://im7-tub.yandex.net/i?id=174017145&amp;tov=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13" y="4241800"/>
            <a:ext cx="1795462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http://im5-tub.yandex.net/i?id=94914447&amp;tov=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07125" y="1500188"/>
            <a:ext cx="25654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0" descr="http://im5-tub.yandex.net/i?id=46558683&amp;tov=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813" y="2571750"/>
            <a:ext cx="271462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2" descr="http://im5-tub.yandex.net/i?id=4640659&amp;tov=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4813" y="1500188"/>
            <a:ext cx="1857375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4" descr="http://im6-tub.yandex.net/i?id=34777172&amp;tov=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9250" y="3429000"/>
            <a:ext cx="2286000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6" descr="http://im8-tub.yandex.net/i?id=89673900&amp;tov=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43375" y="4500563"/>
            <a:ext cx="20716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357188" y="214313"/>
            <a:ext cx="7772400" cy="1857375"/>
          </a:xfrm>
        </p:spPr>
        <p:txBody>
          <a:bodyPr/>
          <a:lstStyle/>
          <a:p>
            <a:pPr algn="just" eaLnBrk="1" hangingPunct="1"/>
            <a:r>
              <a:rPr lang="ru-RU" sz="3200" b="1" smtClean="0">
                <a:solidFill>
                  <a:srgbClr val="C00000"/>
                </a:solidFill>
              </a:rPr>
              <a:t>Здоровый образ жизни – это индивидуальная система поведения человека, направленная на сохранение и укрепление своего здоровья.</a:t>
            </a:r>
          </a:p>
        </p:txBody>
      </p:sp>
      <p:pic>
        <p:nvPicPr>
          <p:cNvPr id="8195" name="Picture 2" descr="http://im3-tub.yandex.net/i?id=85918766&amp;tov=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28600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ttp://im7-tub.yandex.net/i?id=7342573&amp;tov=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4357688"/>
            <a:ext cx="2379663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http://im8-tub.yandex.net/i?id=5598829&amp;tov=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2643188"/>
            <a:ext cx="2071687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8" descr="http://im3-tub.yandex.net/i?id=91098473&amp;tov=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4572000"/>
            <a:ext cx="27368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0" descr="http://im7-tub.yandex.net/i?id=175350443&amp;tov=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63" y="2286000"/>
            <a:ext cx="24241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92868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СОСТАВЛЯЮЩИЕ ЗДОРОВОГО ОБРАЗА ЖИЗНИ</a:t>
            </a:r>
            <a:endParaRPr lang="ru-RU" sz="40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1428750"/>
            <a:ext cx="8643937" cy="5214938"/>
          </a:xfrm>
        </p:spPr>
        <p:txBody>
          <a:bodyPr/>
          <a:lstStyle/>
          <a:p>
            <a:pPr algn="just" fontAlgn="auto" hangingPunct="1">
              <a:defRPr/>
            </a:pPr>
            <a:r>
              <a:rPr lang="ru-RU" sz="3400" b="1" i="1" dirty="0" smtClean="0">
                <a:solidFill>
                  <a:srgbClr val="FFFF00"/>
                </a:solidFill>
              </a:rPr>
              <a:t>- отказ от вредных привычек;</a:t>
            </a:r>
          </a:p>
          <a:p>
            <a:pPr algn="just" fontAlgn="auto" hangingPunct="1">
              <a:buFontTx/>
              <a:buChar char="-"/>
              <a:defRPr/>
            </a:pPr>
            <a:r>
              <a:rPr lang="ru-RU" sz="3400" b="1" i="1" dirty="0" smtClean="0">
                <a:solidFill>
                  <a:srgbClr val="FFFF00"/>
                </a:solidFill>
              </a:rPr>
              <a:t>правильное питание; </a:t>
            </a:r>
          </a:p>
          <a:p>
            <a:pPr algn="just" fontAlgn="auto" hangingPunct="1">
              <a:buFontTx/>
              <a:buChar char="-"/>
              <a:defRPr/>
            </a:pPr>
            <a:r>
              <a:rPr lang="ru-RU" sz="3400" b="1" i="1" dirty="0" smtClean="0">
                <a:solidFill>
                  <a:srgbClr val="FFFF00"/>
                </a:solidFill>
              </a:rPr>
              <a:t>соблюдение режима дня;</a:t>
            </a:r>
          </a:p>
          <a:p>
            <a:pPr algn="just" fontAlgn="auto" hangingPunct="1">
              <a:defRPr/>
            </a:pPr>
            <a:r>
              <a:rPr lang="ru-RU" sz="3400" b="1" i="1" dirty="0" smtClean="0">
                <a:solidFill>
                  <a:srgbClr val="FFFF00"/>
                </a:solidFill>
              </a:rPr>
              <a:t>-двигательная активность (зарядка, подвижные игры, больше ходить пешком спорт);</a:t>
            </a:r>
          </a:p>
          <a:p>
            <a:pPr algn="just" fontAlgn="auto" hangingPunct="1">
              <a:defRPr/>
            </a:pPr>
            <a:r>
              <a:rPr lang="ru-RU" sz="3400" b="1" i="1" dirty="0" smtClean="0">
                <a:solidFill>
                  <a:srgbClr val="FFFF00"/>
                </a:solidFill>
              </a:rPr>
              <a:t>- закаливание организма;</a:t>
            </a:r>
          </a:p>
          <a:p>
            <a:pPr algn="just" fontAlgn="auto" hangingPunct="1">
              <a:defRPr/>
            </a:pPr>
            <a:r>
              <a:rPr lang="ru-RU" sz="3400" b="1" i="1" dirty="0" smtClean="0">
                <a:solidFill>
                  <a:srgbClr val="FFFF00"/>
                </a:solidFill>
              </a:rPr>
              <a:t>- личная гигиена;</a:t>
            </a:r>
          </a:p>
          <a:p>
            <a:pPr algn="just" fontAlgn="auto" hangingPunct="1">
              <a:buFontTx/>
              <a:buChar char="-"/>
              <a:defRPr/>
            </a:pPr>
            <a:r>
              <a:rPr lang="ru-RU" sz="3400" b="1" i="1" dirty="0" smtClean="0">
                <a:solidFill>
                  <a:srgbClr val="FFFF00"/>
                </a:solidFill>
              </a:rPr>
              <a:t>положительные эмоции.</a:t>
            </a:r>
          </a:p>
          <a:p>
            <a:pPr algn="just" fontAlgn="auto" hangingPunct="1">
              <a:buFontTx/>
              <a:buChar char="-"/>
              <a:defRPr/>
            </a:pPr>
            <a:r>
              <a:rPr lang="ru-RU" sz="3400" b="1" i="1" dirty="0" smtClean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Рациональное питание</a:t>
            </a:r>
          </a:p>
        </p:txBody>
      </p:sp>
      <p:pic>
        <p:nvPicPr>
          <p:cNvPr id="55298" name="Picture 2" descr="Картинка 2 из 743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3375"/>
            <a:ext cx="407193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4" descr="Картинка 3 из 743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75" y="1643063"/>
            <a:ext cx="3000375" cy="191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6" descr="Картинка 6 из 743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4143375"/>
            <a:ext cx="464343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4" name="Picture 8" descr="Картинка 12 из 7436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50" y="1571625"/>
            <a:ext cx="2857500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8" name="Picture 12" descr="http://knigi.tomsk.ru/top/images/69/82/25000226982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57563" y="1000125"/>
            <a:ext cx="2286000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Двигательная активность</a:t>
            </a:r>
          </a:p>
        </p:txBody>
      </p:sp>
      <p:pic>
        <p:nvPicPr>
          <p:cNvPr id="54273" name="i-main-pic" descr="Картинка 187 из 961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24363"/>
            <a:ext cx="3643313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i-main-pic" descr="Картинка 152 из 961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1150" y="2286000"/>
            <a:ext cx="37528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i-main-pic" descr="Картинка 10 из 4080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071563"/>
            <a:ext cx="389572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5" descr="Картинка 105 из 2725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43250" y="4000500"/>
            <a:ext cx="28575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7" descr="Картинка 232 из 2719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14813" y="1071563"/>
            <a:ext cx="2857500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4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560</Words>
  <Application>Microsoft Office PowerPoint</Application>
  <PresentationFormat>Экран (4:3)</PresentationFormat>
  <Paragraphs>177</Paragraphs>
  <Slides>23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Диаграмма</vt:lpstr>
      <vt:lpstr>Слайд 1</vt:lpstr>
      <vt:lpstr>Пословицы</vt:lpstr>
      <vt:lpstr>ЗДОРОВЬЕ – это бесценный дар, который дан человеку самой природой.</vt:lpstr>
      <vt:lpstr>СОСТАВЛЯЮЩИЕ ЗДОРОВЬЯ</vt:lpstr>
      <vt:lpstr>ЗДОРОВЫЙ ОБРАЗ ЖИЗНИ</vt:lpstr>
      <vt:lpstr>Здоровый образ жизни – это индивидуальная система поведения человека, направленная на сохранение и укрепление своего здоровья.</vt:lpstr>
      <vt:lpstr>СОСТАВЛЯЮЩИЕ ЗДОРОВОГО ОБРАЗА ЖИЗНИ</vt:lpstr>
      <vt:lpstr>Рациональное питание</vt:lpstr>
      <vt:lpstr>Двигательная активность</vt:lpstr>
      <vt:lpstr>Закаливание организма</vt:lpstr>
      <vt:lpstr>Личная гигиена</vt:lpstr>
      <vt:lpstr>Положительные эмоции</vt:lpstr>
      <vt:lpstr>Слайд 13</vt:lpstr>
      <vt:lpstr>Слайд 14</vt:lpstr>
      <vt:lpstr>Уроки физической культуры</vt:lpstr>
      <vt:lpstr>Слайд 16</vt:lpstr>
      <vt:lpstr>Группы здоровья </vt:lpstr>
      <vt:lpstr>Слайд 18</vt:lpstr>
      <vt:lpstr>Слайд 19</vt:lpstr>
      <vt:lpstr>Слайд 20</vt:lpstr>
      <vt:lpstr>Слайд 21</vt:lpstr>
      <vt:lpstr>ФИЗИЧЕСКАЯ   КУЛЬТУРА!!!</vt:lpstr>
      <vt:lpstr>Спасибо за внимания!</vt:lpstr>
    </vt:vector>
  </TitlesOfParts>
  <Company>кладбИще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ГИДРОДИНАМИЧЕСКИЕ АВАРИИ</dc:title>
  <dc:creator>Вурдалак</dc:creator>
  <cp:lastModifiedBy>Customer</cp:lastModifiedBy>
  <cp:revision>97</cp:revision>
  <dcterms:created xsi:type="dcterms:W3CDTF">2009-03-31T08:54:10Z</dcterms:created>
  <dcterms:modified xsi:type="dcterms:W3CDTF">2018-11-25T16:52:16Z</dcterms:modified>
</cp:coreProperties>
</file>