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CC312-99EA-4FB3-92CB-C354B0A4881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CC15F-7886-40F7-B616-C34C80E5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80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CC15F-7886-40F7-B616-C34C80E558F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711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528392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Оказание первой доврачебной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помощи 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пострадавшему 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5688632" cy="20162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Учитель-инструктор: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Аблязимов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Э.Д.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0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84976" cy="60095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Вывих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смещение суставных поверхностей костей, которое иногда сопровождается разрывом суставной сумки, повреждением связок, сосудов, мышц. При вывихе конечность принимает вынужденное положение. Деформируется сустав, ощущаются болезненность, движение ограничено.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Обеспечить полный покой и неподвижность поврежденной конечности путем наложения фиксирующей повязки.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Приложить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холод. Направить пострадавшего в лечебное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учреждение.</a:t>
            </a:r>
          </a:p>
          <a:p>
            <a:pPr marL="0" indent="0"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Вывих в голеностопном суставе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почти всегда сочетается с переломами лодыжек и разрывом связок. При осмотре выявляются кровоподтеки, деформация суставов, припухлость, сильная боль, ограниченность движений.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Наложение тугой повязки из эластичного бинта таким способом, чтобы была обеспечена полная неподвижность стопы. рекомендуется выполнить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шинирование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ноги (например, закрепить толстую линейку)</a:t>
            </a:r>
          </a:p>
        </p:txBody>
      </p:sp>
    </p:spTree>
    <p:extLst>
      <p:ext uri="{BB962C8B-B14F-4D97-AF65-F5344CB8AC3E}">
        <p14:creationId xmlns:p14="http://schemas.microsoft.com/office/powerpoint/2010/main" val="286039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Растяжения, разрывы связок и мышц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могут произойти при чрезмерном движении в суставах. При этом появляются резкая боль, нарастающая припухлость и нарушение функции.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Наложение давящей бинтовой повязки и применении холода с обязательной транспортной иммобилизацией. При подозрении на разрывы мышц или связок необходима госпитализация в травматологическое отделение после предварительного наложения транспортной иммобилизации</a:t>
            </a:r>
          </a:p>
        </p:txBody>
      </p:sp>
    </p:spTree>
    <p:extLst>
      <p:ext uri="{BB962C8B-B14F-4D97-AF65-F5344CB8AC3E}">
        <p14:creationId xmlns:p14="http://schemas.microsoft.com/office/powerpoint/2010/main" val="315839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-99392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296144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 при кровотечении из носа.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травма носа (удар, царапина); заболевания (высокое артериальное давление, пониженная свертываемость крови); физическое перенапряжение; перегревание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48965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 при носовом кровотечении: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Удобно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усадить больного, чтобы голова была выше туловища;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Нельзя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наклонять голову назад!! Голову больного слегка наклонить вперед, чтобы кровь не попадала в носоглотку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рот;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носовом кровотечении нельзя сморкаться, т.к. это может усилить кровотечение!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крыло носа к перегородке. Перед этим можно ввести в носовые ходы ватные тампоны, сухие или смоченные 3% раствором перекиси водорода,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нафтизином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0,1% (тампоны готовятся из ваты в виде кокона длиной 2,5-3см и толщиной 1-1,5см, детям - толщиной 0,5см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Положить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холод на затылок и переносицу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пузырь со льдом)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20мин. </a:t>
            </a:r>
          </a:p>
        </p:txBody>
      </p:sp>
    </p:spTree>
    <p:extLst>
      <p:ext uri="{BB962C8B-B14F-4D97-AF65-F5344CB8AC3E}">
        <p14:creationId xmlns:p14="http://schemas.microsoft.com/office/powerpoint/2010/main" val="41488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Обморок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это внезапная кратковременная потеря сознания, сопровождающаяся ослаблением деятельности сердца и дыхания. Возникает при быстро развивающемся малокровии головного мозга и продолжается от нескольких секунд до 5-10 минут и более.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головокружение, слабость, потеря сознания, побледнение и похолодание кожных покровов, замедленное, поверхностное дыхание, слабый и редкий пульс (до 40-50 ударов в минуту).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Пострадавшего уложить на спину (ноги должны быть выше головы), освободить шею и грудь от стесняющей одежды, укрыть пострадавшего, положить грелку к его ногам.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затянувшемся обмороке показано искусственное дыхание. После прихода в сознание дайте ему горячий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чай или кофе.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2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93752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Солнечный удар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перегревание в результате длительного пребывания на солнце и прямого воздействия солнечных лучей на голову.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Повышение температуры тела, покраснение кожного покрова, усиление потоотделения, учащение пульса и дыхания, головная боль, слабость, шум в ушах, тошнота, рвота. потеря сознания, судороги. Нередко ожоги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кожи.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Пострадавшего уложить с приподнятым головным концом в тенистом месте или прохладном помещении, снять одежду, уложить и обернуть во влажные простыни или полотенца. На голову пострадавшего положить пузырь со льдом или с холодной водой, или холодный компресс. При перегревании важно в первую очередь охлаждать голову, так как в этом случае особенно страдает центральная нервная система.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пострадавшего погружать в холодную воду, так как возможна рефлекторная остановка сердца. Охлаждение следует проводить постепенно, избегая большой разницы температур.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пострадавшему обильное холодное питье (вода, чай, кофе, сок).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 ожогов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наложить сухую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стерильную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повязку и обратиться в лечебное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79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Тепловой удар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патологическое состояние, обусловленное общим резким перегреванием организма в результате воздействия внешних тепловых факторов.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нарушение терморегуляции, возникающее под влиянием поступления избыточного тепла из окружающей среды., высокая влажность и неподвижность воздуха, физическое напряжение, длительное ношение одежды из синтетической, кожаной ткани в условиях повышенной температуры окружающей среды, недостаточный прием внутрь жидкости.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Расстройство сознания, расширение зрачка, носовое кровотечение, рвота, жажда, одышка, учащенный пульс, повышение температуры до 39.0, мышечные боли, сухая горячая кожа.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такая же, как и при солнечном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ударе.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71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72008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эпилептическом припадке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1044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Эпилептический припадок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проявление эпилепсии или хронического заболевания головного мозга.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Внезапная потеря сознания, одновременно начинаются судороги. Возможна кратковременная (на 10-30 секунд) остановка дыхания. Бледное сначала, лицо становится темно-красным, синим. Изо рта выделяется вспененная слюна. Если больной травмирует зубами язык, то слюна окрашивается в красный цвет. В 80% случаев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непроизвольное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мочеиспускание.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помощь: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Избежать возможность травмы (фиксирование головы — поддержка руками или легкое зажатие между коленями, подкладывание чего-то мягкого под голову перед приступом). Например, если вы находитесь на улице, важно как можно быстрее отойти в место, где мягкая почва, а не асфальт. 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38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0486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После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припадка уложить пострадавшего в безопасной позиции (на боку) – и не буди его (эпилептический сон). Позаботься о проходимости дыхательных путей и контролируй дыхание. Позиция на боку необходима также для вывода слюны из ротовой полости.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Ослабь сдавливающие элементы одежды (пуговицы, пояса, галстук). 4. Вызвать скорую помощь.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КОЕМ СЛУЧАЕ НЕЛЬЗЯ!!!: 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-вставлять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пострадавшему в рот инородные предметы,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-оставлять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пострадавшего одного,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-будить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дергать, насильно приводить в сознание, обливать водой, бить по лицу,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-применять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искусственное дыхание в первые минуты эпилептического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припадка,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-давать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ему воду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применять силу по отношению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пострадавшему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ненужную суматоху и напрягать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ситуацию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оказать первую помощь!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5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859216" cy="28803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 algn="ctr">
              <a:buNone/>
            </a:pPr>
            <a:endParaRPr lang="ru-RU" sz="6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Будьте </a:t>
            </a:r>
            <a:r>
              <a:rPr lang="ru-RU" sz="6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бдительны, внимательны и добросердечны !!!</a:t>
            </a:r>
            <a:endParaRPr lang="ru-RU" sz="6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9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040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Первая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медицинская помощь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это комплекс простейших медицинских мероприятий с использованием лекарственных средств, выполняемых медицинским работником, либо человеком, не имеющим медицинского образования, но обладающим навыками оказания первой медицинской помощи, проводимых внезапно заболевшему или пострадавшему на месте происшествия и в период доставки его в медицинское учреждение. Первая медицинская помощь должна быть оказана на месте до прибытия врача или доставки пострадавшего в лечебное учреждение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6" charset="0"/>
              <a:cs typeface="Times New Roman" pitchFamily="16" charset="0"/>
            </a:endParaRPr>
          </a:p>
          <a:p>
            <a:pPr marL="0" indent="0">
              <a:spcBef>
                <a:spcPts val="1200"/>
              </a:spcBef>
              <a:buFont typeface="Arial" charset="0"/>
              <a:buNone/>
              <a:defRPr/>
            </a:pP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   Оптимальным  </a:t>
            </a:r>
            <a:r>
              <a:rPr lang="ru-RU" sz="2400" dirty="0">
                <a:latin typeface="Times New Roman" pitchFamily="16" charset="0"/>
                <a:cs typeface="Times New Roman" pitchFamily="16" charset="0"/>
              </a:rPr>
              <a:t>считается  оказание  первой     медицинской </a:t>
            </a: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помощи </a:t>
            </a:r>
            <a:r>
              <a:rPr lang="ru-RU" sz="2400" dirty="0">
                <a:latin typeface="Times New Roman" pitchFamily="16" charset="0"/>
                <a:cs typeface="Times New Roman" pitchFamily="16" charset="0"/>
              </a:rPr>
              <a:t>пострадавшему в течение </a:t>
            </a: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30 </a:t>
            </a:r>
            <a:r>
              <a:rPr lang="ru-RU" sz="2400" dirty="0">
                <a:latin typeface="Times New Roman" pitchFamily="16" charset="0"/>
                <a:cs typeface="Times New Roman" pitchFamily="16" charset="0"/>
              </a:rPr>
              <a:t>минут после травмы.</a:t>
            </a:r>
            <a:br>
              <a:rPr lang="ru-RU" sz="2400" dirty="0">
                <a:latin typeface="Times New Roman" pitchFamily="16" charset="0"/>
                <a:cs typeface="Times New Roman" pitchFamily="16" charset="0"/>
              </a:rPr>
            </a:br>
            <a:r>
              <a:rPr lang="ru-RU" sz="2400" dirty="0"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400" dirty="0">
                <a:latin typeface="Times New Roman" pitchFamily="16" charset="0"/>
                <a:cs typeface="Times New Roman" pitchFamily="16" charset="0"/>
              </a:rPr>
            </a:br>
            <a:endParaRPr lang="ru-RU" sz="2400" dirty="0">
              <a:latin typeface="Times New Roman" pitchFamily="16" charset="0"/>
              <a:cs typeface="Times New Roman" pitchFamily="16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9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887503" cy="504056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Рекомендации по оказанию доврачебной помощи пострадавшему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764705"/>
            <a:ext cx="8784976" cy="468052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6" charset="0"/>
                <a:cs typeface="Times New Roman" pitchFamily="16" charset="0"/>
              </a:rPr>
              <a:t>1. Освободить </a:t>
            </a:r>
            <a:r>
              <a:rPr lang="ru-RU" sz="2300" dirty="0">
                <a:latin typeface="Times New Roman" pitchFamily="16" charset="0"/>
                <a:cs typeface="Times New Roman" pitchFamily="16" charset="0"/>
              </a:rPr>
              <a:t>пострадавшего от воздействия на него опасного производственного фактора (электрического тока, химических веществ, воды, механического воздействия и др.) с использованием штатных или подручных средств и безопасных для </a:t>
            </a:r>
            <a:r>
              <a:rPr lang="ru-RU" sz="2300" dirty="0" smtClean="0">
                <a:latin typeface="Times New Roman" pitchFamily="16" charset="0"/>
                <a:cs typeface="Times New Roman" pitchFamily="16" charset="0"/>
              </a:rPr>
              <a:t>себя приемов</a:t>
            </a:r>
            <a:r>
              <a:rPr lang="ru-RU" sz="2300" dirty="0">
                <a:latin typeface="Times New Roman" pitchFamily="16" charset="0"/>
                <a:cs typeface="Times New Roman" pitchFamily="16" charset="0"/>
              </a:rPr>
              <a:t>.</a:t>
            </a:r>
            <a:br>
              <a:rPr lang="ru-RU" sz="2300" dirty="0">
                <a:latin typeface="Times New Roman" pitchFamily="16" charset="0"/>
                <a:cs typeface="Times New Roman" pitchFamily="16" charset="0"/>
              </a:rPr>
            </a:br>
            <a:endParaRPr lang="ru-RU" sz="2300" dirty="0" smtClean="0">
              <a:latin typeface="Times New Roman" pitchFamily="16" charset="0"/>
              <a:cs typeface="Times New Roman" pitchFamily="1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6" charset="0"/>
                <a:cs typeface="Times New Roman" pitchFamily="16" charset="0"/>
              </a:rPr>
              <a:t>2</a:t>
            </a:r>
            <a:r>
              <a:rPr lang="ru-RU" sz="2300" dirty="0">
                <a:latin typeface="Times New Roman" pitchFamily="16" charset="0"/>
                <a:cs typeface="Times New Roman" pitchFamily="16" charset="0"/>
              </a:rPr>
              <a:t>. Оценить состояние пострадавшего, освободить от стесняющей дыхание одежды, при необходимости вынести пострадавшего на свежий воздух.</a:t>
            </a:r>
            <a:br>
              <a:rPr lang="ru-RU" sz="2300" dirty="0">
                <a:latin typeface="Times New Roman" pitchFamily="16" charset="0"/>
                <a:cs typeface="Times New Roman" pitchFamily="16" charset="0"/>
              </a:rPr>
            </a:br>
            <a:r>
              <a:rPr lang="ru-RU" sz="2300" dirty="0"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300" dirty="0">
                <a:latin typeface="Times New Roman" pitchFamily="16" charset="0"/>
                <a:cs typeface="Times New Roman" pitchFamily="16" charset="0"/>
              </a:rPr>
            </a:br>
            <a:r>
              <a:rPr lang="ru-RU" sz="2300" dirty="0">
                <a:latin typeface="Times New Roman" pitchFamily="16" charset="0"/>
                <a:cs typeface="Times New Roman" pitchFamily="16" charset="0"/>
              </a:rPr>
              <a:t>3. Определить характер и степень повреждения, для чего осторожно обнажить поврежденные участки, части тела и принять решение о мерах неотложной помощи </a:t>
            </a:r>
          </a:p>
          <a:p>
            <a:pPr>
              <a:spcBef>
                <a:spcPts val="0"/>
              </a:spcBef>
            </a:pPr>
            <a:endParaRPr lang="ru-RU" sz="2300" dirty="0">
              <a:latin typeface="Times New Roman" pitchFamily="16" charset="0"/>
              <a:cs typeface="Times New Roman" pitchFamily="1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>
                <a:latin typeface="Times New Roman" pitchFamily="16" charset="0"/>
              </a:rPr>
              <a:t>4. Выполнить необходимые мероприятия по спасению пострадавшего в порядке срочности - восстановить дыхание, остановить кровотечение, иммобилизовать место перелома, наложить повязки и т.д.</a:t>
            </a:r>
            <a:br>
              <a:rPr lang="ru-RU" sz="2300" dirty="0">
                <a:latin typeface="Times New Roman" pitchFamily="16" charset="0"/>
              </a:rPr>
            </a:br>
            <a:r>
              <a:rPr lang="ru-RU" sz="2300" dirty="0">
                <a:latin typeface="Times New Roman" pitchFamily="16" charset="0"/>
              </a:rPr>
              <a:t/>
            </a:r>
            <a:br>
              <a:rPr lang="ru-RU" sz="2300" dirty="0">
                <a:latin typeface="Times New Roman" pitchFamily="16" charset="0"/>
              </a:rPr>
            </a:br>
            <a:r>
              <a:rPr lang="ru-RU" sz="2300" dirty="0">
                <a:latin typeface="Times New Roman" pitchFamily="16" charset="0"/>
              </a:rPr>
              <a:t>5. Поддерживать основные жизненные функции пострадавшего до прибытия медицинских работников.</a:t>
            </a:r>
            <a:br>
              <a:rPr lang="ru-RU" sz="2300" dirty="0">
                <a:latin typeface="Times New Roman" pitchFamily="16" charset="0"/>
              </a:rPr>
            </a:br>
            <a:r>
              <a:rPr lang="ru-RU" sz="2300" dirty="0">
                <a:latin typeface="Times New Roman" pitchFamily="16" charset="0"/>
              </a:rPr>
              <a:t/>
            </a:r>
            <a:br>
              <a:rPr lang="ru-RU" sz="2300" dirty="0">
                <a:latin typeface="Times New Roman" pitchFamily="16" charset="0"/>
              </a:rPr>
            </a:br>
            <a:r>
              <a:rPr lang="ru-RU" sz="2300" dirty="0">
                <a:latin typeface="Times New Roman" pitchFamily="16" charset="0"/>
              </a:rPr>
              <a:t>6. Вызвать медицинских работников, готовить пострадавшего к транспортировке.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73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Требования к </a:t>
            </a:r>
            <a:r>
              <a:rPr lang="ru-RU" sz="31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персоналу</a:t>
            </a:r>
            <a:r>
              <a:rPr lang="ru-RU" sz="36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 при оказании доврачебной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помощи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1"/>
            <a:ext cx="8712968" cy="3628999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Оказывающий помощь должен знать: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Основы работы в экстремальных ситуациях;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Основные признаки нарушения жизненно важных функций организма человека;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Правила, метода, приемы оказания первой медицинской помощи применительно к конкретной ситуации;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Основные способы переноски и эвакуации пострадавших.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367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7"/>
            <a:ext cx="8712968" cy="496855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dirty="0">
                <a:latin typeface="Times New Roman" pitchFamily="16" charset="0"/>
              </a:rPr>
              <a:t>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6" charset="0"/>
              </a:rPr>
              <a:t>Оказывающий помощь должен уметь: </a:t>
            </a:r>
          </a:p>
          <a:p>
            <a:pPr algn="just">
              <a:defRPr/>
            </a:pPr>
            <a:endParaRPr lang="ru-RU" sz="3100" dirty="0" smtClean="0">
              <a:latin typeface="Times New Roman" pitchFamily="16" charset="0"/>
            </a:endParaRPr>
          </a:p>
          <a:p>
            <a:pPr marL="0" indent="0" algn="just">
              <a:buNone/>
              <a:defRPr/>
            </a:pPr>
            <a:r>
              <a:rPr lang="ru-RU" sz="3100" dirty="0" smtClean="0">
                <a:latin typeface="Times New Roman" pitchFamily="16" charset="0"/>
              </a:rPr>
              <a:t>                         Быстро </a:t>
            </a:r>
            <a:r>
              <a:rPr lang="ru-RU" sz="3100" dirty="0">
                <a:latin typeface="Times New Roman" pitchFamily="16" charset="0"/>
              </a:rPr>
              <a:t>и правильно оценить ситуацию: </a:t>
            </a:r>
            <a:endParaRPr lang="ru-RU" sz="3100" dirty="0" smtClean="0">
              <a:latin typeface="Times New Roman" pitchFamily="16" charset="0"/>
            </a:endParaRPr>
          </a:p>
          <a:p>
            <a:pPr algn="just">
              <a:defRPr/>
            </a:pPr>
            <a:r>
              <a:rPr lang="ru-RU" sz="3100" dirty="0" smtClean="0">
                <a:latin typeface="Times New Roman" pitchFamily="16" charset="0"/>
              </a:rPr>
              <a:t>оценить </a:t>
            </a:r>
            <a:r>
              <a:rPr lang="ru-RU" sz="3100" dirty="0">
                <a:latin typeface="Times New Roman" pitchFamily="16" charset="0"/>
              </a:rPr>
              <a:t>состояние пострадавшего, диагностировать вид и распознать особенности травмы; </a:t>
            </a:r>
          </a:p>
          <a:p>
            <a:pPr algn="just">
              <a:defRPr/>
            </a:pPr>
            <a:r>
              <a:rPr lang="ru-RU" sz="3100" dirty="0">
                <a:latin typeface="Times New Roman" pitchFamily="16" charset="0"/>
              </a:rPr>
              <a:t>определить вид необходимой первой медицинской помощи, последовательность проведения мероприятий по ее оказанию; </a:t>
            </a:r>
          </a:p>
          <a:p>
            <a:pPr algn="just">
              <a:defRPr/>
            </a:pPr>
            <a:r>
              <a:rPr lang="ru-RU" sz="3100" dirty="0" smtClean="0">
                <a:latin typeface="Times New Roman" pitchFamily="16" charset="0"/>
              </a:rPr>
              <a:t>правильно </a:t>
            </a:r>
            <a:r>
              <a:rPr lang="ru-RU" sz="3100" dirty="0">
                <a:latin typeface="Times New Roman" pitchFamily="16" charset="0"/>
              </a:rPr>
              <a:t>осуществить весь комплекс экстренной реанимационной помощи с учетом состояния пострадавшего; </a:t>
            </a:r>
          </a:p>
          <a:p>
            <a:pPr algn="just">
              <a:defRPr/>
            </a:pPr>
            <a:r>
              <a:rPr lang="ru-RU" sz="3100" dirty="0">
                <a:latin typeface="Times New Roman" pitchFamily="16" charset="0"/>
              </a:rPr>
              <a:t>временно останавливать кровотечение путем наложения жгута, давящей повязки, пальцевого прижатия сосуда; </a:t>
            </a:r>
          </a:p>
          <a:p>
            <a:pPr algn="just">
              <a:defRPr/>
            </a:pPr>
            <a:r>
              <a:rPr lang="ru-RU" sz="3100" dirty="0">
                <a:latin typeface="Times New Roman" pitchFamily="16" charset="0"/>
              </a:rPr>
              <a:t>выполнять искусственное дыхание и непрямой массаж сердца; </a:t>
            </a:r>
          </a:p>
          <a:p>
            <a:pPr algn="just">
              <a:defRPr/>
            </a:pPr>
            <a:r>
              <a:rPr lang="ru-RU" sz="3100" dirty="0" smtClean="0">
                <a:latin typeface="Times New Roman" pitchFamily="16" charset="0"/>
              </a:rPr>
              <a:t>накладывать </a:t>
            </a:r>
            <a:r>
              <a:rPr lang="ru-RU" sz="3100" dirty="0">
                <a:latin typeface="Times New Roman" pitchFamily="16" charset="0"/>
              </a:rPr>
              <a:t>повязки, транспортные шины, оказывать помощь при ожогах, отравлениях, обморожениях, при поражении электрическим током и др.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6439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5937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ССАДИНЫ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ЦАРАПИНЫ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поверхностное повреждение наружных кожных покровов.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1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Удалить с кожи загрязнения марлевой салфеткой, смоченной в слабом растворе марганца или перекиси водорода.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Смазать йодом или зеленкой края раны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3. Накрыть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поврежденный участок стерильными бинтом, марлей или салфеткой, сложенной в 4 раза.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Повреждения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кожи, а тем более глубокие, нельзя засыпать порошками, покрывать мазями, закрывать изоляционной лентой и т.д. Нельзя касаться руками той части бинта, которая будет наложена на рану, чтобы не занести инфекцию</a:t>
            </a:r>
          </a:p>
        </p:txBody>
      </p:sp>
    </p:spTree>
    <p:extLst>
      <p:ext uri="{BB962C8B-B14F-4D97-AF65-F5344CB8AC3E}">
        <p14:creationId xmlns:p14="http://schemas.microsoft.com/office/powerpoint/2010/main" val="8183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2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Ушиб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результат повреждения мягких тканей и органов тела тупым предметом.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Симптомы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наличие ссадины и (или) синяка на месте ушиба, образование кровоподтека, нарастает припухлость (отек), боль.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1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Создать покой поврежденному органу.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Придать этой области возвышенное положение.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Применить холод (пузырь со льдом, полотенце, смоченное холодной водой), который вызывает местный спазм сосудов, значительно уменьшает кровоизлияние в мягкие ткани.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Наложить на травмированное место давящуюся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повязку. 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66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93752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повреждения тканей организма вследствие механического воздействия, сопровождающиеся нарушением целости кожи и слизистых оболочек. Различают колотые, ушибленные, резаные, огнестрельные, укушенные раны. Они сопровождаются кровотечением, болью, нарушением функции поврежденного органа и могут осложняться инфекцией.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Кожу вокруг раны обработать спиртом и зеленкой (1% раствор бриллиантовой зелени). Наложить ватно-марлевую повязку из индивидуального пакета (можно наложить на рану несколько стерильных салфеток, накрыть их стерильной ватой и прибинтовать).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Укушенные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наносят чаше всего собаки, редко дикие животные. Раны неправильной формы, загрязнены слюной животных. Течение этих ран осложняется развитием острой инфекции. Особенно опасны раны после укусов бешенных животных.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Рану промывают мыльным раствором, кожу вокруг нее обрабатывают раствором антисептического средства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накладывают стерильную повязку, доставить пострадавшего в лечебное учреждение</a:t>
            </a:r>
          </a:p>
        </p:txBody>
      </p:sp>
    </p:spTree>
    <p:extLst>
      <p:ext uri="{BB962C8B-B14F-4D97-AF65-F5344CB8AC3E}">
        <p14:creationId xmlns:p14="http://schemas.microsoft.com/office/powerpoint/2010/main" val="14961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eles.club/uploads/posts/2022-05/1653039415_3-celes-club-p-fon-dlya-prezentatsii-pervaya-pomoshch-kr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566"/>
            <a:ext cx="9143246" cy="685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0095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Ушибленные раны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следствие удара тупыми предметами. Края раны разорваны. Окружающие ткани раздавлены, синюшны, пропитаны кровью. В результате сдавливания сосудов почти не кровоточат.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Обработать кожу йодной настойкой и наложить асептическую давящую повязку. Для уменьшения отека и кровоизлияния в ткани положить на область раны пузырь со льдом.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Кровотечение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выхождение крови из поврежденных кровеносных сосудов. Различают артериальные, венозные, капиллярные и паренхиматозные кровотечения.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опасно артериальное кровотечение. 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Наложить на кровоточащий участок чистую марлевую повязку.. Поверх марли кладут слой ваты и рану перевязывают. Нельзя накладывать на рану мохнатую ткань и вату, так как на ее ворсинках находится большое количество бактерий, которые вызывают заражение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раны.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84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1706</Words>
  <Application>Microsoft Office PowerPoint</Application>
  <PresentationFormat>Экран (4:3)</PresentationFormat>
  <Paragraphs>100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Оказание первой доврачебной помощи  пострадавшему </vt:lpstr>
      <vt:lpstr>Презентация PowerPoint</vt:lpstr>
      <vt:lpstr>Рекомендации по оказанию доврачебной помощи пострадавшему</vt:lpstr>
      <vt:lpstr>Требования к персоналу при оказании доврачебной помощи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помощь при кровотечении из носа.  Причины: травма носа (удар, царапина); заболевания (высокое артериальное давление, пониженная свертываемость крови); физическое перенапряжение; перегревание</vt:lpstr>
      <vt:lpstr>Презентация PowerPoint</vt:lpstr>
      <vt:lpstr>Презентация PowerPoint</vt:lpstr>
      <vt:lpstr>Презентация PowerPoint</vt:lpstr>
      <vt:lpstr>Первая помощь  при эпилептическом припадке.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Оказание первой доврачебной помощи  пострадавшему </dc:title>
  <dc:creator>User</dc:creator>
  <cp:lastModifiedBy>User</cp:lastModifiedBy>
  <cp:revision>19</cp:revision>
  <dcterms:created xsi:type="dcterms:W3CDTF">2023-11-01T14:50:13Z</dcterms:created>
  <dcterms:modified xsi:type="dcterms:W3CDTF">2023-11-01T17:36:03Z</dcterms:modified>
</cp:coreProperties>
</file>