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11" r:id="rId2"/>
    <p:sldId id="312" r:id="rId3"/>
    <p:sldId id="286" r:id="rId4"/>
    <p:sldId id="287" r:id="rId5"/>
    <p:sldId id="288" r:id="rId6"/>
    <p:sldId id="309" r:id="rId7"/>
    <p:sldId id="289" r:id="rId8"/>
    <p:sldId id="310" r:id="rId9"/>
    <p:sldId id="313" r:id="rId10"/>
    <p:sldId id="292" r:id="rId11"/>
    <p:sldId id="295" r:id="rId12"/>
    <p:sldId id="296" r:id="rId13"/>
    <p:sldId id="308" r:id="rId14"/>
    <p:sldId id="299" r:id="rId15"/>
    <p:sldId id="315" r:id="rId16"/>
    <p:sldId id="314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5" r:id="rId25"/>
    <p:sldId id="323" r:id="rId26"/>
    <p:sldId id="324" r:id="rId27"/>
    <p:sldId id="298" r:id="rId28"/>
    <p:sldId id="328" r:id="rId29"/>
    <p:sldId id="329" r:id="rId30"/>
    <p:sldId id="326" r:id="rId31"/>
    <p:sldId id="327" r:id="rId32"/>
    <p:sldId id="290" r:id="rId33"/>
    <p:sldId id="291" r:id="rId34"/>
    <p:sldId id="33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посещать в выходные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заниматься верховой ездой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иногда посещать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интересует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axId val="37332480"/>
        <c:axId val="37334400"/>
      </c:barChart>
      <c:catAx>
        <c:axId val="37332480"/>
        <c:scaling>
          <c:orientation val="minMax"/>
        </c:scaling>
        <c:axPos val="b"/>
        <c:numFmt formatCode="General" sourceLinked="1"/>
        <c:tickLblPos val="nextTo"/>
        <c:crossAx val="37334400"/>
        <c:crosses val="autoZero"/>
        <c:auto val="1"/>
        <c:lblAlgn val="ctr"/>
        <c:lblOffset val="100"/>
      </c:catAx>
      <c:valAx>
        <c:axId val="37334400"/>
        <c:scaling>
          <c:orientation val="minMax"/>
        </c:scaling>
        <c:axPos val="l"/>
        <c:majorGridlines/>
        <c:numFmt formatCode="General" sourceLinked="1"/>
        <c:tickLblPos val="nextTo"/>
        <c:crossAx val="3733248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/>
            </a:pPr>
            <a:endParaRPr lang="ru-RU"/>
          </a:p>
        </c:txPr>
      </c:legendEntry>
      <c:layout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EE38D-513E-4115-9804-A46666BC336A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82711-9F3B-4B43-B4EB-F53244CA29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87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23918-539C-4145-A7DA-A413B0FFC3DF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5EACE-6B1C-4014-95F7-7BCEDC6E35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69127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 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Синезёрская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 работа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«Эти чудесные лошади»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712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712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712E9"/>
                </a:solidFill>
              </a:rPr>
              <a:t>Работу выполнила ученица: 4 класса</a:t>
            </a:r>
          </a:p>
          <a:p>
            <a:pPr algn="ctr"/>
            <a:r>
              <a:rPr lang="ru-RU" sz="3200" b="1" dirty="0" smtClean="0">
                <a:solidFill>
                  <a:srgbClr val="0712E9"/>
                </a:solidFill>
              </a:rPr>
              <a:t>Тимохина Анастасия</a:t>
            </a:r>
            <a:endParaRPr lang="ru-RU" sz="3200" b="1" dirty="0">
              <a:solidFill>
                <a:srgbClr val="0712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97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3" y="675724"/>
            <a:ext cx="5472608" cy="924475"/>
          </a:xfrm>
        </p:spPr>
        <p:txBody>
          <a:bodyPr/>
          <a:lstStyle/>
          <a:p>
            <a:r>
              <a:rPr lang="ru-RU" dirty="0" smtClean="0"/>
              <a:t>Почтовый дилижанс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78112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Почтовые лошади. Ещё недавно, до тракторов, возили зерно, продукты. В мирное время лошадей не использовали для сельских работ, их берегли для войны, они перевозили почту и пассажиров. Лошади доставляли груз на станции. На каждой станции было 40 лошадей. От названия этих станций «</a:t>
            </a:r>
            <a:r>
              <a:rPr lang="ru-RU" sz="2000" dirty="0" err="1" smtClean="0"/>
              <a:t>Станцио</a:t>
            </a:r>
            <a:r>
              <a:rPr lang="ru-RU" sz="2000" dirty="0" smtClean="0"/>
              <a:t> </a:t>
            </a:r>
            <a:r>
              <a:rPr lang="ru-RU" sz="2000" dirty="0" err="1" smtClean="0"/>
              <a:t>Позита</a:t>
            </a:r>
            <a:r>
              <a:rPr lang="ru-RU" sz="2000" dirty="0" smtClean="0"/>
              <a:t>» и произошло слово «Почта». </a:t>
            </a:r>
            <a:endParaRPr lang="ru-RU" sz="2000" dirty="0"/>
          </a:p>
        </p:txBody>
      </p:sp>
      <p:pic>
        <p:nvPicPr>
          <p:cNvPr id="4" name="Рисунок 3" descr="http://afisha.mosreg.ru/sites/default/files/events_photo/chto-takoe-diligans-foto-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1740" y="1340768"/>
            <a:ext cx="4160520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52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23156"/>
          </a:xfrm>
        </p:spPr>
        <p:txBody>
          <a:bodyPr/>
          <a:lstStyle/>
          <a:p>
            <a:pPr algn="ctr"/>
            <a:r>
              <a:rPr lang="ru-RU" sz="2000" dirty="0" smtClean="0"/>
              <a:t>Лошадь помощник человека в хозяйстве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Главным помощником в деревне даже в наше время остается лошадь. Лошадь - покладистое, трудолюбивое, и что немаловажно, маневренное, поворотливое, ловкое животное. Она незаменима в поле - на пашне. Она обладает огромной силой, способна работать несколько часов в сутки.</a:t>
            </a:r>
            <a:endParaRPr lang="ru-RU" dirty="0"/>
          </a:p>
        </p:txBody>
      </p:sp>
      <p:pic>
        <p:nvPicPr>
          <p:cNvPr id="4" name="Рисунок 3" descr="https://www.equestrian.ru/photos/user_photos/a_a4a6c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8880"/>
            <a:ext cx="2520280" cy="1654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347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792089"/>
          </a:xfrm>
        </p:spPr>
        <p:txBody>
          <a:bodyPr/>
          <a:lstStyle/>
          <a:p>
            <a:r>
              <a:rPr lang="ru-RU" dirty="0" smtClean="0"/>
              <a:t>Конный патруль на концерте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Лошадь помогает человеку в охране правопорядка на улицах крупных городов. Конный патруль можно увидеть на самых разных массовых мероприятиях, парадах, карнавалах, концертах и т.д.</a:t>
            </a:r>
            <a:endParaRPr lang="ru-RU" dirty="0"/>
          </a:p>
        </p:txBody>
      </p:sp>
      <p:pic>
        <p:nvPicPr>
          <p:cNvPr id="5" name="Объект 4" descr="http://vi.ill.in.ua/m/640x0/381287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3744416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3031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Кони на войне</a:t>
            </a:r>
            <a:endParaRPr lang="ru-RU" dirty="0"/>
          </a:p>
        </p:txBody>
      </p:sp>
      <p:pic>
        <p:nvPicPr>
          <p:cNvPr id="7" name="Объект 6" descr="https://arhivurokov.ru/multiurok/f/6/2/f627921039ed1aa951db8337a77eee7c2dd0ab68/img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-243408"/>
            <a:ext cx="8640960" cy="7101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058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2329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Лошадь в искусстве, в филателии. Первые наскальные изображения лошади датированы еще ледниковым периодом. Позже появилась традиция создания конной статуи. (Например скульптура Марка </a:t>
            </a:r>
            <a:r>
              <a:rPr lang="ru-RU" dirty="0" err="1" smtClean="0"/>
              <a:t>Аврелия</a:t>
            </a:r>
            <a:r>
              <a:rPr lang="ru-RU" dirty="0" smtClean="0"/>
              <a:t>, Петра 1, Богдана Хмельницкого). Это распространялось также и на церковь. Лошадь была эмблемой многих святых различных конфессий. Георгий </a:t>
            </a:r>
            <a:r>
              <a:rPr lang="ru-RU" dirty="0" smtClean="0"/>
              <a:t>Победоносец изображён на иконе на </a:t>
            </a:r>
            <a:r>
              <a:rPr lang="ru-RU" dirty="0" smtClean="0"/>
              <a:t>коне.</a:t>
            </a:r>
            <a:endParaRPr lang="ru-RU" dirty="0"/>
          </a:p>
        </p:txBody>
      </p:sp>
      <p:pic>
        <p:nvPicPr>
          <p:cNvPr id="4" name="Рисунок 3" descr="http://kartik.ru/img/kartinki-prazdniki/den-svyatogo-georgiya-kartinki/small/den-svyatogo-georgiya-kartinki-158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2952328" cy="2780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099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i="1" dirty="0" smtClean="0"/>
              <a:t>Масть лошади</a:t>
            </a:r>
            <a:r>
              <a:rPr lang="ru-RU" b="1" dirty="0" smtClean="0"/>
              <a:t> - </a:t>
            </a:r>
            <a:r>
              <a:rPr lang="ru-RU" dirty="0" smtClean="0"/>
              <a:t>это один из её главных отличительных индивидуальных признаков. Масть является наследственным признаком и определяется не только цветом покровных волос головы, шеи, корпуса, конечностей, щёток, гривы, хвоста, но сочетание цвета кожи и глаз. Масти четко различаются и не допускают, если так можно выразиться, разночтений. У гнедой лошади не может быть белой гривы, а у рыжей - черных ног. Вот не может - и все тут. Не то что в других областях обширной науки о лошадях, именуемой Иппология. Кроме понятия о мастях, существует еще понятие об «отмастках», то есть о различных оттенках той или иной масти. </a:t>
            </a:r>
          </a:p>
          <a:p>
            <a:r>
              <a:rPr lang="ru-RU" dirty="0" smtClean="0"/>
              <a:t> 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1859340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масти</a:t>
            </a:r>
          </a:p>
          <a:p>
            <a:endParaRPr lang="ru-RU" b="1" dirty="0" smtClean="0"/>
          </a:p>
          <a:p>
            <a:r>
              <a:rPr lang="ru-RU" dirty="0" smtClean="0"/>
              <a:t>Вороная - голова, туловище, конечности, грива, хвост - черные. </a:t>
            </a:r>
          </a:p>
          <a:p>
            <a:r>
              <a:rPr lang="ru-RU" dirty="0" smtClean="0"/>
              <a:t>Гнедая - голова и туловище - коричневые, а грива, хвост и конечности черные или почти черные. </a:t>
            </a:r>
          </a:p>
          <a:p>
            <a:r>
              <a:rPr lang="ru-RU" dirty="0" smtClean="0"/>
              <a:t>Рыжая - голова, туловище и конечности - рыжие; грива и хвост того же цвета, но могут быть светлее или темнее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Серая - особая масть. Лошади этой масти появляются на свет темно-серыми, почти черными.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0"/>
            <a:ext cx="7125113" cy="15121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Вороная </a:t>
            </a:r>
            <a:r>
              <a:rPr lang="ru-RU" dirty="0" smtClean="0"/>
              <a:t>- голова, туловище, конечности, грива, хвост - черные.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orse-bryansk.ru/bank/mast/voronaya/voronaya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36912"/>
            <a:ext cx="3883496" cy="211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52914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Гнедая </a:t>
            </a:r>
            <a:r>
              <a:rPr lang="ru-RU" dirty="0" smtClean="0"/>
              <a:t>- голова и туловище - коричневые, а грива, хвост и конечности черные или почти черные.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orse-bryansk.ru/bank/mast/gnedaya/gnedaya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0074" y="2924943"/>
            <a:ext cx="5654254" cy="331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Рыжая - голова, туловище и конечности - рыжие; грива и хвост того же цвета, но могут быть светлее или темнее.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orse-bryansk.ru/bank/mast/rizaya/rizaya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0074" y="2132855"/>
            <a:ext cx="5403851" cy="372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Фото для Насти Тим\IMG_20160401_170344.jpg"/>
          <p:cNvPicPr>
            <a:picLocks noGrp="1"/>
          </p:cNvPicPr>
          <p:nvPr>
            <p:ph idx="1"/>
          </p:nvPr>
        </p:nvPicPr>
        <p:blipFill>
          <a:blip r:embed="rId2" cstate="print">
            <a:lum contrast="-19000"/>
          </a:blip>
          <a:srcRect/>
          <a:stretch>
            <a:fillRect/>
          </a:stretch>
        </p:blipFill>
        <p:spPr bwMode="auto">
          <a:xfrm>
            <a:off x="1907704" y="980728"/>
            <a:ext cx="561662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Серая - особая масть. Лошади этой масти появляются на свет темно-серыми, почти черными.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orse-bryansk.ru/bank/mast/ceraya/ceraya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06575"/>
            <a:ext cx="6014293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 smtClean="0"/>
              <a:t>Иппотерапия</a:t>
            </a:r>
            <a:r>
              <a:rPr lang="ru-RU" dirty="0" smtClean="0"/>
              <a:t>, или, как её ещё называют – </a:t>
            </a:r>
            <a:r>
              <a:rPr lang="ru-RU" dirty="0" err="1" smtClean="0"/>
              <a:t>райттерапия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262975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- </a:t>
            </a:r>
            <a:r>
              <a:rPr lang="ru-RU" sz="2000" dirty="0" smtClean="0"/>
              <a:t>это лечение с помощью верховой езды (ЛВЕ), одно из разновидностей </a:t>
            </a:r>
            <a:r>
              <a:rPr lang="ru-RU" sz="2000" dirty="0" err="1" smtClean="0"/>
              <a:t>анималотерапии</a:t>
            </a:r>
            <a:r>
              <a:rPr lang="ru-RU" sz="2000" dirty="0" smtClean="0"/>
              <a:t> – врачевания с помощью животных: кошек, собак и т.д. Дети с ограниченными возможностями общаются с лошадью под присмотром тренера и выполняют специальные, назначенные врачом, упражнения на ней.</a:t>
            </a:r>
            <a:endParaRPr lang="ru-RU" sz="2000" dirty="0"/>
          </a:p>
        </p:txBody>
      </p:sp>
      <p:pic>
        <p:nvPicPr>
          <p:cNvPr id="4" name="Рисунок 3" descr="http://www.nakone37.ru/p/l12532578888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365104"/>
            <a:ext cx="56886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ГЛАВА 4. ПРАКТИЧЕСКОЕ ИССЛЕДОВАНИЕ ЗНАЧЕНИЕ ЛОШАДИ В ЖИЗНИ ЧЕЛОВЕКА  И ИХ ВЛИЯНИЕ НА  ЗДОРОВЬЕ ЛЮДЕЙ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https://im2-tub-ru.yandex.net/i?id=bc135d1601ccf11c3f5761fd123751d8&amp;n=33&amp;h=215&amp;w=35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3"/>
            <a:ext cx="5256584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Экскурсия на конный клуб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034" name="Picture 2" descr="H:\Фото для Насти Тим\DSCN08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2376264" cy="2088232"/>
          </a:xfrm>
          <a:prstGeom prst="rect">
            <a:avLst/>
          </a:prstGeom>
          <a:noFill/>
        </p:spPr>
      </p:pic>
      <p:pic>
        <p:nvPicPr>
          <p:cNvPr id="44035" name="Picture 3" descr="H:\Фото для Насти Тим\DSCN08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2664296" cy="2088232"/>
          </a:xfrm>
          <a:prstGeom prst="rect">
            <a:avLst/>
          </a:prstGeom>
          <a:noFill/>
        </p:spPr>
      </p:pic>
      <p:pic>
        <p:nvPicPr>
          <p:cNvPr id="44036" name="Picture 4" descr="D:\Мои документы\фото с одноклассников\переслать\новый год и журавка\image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933056"/>
            <a:ext cx="2448272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Секция верховой езды.</a:t>
            </a:r>
            <a:endParaRPr lang="ru-RU" dirty="0"/>
          </a:p>
        </p:txBody>
      </p:sp>
      <p:pic>
        <p:nvPicPr>
          <p:cNvPr id="4" name="Содержимое 3" descr="H:\Фото для Насти Тим\y2BmVxokRj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1146" y="1806575"/>
            <a:ext cx="6081708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19553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Я выяснила</a:t>
            </a:r>
            <a:r>
              <a:rPr lang="ru-RU" sz="2800" dirty="0" smtClean="0"/>
              <a:t>, что в клубе «Журавка» есть следующие породы лошадей:</a:t>
            </a:r>
            <a:br>
              <a:rPr lang="ru-RU" sz="2800" dirty="0" smtClean="0"/>
            </a:br>
            <a:r>
              <a:rPr lang="ru-RU" sz="2800" dirty="0" smtClean="0"/>
              <a:t>-Ахалтекинская;</a:t>
            </a:r>
            <a:br>
              <a:rPr lang="ru-RU" sz="2800" dirty="0" smtClean="0"/>
            </a:br>
            <a:r>
              <a:rPr lang="ru-RU" sz="2800" dirty="0" smtClean="0"/>
              <a:t>-Советский тяжеловоз;</a:t>
            </a:r>
            <a:br>
              <a:rPr lang="ru-RU" sz="2800" dirty="0" smtClean="0"/>
            </a:br>
            <a:r>
              <a:rPr lang="ru-RU" sz="2800" dirty="0" smtClean="0"/>
              <a:t>-Уэльский пони;</a:t>
            </a:r>
            <a:br>
              <a:rPr lang="ru-RU" sz="2800" dirty="0" smtClean="0"/>
            </a:br>
            <a:r>
              <a:rPr lang="ru-RU" sz="2800" dirty="0" smtClean="0"/>
              <a:t>-Арабская порода;</a:t>
            </a:r>
            <a:br>
              <a:rPr lang="ru-RU" sz="2800" dirty="0" smtClean="0"/>
            </a:br>
            <a:r>
              <a:rPr lang="ru-RU" sz="2800" dirty="0" smtClean="0"/>
              <a:t>-</a:t>
            </a:r>
            <a:r>
              <a:rPr lang="ru-RU" sz="2800" dirty="0" err="1" smtClean="0"/>
              <a:t>Тракенская</a:t>
            </a:r>
            <a:r>
              <a:rPr lang="ru-RU" sz="2800" dirty="0" smtClean="0"/>
              <a:t> порода.</a:t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Фото для Насти Тим\IMG0013A.jpg"/>
          <p:cNvPicPr>
            <a:picLocks noGrp="1"/>
          </p:cNvPicPr>
          <p:nvPr>
            <p:ph idx="1"/>
          </p:nvPr>
        </p:nvPicPr>
        <p:blipFill>
          <a:blip r:embed="rId2" cstate="print">
            <a:lum contrast="8000"/>
          </a:blip>
          <a:srcRect/>
          <a:stretch>
            <a:fillRect/>
          </a:stretch>
        </p:blipFill>
        <p:spPr bwMode="auto">
          <a:xfrm>
            <a:off x="1043608" y="1700808"/>
            <a:ext cx="25922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для Насти Тим\IMG0020A.jpg"/>
          <p:cNvPicPr/>
          <p:nvPr/>
        </p:nvPicPr>
        <p:blipFill>
          <a:blip r:embed="rId3" cstate="print">
            <a:lum contrast="16000"/>
          </a:blip>
          <a:srcRect/>
          <a:stretch>
            <a:fillRect/>
          </a:stretch>
        </p:blipFill>
        <p:spPr bwMode="auto">
          <a:xfrm>
            <a:off x="5076056" y="1628800"/>
            <a:ext cx="25922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Представление </a:t>
            </a:r>
            <a:r>
              <a:rPr lang="ru-RU" sz="2000" dirty="0" smtClean="0"/>
              <a:t>«Снежная королева» </a:t>
            </a:r>
            <a:r>
              <a:rPr lang="ru-RU" sz="2000" dirty="0" smtClean="0"/>
              <a:t>с участием школьников МБОУ «</a:t>
            </a:r>
            <a:r>
              <a:rPr lang="ru-RU" sz="2000" dirty="0" err="1" smtClean="0"/>
              <a:t>Синезёрской</a:t>
            </a:r>
            <a:r>
              <a:rPr lang="ru-RU" sz="2000" dirty="0" smtClean="0"/>
              <a:t> СОШ»</a:t>
            </a:r>
            <a:endParaRPr lang="ru-RU" sz="2000" dirty="0"/>
          </a:p>
        </p:txBody>
      </p:sp>
      <p:pic>
        <p:nvPicPr>
          <p:cNvPr id="4" name="Объект 3" descr="http://files.geometria.ru/pics/original/053/973/5397364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6480720" cy="3505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6536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Первый </a:t>
            </a:r>
            <a:r>
              <a:rPr lang="ru-RU" dirty="0" smtClean="0"/>
              <a:t>этап анкетирования был  </a:t>
            </a:r>
            <a:r>
              <a:rPr lang="ru-RU" dirty="0" smtClean="0"/>
              <a:t>до экскурсии, были получены следующие результаты.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360363" y="514350"/>
            <a:ext cx="8229600" cy="6010275"/>
          </a:xfrm>
          <a:ln/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1.Что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вы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знаете</a:t>
            </a:r>
            <a:r>
              <a:rPr lang="en-GB" altLang="ru-RU" sz="2200" b="1" i="1" dirty="0">
                <a:solidFill>
                  <a:srgbClr val="000000"/>
                </a:solidFill>
              </a:rPr>
              <a:t> о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происхождении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лошади</a:t>
            </a:r>
            <a:r>
              <a:rPr lang="en-GB" altLang="ru-RU" sz="2200" b="1" i="1" dirty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2.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Видели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ли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вы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живую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лошадь</a:t>
            </a:r>
            <a:r>
              <a:rPr lang="en-GB" altLang="ru-RU" sz="2200" b="1" i="1" dirty="0">
                <a:solidFill>
                  <a:srgbClr val="000000"/>
                </a:solidFill>
              </a:rPr>
              <a:t>?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Где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видели</a:t>
            </a:r>
            <a:r>
              <a:rPr lang="en-GB" altLang="ru-RU" sz="2200" b="1" i="1" dirty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3.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Как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люди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используют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лошадь</a:t>
            </a:r>
            <a:r>
              <a:rPr lang="en-GB" altLang="ru-RU" sz="2200" b="1" i="1" dirty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ru-RU" sz="2200" b="1" i="1" dirty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800" b="1" i="1" dirty="0">
                <a:solidFill>
                  <a:srgbClr val="000000"/>
                </a:solidFill>
              </a:rPr>
              <a:t>РЕЗУЛЬТАТЫ АНКЕТИРОВАНИЯ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1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Вопрос</a:t>
            </a:r>
            <a:r>
              <a:rPr lang="en-GB" altLang="ru-RU" sz="2200" b="1" i="1" dirty="0">
                <a:solidFill>
                  <a:srgbClr val="000000"/>
                </a:solidFill>
              </a:rPr>
              <a:t>: 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нет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ответов</a:t>
            </a:r>
            <a:r>
              <a:rPr lang="en-GB" altLang="ru-RU" sz="2200" b="1" i="1" dirty="0">
                <a:solidFill>
                  <a:srgbClr val="000000"/>
                </a:solidFill>
              </a:rPr>
              <a:t> –  0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ru-RU" sz="1400" b="1" i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2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Вопрос</a:t>
            </a:r>
            <a:r>
              <a:rPr lang="en-GB" altLang="ru-RU" sz="2200" b="1" i="1" dirty="0">
                <a:solidFill>
                  <a:srgbClr val="000000"/>
                </a:solidFill>
              </a:rPr>
              <a:t>: 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Видели</a:t>
            </a:r>
            <a:r>
              <a:rPr lang="en-GB" altLang="ru-RU" sz="2200" b="1" i="1" dirty="0">
                <a:solidFill>
                  <a:srgbClr val="000000"/>
                </a:solidFill>
              </a:rPr>
              <a:t>  16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из</a:t>
            </a:r>
            <a:r>
              <a:rPr lang="en-GB" altLang="ru-RU" sz="2200" b="1" i="1" dirty="0">
                <a:solidFill>
                  <a:srgbClr val="000000"/>
                </a:solidFill>
              </a:rPr>
              <a:t> 20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опрошенных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В </a:t>
            </a:r>
            <a:r>
              <a:rPr lang="ru-RU" altLang="ru-RU" sz="2200" b="1" i="1" dirty="0" smtClean="0">
                <a:solidFill>
                  <a:srgbClr val="000000"/>
                </a:solidFill>
              </a:rPr>
              <a:t>посёлке</a:t>
            </a:r>
            <a:r>
              <a:rPr lang="en-GB" altLang="ru-RU" sz="2200" b="1" i="1" dirty="0" smtClean="0">
                <a:solidFill>
                  <a:srgbClr val="000000"/>
                </a:solidFill>
              </a:rPr>
              <a:t>, </a:t>
            </a:r>
            <a:r>
              <a:rPr lang="en-GB" altLang="ru-RU" sz="2200" b="1" i="1" dirty="0">
                <a:solidFill>
                  <a:srgbClr val="000000"/>
                </a:solidFill>
              </a:rPr>
              <a:t>в </a:t>
            </a:r>
            <a:r>
              <a:rPr lang="ru-RU" altLang="ru-RU" sz="2200" b="1" i="1" dirty="0" smtClean="0">
                <a:solidFill>
                  <a:srgbClr val="000000"/>
                </a:solidFill>
              </a:rPr>
              <a:t>конном клубе «Журавка»</a:t>
            </a:r>
            <a:r>
              <a:rPr lang="en-GB" altLang="ru-RU" sz="2200" b="1" i="1" dirty="0" smtClean="0">
                <a:solidFill>
                  <a:srgbClr val="000000"/>
                </a:solidFill>
              </a:rPr>
              <a:t> .</a:t>
            </a:r>
            <a:endParaRPr lang="en-GB" altLang="ru-RU" sz="2200" b="1" i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ru-RU" sz="1400" b="1" i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>
                <a:solidFill>
                  <a:srgbClr val="000000"/>
                </a:solidFill>
              </a:rPr>
              <a:t>3.Вопрос: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Как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средство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передвижения</a:t>
            </a:r>
            <a:r>
              <a:rPr lang="en-GB" altLang="ru-RU" sz="2200" b="1" i="1" dirty="0">
                <a:solidFill>
                  <a:srgbClr val="000000"/>
                </a:solidFill>
              </a:rPr>
              <a:t> – 10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 err="1">
                <a:solidFill>
                  <a:srgbClr val="000000"/>
                </a:solidFill>
              </a:rPr>
              <a:t>Для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перевозки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грузов</a:t>
            </a:r>
            <a:r>
              <a:rPr lang="en-GB" altLang="ru-RU" sz="2200" b="1" i="1" dirty="0">
                <a:solidFill>
                  <a:srgbClr val="000000"/>
                </a:solidFill>
              </a:rPr>
              <a:t> – 3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человека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 err="1">
                <a:solidFill>
                  <a:srgbClr val="000000"/>
                </a:solidFill>
              </a:rPr>
              <a:t>Источник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продуктов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питания</a:t>
            </a:r>
            <a:r>
              <a:rPr lang="en-GB" altLang="ru-RU" sz="2200" b="1" i="1" dirty="0">
                <a:solidFill>
                  <a:srgbClr val="000000"/>
                </a:solidFill>
              </a:rPr>
              <a:t> (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мясо</a:t>
            </a:r>
            <a:r>
              <a:rPr lang="en-GB" altLang="ru-RU" sz="2200" b="1" i="1" dirty="0">
                <a:solidFill>
                  <a:srgbClr val="000000"/>
                </a:solidFill>
              </a:rPr>
              <a:t>) – 2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человека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ru-RU" sz="2200" b="1" i="1" dirty="0" err="1">
                <a:solidFill>
                  <a:srgbClr val="000000"/>
                </a:solidFill>
              </a:rPr>
              <a:t>Для</a:t>
            </a:r>
            <a:r>
              <a:rPr lang="en-GB" altLang="ru-RU" sz="2200" b="1" i="1" dirty="0">
                <a:solidFill>
                  <a:srgbClr val="000000"/>
                </a:solidFill>
              </a:rPr>
              <a:t>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работы</a:t>
            </a:r>
            <a:r>
              <a:rPr lang="en-GB" altLang="ru-RU" sz="2200" b="1" i="1" dirty="0">
                <a:solidFill>
                  <a:srgbClr val="000000"/>
                </a:solidFill>
              </a:rPr>
              <a:t> в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поле</a:t>
            </a:r>
            <a:r>
              <a:rPr lang="en-GB" altLang="ru-RU" sz="2200" b="1" i="1" dirty="0">
                <a:solidFill>
                  <a:srgbClr val="000000"/>
                </a:solidFill>
              </a:rPr>
              <a:t> – 5 </a:t>
            </a:r>
            <a:r>
              <a:rPr lang="en-GB" altLang="ru-RU" sz="2200" b="1" i="1" dirty="0" err="1">
                <a:solidFill>
                  <a:srgbClr val="000000"/>
                </a:solidFill>
              </a:rPr>
              <a:t>человек</a:t>
            </a:r>
            <a:r>
              <a:rPr lang="en-GB" altLang="ru-RU" sz="2200" b="1" i="1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ru-RU" sz="2200" b="1" i="1" dirty="0">
              <a:solidFill>
                <a:srgbClr val="000000"/>
              </a:solidFill>
            </a:endParaRPr>
          </a:p>
        </p:txBody>
      </p:sp>
      <p:sp>
        <p:nvSpPr>
          <p:cNvPr id="7170" name="AutoShap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01013" y="6237288"/>
            <a:ext cx="792162" cy="431800"/>
          </a:xfrm>
          <a:prstGeom prst="actionButtonBackPreviou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737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476672"/>
            <a:ext cx="75608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Девиз:</a:t>
            </a:r>
          </a:p>
          <a:p>
            <a:r>
              <a:rPr lang="ru-RU" sz="2800" dirty="0" smtClean="0"/>
              <a:t>Ведь </a:t>
            </a:r>
            <a:r>
              <a:rPr lang="ru-RU" sz="2800" dirty="0"/>
              <a:t>этой жизни лучшие минуты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Я провожу, наверное, в седле.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Пусть это странным кажется кому-то,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Нет ничего прекрасней на земле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Безумной скачки, мощи и напора,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Трехтактной</a:t>
            </a:r>
            <a:r>
              <a:rPr lang="ru-RU" sz="2800" dirty="0"/>
              <a:t> дроби кованых копыт,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Шального ветра, воли и простора,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Да горизонта, что к себе манит</a:t>
            </a:r>
            <a:r>
              <a:rPr lang="ru-RU" sz="2800" dirty="0" smtClean="0"/>
              <a:t>…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</a:t>
            </a:r>
            <a:r>
              <a:rPr lang="ru-RU" sz="3200" dirty="0" smtClean="0"/>
              <a:t>Алиса Акулёнок</a:t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6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 этап после экскурсии. В </a:t>
            </a:r>
            <a:r>
              <a:rPr lang="ru-RU" sz="2000" dirty="0" smtClean="0"/>
              <a:t>исследовании участвовало 20 человек. 2 % ответили, что это их не интересует. Большинство детей (77 %) хотели посещать бы такой клуб каждые выходные с семьей – устраивать конные прогулки, наблюдать и ухаживать за лошадьми. 58 % хотели бы профессионально заниматься верховой ездой.</a:t>
            </a:r>
            <a:br>
              <a:rPr lang="ru-RU" sz="2000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9650" y="3140967"/>
          <a:ext cx="7124700" cy="271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141919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Приложения </a:t>
            </a:r>
            <a:r>
              <a:rPr lang="ru-RU" sz="2400" dirty="0" smtClean="0"/>
              <a:t>1</a:t>
            </a:r>
          </a:p>
          <a:p>
            <a:r>
              <a:rPr lang="ru-RU" b="1" i="1" dirty="0" smtClean="0"/>
              <a:t>Народные приметы, пословицы, </a:t>
            </a:r>
            <a:r>
              <a:rPr lang="ru-RU" b="1" i="1" dirty="0" smtClean="0"/>
              <a:t>поговорки</a:t>
            </a:r>
          </a:p>
          <a:p>
            <a:r>
              <a:rPr lang="ru-RU" dirty="0" smtClean="0"/>
              <a:t>Приложение 2</a:t>
            </a:r>
          </a:p>
          <a:p>
            <a:r>
              <a:rPr lang="ru-RU" b="1" dirty="0" smtClean="0"/>
              <a:t>Эксперимент </a:t>
            </a:r>
            <a:r>
              <a:rPr lang="ru-RU" b="1" dirty="0" smtClean="0"/>
              <a:t>№ 1. Рацион </a:t>
            </a:r>
            <a:r>
              <a:rPr lang="ru-RU" b="1" dirty="0" smtClean="0"/>
              <a:t>питания</a:t>
            </a:r>
          </a:p>
          <a:p>
            <a:endParaRPr lang="ru-RU" b="1" dirty="0" smtClean="0"/>
          </a:p>
          <a:p>
            <a:r>
              <a:rPr lang="ru-RU" dirty="0" smtClean="0"/>
              <a:t>Приложение </a:t>
            </a:r>
            <a:r>
              <a:rPr lang="ru-RU" dirty="0" smtClean="0"/>
              <a:t>3-5</a:t>
            </a:r>
            <a:endParaRPr lang="ru-RU" dirty="0" smtClean="0"/>
          </a:p>
          <a:p>
            <a:r>
              <a:rPr lang="ru-RU" b="1" dirty="0" smtClean="0"/>
              <a:t>Польза для здоровья от занятий на конном </a:t>
            </a:r>
            <a:r>
              <a:rPr lang="ru-RU" b="1" dirty="0" smtClean="0"/>
              <a:t>тренажере</a:t>
            </a:r>
          </a:p>
          <a:p>
            <a:r>
              <a:rPr lang="ru-RU" dirty="0" smtClean="0"/>
              <a:t>Приложение 6 </a:t>
            </a:r>
            <a:endParaRPr lang="ru-RU" b="1" dirty="0" smtClean="0"/>
          </a:p>
          <a:p>
            <a:r>
              <a:rPr lang="ru-RU" b="1" dirty="0" smtClean="0"/>
              <a:t>Язык лошадей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700808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 лошади можно говорить много,</a:t>
            </a:r>
          </a:p>
          <a:p>
            <a:r>
              <a:rPr lang="ru-RU" dirty="0" smtClean="0"/>
              <a:t>Но мы скажем кратко:</a:t>
            </a:r>
          </a:p>
          <a:p>
            <a:r>
              <a:rPr lang="ru-RU" dirty="0" smtClean="0"/>
              <a:t>— Друзья! Любите и уважайте коней!</a:t>
            </a:r>
          </a:p>
          <a:p>
            <a:r>
              <a:rPr lang="ru-RU" dirty="0" smtClean="0"/>
              <a:t>Без них не дожили б мы до этих дней!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Цель работы</a:t>
            </a:r>
            <a:r>
              <a:rPr lang="ru-RU" dirty="0">
                <a:solidFill>
                  <a:srgbClr val="C00000"/>
                </a:solidFill>
              </a:rPr>
              <a:t>: </a:t>
            </a:r>
            <a:r>
              <a:rPr lang="ru-RU" dirty="0"/>
              <a:t>      систематизировать информацию о лошадях, о дружбе и взаимопомощи человека и лошади.</a:t>
            </a:r>
          </a:p>
          <a:p>
            <a:r>
              <a:rPr lang="ru-RU" b="1" i="1" dirty="0"/>
              <a:t>         </a:t>
            </a:r>
            <a:r>
              <a:rPr lang="ru-RU" dirty="0"/>
              <a:t>В соответствии с проблемой, целью и предметом исследования были поставлены </a:t>
            </a:r>
            <a:r>
              <a:rPr lang="ru-RU" b="1" dirty="0"/>
              <a:t>следующие задачи</a:t>
            </a:r>
            <a:r>
              <a:rPr lang="ru-RU" dirty="0"/>
              <a:t>: </a:t>
            </a:r>
          </a:p>
          <a:p>
            <a:r>
              <a:rPr lang="ru-RU" dirty="0"/>
              <a:t> </a:t>
            </a:r>
            <a:r>
              <a:rPr lang="ru-RU" u="sng" dirty="0">
                <a:solidFill>
                  <a:srgbClr val="C00000"/>
                </a:solidFill>
              </a:rPr>
              <a:t>Задачи:</a:t>
            </a:r>
          </a:p>
          <a:p>
            <a:r>
              <a:rPr lang="ru-RU" dirty="0"/>
              <a:t>1. Выяснить, в каких областях  человеческой деятельности  использовали лошадь.</a:t>
            </a:r>
          </a:p>
          <a:p>
            <a:r>
              <a:rPr lang="ru-RU" dirty="0"/>
              <a:t>2. Понаблюдать, какие породы лошадей самые распространённые в современном мире.</a:t>
            </a:r>
          </a:p>
          <a:p>
            <a:r>
              <a:rPr lang="ru-RU" dirty="0" smtClean="0"/>
              <a:t>3. </a:t>
            </a:r>
            <a:r>
              <a:rPr lang="ru-RU" dirty="0"/>
              <a:t>Изучить элементы </a:t>
            </a:r>
            <a:r>
              <a:rPr lang="ru-RU" dirty="0" err="1"/>
              <a:t>иппотерапии</a:t>
            </a:r>
            <a:r>
              <a:rPr lang="ru-RU" dirty="0"/>
              <a:t>  (метод реабилитации посредством лечебной верховой</a:t>
            </a:r>
          </a:p>
          <a:p>
            <a:r>
              <a:rPr lang="ru-RU" dirty="0"/>
              <a:t>4. Проведение анкетирования.</a:t>
            </a:r>
          </a:p>
          <a:p>
            <a:r>
              <a:rPr lang="ru-RU" dirty="0"/>
              <a:t>5.Выяснить, какие породы лошадей выращивают в конном клубе «Журавка»</a:t>
            </a:r>
          </a:p>
          <a:p>
            <a:r>
              <a:rPr lang="ru-RU" dirty="0"/>
              <a:t>6. Создание презентаций о роли лошади в жизни человека .</a:t>
            </a:r>
            <a:endParaRPr lang="ru-RU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6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547664" y="474345"/>
            <a:ext cx="61206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Объектами исследования</a:t>
            </a:r>
            <a:r>
              <a:rPr lang="ru-RU" dirty="0"/>
              <a:t> Лошадь как символ культуры ЧЕЛОВЕКА </a:t>
            </a:r>
          </a:p>
          <a:p>
            <a:r>
              <a:rPr lang="ru-RU" b="1" dirty="0"/>
              <a:t>Предмет исследования</a:t>
            </a:r>
            <a:r>
              <a:rPr lang="ru-RU" dirty="0"/>
              <a:t> История развития взаимодействия лошади как помощника и друга человека Влияние лошадей на здоровье людей.</a:t>
            </a:r>
          </a:p>
          <a:p>
            <a:r>
              <a:rPr lang="ru-RU" b="1" dirty="0"/>
              <a:t>Методы исследования:</a:t>
            </a:r>
            <a:endParaRPr lang="ru-RU" dirty="0"/>
          </a:p>
          <a:p>
            <a:r>
              <a:rPr lang="ru-RU" dirty="0"/>
              <a:t>-изучались  книги, выбирался и выписывался из них необходимый материал;  </a:t>
            </a:r>
          </a:p>
          <a:p>
            <a:r>
              <a:rPr lang="ru-RU" dirty="0"/>
              <a:t>- проводились беседы с тренерами конного клуба «Журавка» ; </a:t>
            </a:r>
          </a:p>
          <a:p>
            <a:r>
              <a:rPr lang="ru-RU" dirty="0"/>
              <a:t>- изучался  и отбирался материал о элементах </a:t>
            </a:r>
            <a:r>
              <a:rPr lang="ru-RU" dirty="0" err="1"/>
              <a:t>иппотерапии</a:t>
            </a:r>
            <a:r>
              <a:rPr lang="ru-RU" dirty="0"/>
              <a:t>.</a:t>
            </a:r>
          </a:p>
          <a:p>
            <a:r>
              <a:rPr lang="ru-RU" b="1" dirty="0"/>
              <a:t>Практическая значимость:</a:t>
            </a:r>
            <a:r>
              <a:rPr lang="ru-RU" dirty="0"/>
              <a:t> данная работа поможет людям узнать о пользе верховой езды и с удовольствием укреплять своё здоровье. Материал может использоваться на уроках окружающего мира и  физической культуры и классных часах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56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1859340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Практическая значимость:</a:t>
            </a:r>
            <a:r>
              <a:rPr lang="ru-RU" sz="2400" dirty="0" smtClean="0"/>
              <a:t> данная работа поможет обучающимся о лошадях, их породах и видов, познакомятся с пользой верховой езды и с удовольствием укреплять своё здоровье. Материал может использоваться на уроках окружающего мира и  физической культуры и классных часах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77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1859340"/>
            <a:ext cx="6696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первой главе исследую жизнь лошади и ее значение для человека в прошлом.</a:t>
            </a:r>
          </a:p>
          <a:p>
            <a:r>
              <a:rPr lang="ru-RU" dirty="0"/>
              <a:t>          Во второй главе исследую породы лошадей в современном мире.</a:t>
            </a:r>
          </a:p>
          <a:p>
            <a:r>
              <a:rPr lang="ru-RU" dirty="0"/>
              <a:t>       </a:t>
            </a:r>
            <a:r>
              <a:rPr lang="ru-RU" dirty="0" smtClean="0"/>
              <a:t>          </a:t>
            </a:r>
            <a:r>
              <a:rPr lang="ru-RU" dirty="0"/>
              <a:t>В </a:t>
            </a:r>
            <a:r>
              <a:rPr lang="ru-RU" dirty="0" smtClean="0"/>
              <a:t>третьей </a:t>
            </a:r>
            <a:r>
              <a:rPr lang="ru-RU" dirty="0"/>
              <a:t>главе описываю наблюдения и опыты в результате общения с лошадьми в течение последнего года.</a:t>
            </a:r>
          </a:p>
          <a:p>
            <a:r>
              <a:rPr lang="ru-RU" dirty="0"/>
              <a:t>          В заключении  - подведение итогов работы и  выводы.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асивые лошади (22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5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1124744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многих битвах кавалерия играла решающую роль. В настоящее время лошади активно используются в спорте. </a:t>
            </a:r>
          </a:p>
          <a:p>
            <a:r>
              <a:rPr lang="ru-RU" sz="2400" dirty="0" smtClean="0"/>
              <a:t>В древней Руси лошади были разных пород, как местных, так и привезённых с Востока и Запада. Лошадей различают на </a:t>
            </a:r>
            <a:r>
              <a:rPr lang="ru-RU" sz="2400" dirty="0" err="1" smtClean="0"/>
              <a:t>милостных</a:t>
            </a:r>
            <a:r>
              <a:rPr lang="ru-RU" sz="2400" dirty="0" smtClean="0"/>
              <a:t> (лошадки высшего качества), сумных (для перевозки и под седло) и проводных (для обозов). 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127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20887"/>
            <a:ext cx="7704856" cy="338437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Во все времена человек наслаждался видом прыгающей лошади, ценил коней, которые были хорошими прыгунами. Существует конный вид спорта, который называется конкур. Соревнования состоят из препятствий в высоту, ширину длину, которые ловкие лошади должны преодолеть. Еще один вид соревнований в конном спорте - это бега. Рысаки бегут только летящей рысью в течение длительного времени, а жокей на скачках балансирует в качалке – лире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zhuravka.ru/upload/iblock/0a1/0a1a02412b2d937623f06cdcce8cef6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48681"/>
            <a:ext cx="3960440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728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452</TotalTime>
  <Words>1003</Words>
  <Application>Microsoft Office PowerPoint</Application>
  <PresentationFormat>Экран (4:3)</PresentationFormat>
  <Paragraphs>101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Summer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Почтовый дилижанс</vt:lpstr>
      <vt:lpstr>Лошадь помощник человека в хозяйстве</vt:lpstr>
      <vt:lpstr>Конный патруль на концерте</vt:lpstr>
      <vt:lpstr>Кони на войне</vt:lpstr>
      <vt:lpstr>Слайд 14</vt:lpstr>
      <vt:lpstr>Слайд 15</vt:lpstr>
      <vt:lpstr>Слайд 16</vt:lpstr>
      <vt:lpstr> Вороная - голова, туловище, конечности, грива, хвост - черные.  </vt:lpstr>
      <vt:lpstr>  Гнедая - голова и туловище - коричневые, а грива, хвост и конечности черные или почти черные.  </vt:lpstr>
      <vt:lpstr>Рыжая - голова, туловище и конечности - рыжие; грива и хвост того же цвета, но могут быть светлее или темнее. </vt:lpstr>
      <vt:lpstr>Серая - особая масть. Лошади этой масти появляются на свет темно-серыми, почти черными. </vt:lpstr>
      <vt:lpstr>Иппотерапия, или, как её ещё называют – райттерапия </vt:lpstr>
      <vt:lpstr>ГЛАВА 4. ПРАКТИЧЕСКОЕ ИССЛЕДОВАНИЕ ЗНАЧЕНИЕ ЛОШАДИ В ЖИЗНИ ЧЕЛОВЕКА  И ИХ ВЛИЯНИЕ НА  ЗДОРОВЬЕ ЛЮДЕЙ. </vt:lpstr>
      <vt:lpstr>Экскурсия на конный клуб </vt:lpstr>
      <vt:lpstr>Секция верховой езды.</vt:lpstr>
      <vt:lpstr>        Я выяснила, что в клубе «Журавка» есть следующие породы лошадей: -Ахалтекинская; -Советский тяжеловоз; -Уэльский пони; -Арабская порода; -Тракенская порода. </vt:lpstr>
      <vt:lpstr>Слайд 26</vt:lpstr>
      <vt:lpstr>Представление «Снежная королева» с участием школьников МБОУ «Синезёрской СОШ»</vt:lpstr>
      <vt:lpstr>Слайд 28</vt:lpstr>
      <vt:lpstr>Слайд 29</vt:lpstr>
      <vt:lpstr>   2 этап после экскурсии. В исследовании участвовало 20 человек. 2 % ответили, что это их не интересует. Большинство детей (77 %) хотели посещать бы такой клуб каждые выходные с семьей – устраивать конные прогулки, наблюдать и ухаживать за лошадьми. 58 % хотели бы профессионально заниматься верховой ездой. 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Пользователь</cp:lastModifiedBy>
  <cp:revision>25</cp:revision>
  <dcterms:created xsi:type="dcterms:W3CDTF">2017-02-20T05:24:13Z</dcterms:created>
  <dcterms:modified xsi:type="dcterms:W3CDTF">2017-02-27T17:10:11Z</dcterms:modified>
</cp:coreProperties>
</file>