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  <p:sldId id="269" r:id="rId15"/>
    <p:sldId id="270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802" y="1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B4C71EC6-210F-42DE-9C53-41977AD35B3D}" type="datetimeFigureOut">
              <a:rPr lang="ru-RU" smtClean="0"/>
              <a:pPr/>
              <a:t>11.02.2022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11.02.2022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1600" y="1412776"/>
            <a:ext cx="6400800" cy="174190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Развитие творческих способностей детей с нарушениями слуха</a:t>
            </a:r>
            <a:endParaRPr lang="ru-RU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1296144"/>
          </a:xfrm>
        </p:spPr>
        <p:txBody>
          <a:bodyPr>
            <a:normAutofit fontScale="40000" lnSpcReduction="20000"/>
          </a:bodyPr>
          <a:lstStyle/>
          <a:p>
            <a:pPr algn="r"/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Выполнила: учитель ИЗО,</a:t>
            </a:r>
          </a:p>
          <a:p>
            <a:pPr algn="r"/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Касаткина Анна Андреевна.</a:t>
            </a:r>
          </a:p>
          <a:p>
            <a:pPr algn="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832871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611560" y="3717032"/>
            <a:ext cx="7776864" cy="194421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ru-RU" dirty="0"/>
              <a:t>В связи с различными нарушениями слуха особую роль в познании окружающего мира отводится зрению, на базе которого развивается речь. Также очень важными, в процессе познания действительности, становятся двигательные, осязательные и тактильно-вибрационные ощущения. 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052736"/>
            <a:ext cx="3425025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764704"/>
            <a:ext cx="4674096" cy="2629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741485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80806" y="1124744"/>
            <a:ext cx="6947577" cy="273630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r>
              <a:rPr lang="ru-RU" dirty="0"/>
              <a:t>Наиболее интенсивно, чем у нормально слышащих детей, у детей с нарушениями слуха меняются представления об отчетливости объекта: об его яркости, размере или перемещении в пространстве его отдельных деталей. Запоминание у таких детей находится в тесной зависимости от способа предъявления материала, поэтому часто оно бывает затруднено. Также сложными бывают сохранение и воспроизведение речевого материала – слов, предложений и текстов.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201" t="35589" r="10000" b="2189"/>
          <a:stretch/>
        </p:blipFill>
        <p:spPr bwMode="auto">
          <a:xfrm>
            <a:off x="2627784" y="3789040"/>
            <a:ext cx="3447655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921383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1000100" y="1428736"/>
            <a:ext cx="3495700" cy="413386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 smtClean="0"/>
              <a:t> Специалисты в области </a:t>
            </a:r>
            <a:r>
              <a:rPr lang="ru-RU" dirty="0" err="1" smtClean="0"/>
              <a:t>сурдопсихологии</a:t>
            </a:r>
            <a:r>
              <a:rPr lang="ru-RU" dirty="0" smtClean="0"/>
              <a:t> отмечают, что особенности словесной памяти детей с нарушениями слуха находятся в прямой зависимости от замедленного темпа их речевого развития.</a:t>
            </a:r>
          </a:p>
          <a:p>
            <a:endParaRPr lang="ru-RU" dirty="0"/>
          </a:p>
        </p:txBody>
      </p:sp>
      <p:pic>
        <p:nvPicPr>
          <p:cNvPr id="1026" name="Picture 2" descr="C:\Users\E\Desktop\картинки к сурдо\PicMonkey Collage(66)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95804" y="1857364"/>
            <a:ext cx="3714776" cy="37147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7062452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quarter" idx="13"/>
          </p:nvPr>
        </p:nvSpPr>
        <p:spPr>
          <a:xfrm>
            <a:off x="1214414" y="1357298"/>
            <a:ext cx="3567138" cy="450059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ru-RU" dirty="0" smtClean="0"/>
              <a:t>Развитие вдохновения у детей с нарушениями слуха затрудняется в связи с ограниченными возможностями ребенка к усвоению социального и бытового опыта, бедностью запаса представлений об окружающем мире, неспособностью перестраивать имеющиеся представления в соответствии со словесным описанием. </a:t>
            </a:r>
            <a:endParaRPr lang="ru-RU" dirty="0"/>
          </a:p>
        </p:txBody>
      </p:sp>
      <p:pic>
        <p:nvPicPr>
          <p:cNvPr id="2050" name="Picture 2" descr="C:\Users\E\Desktop\картинки к сурдо\b3d4860a5b5ac9571e1c8117965114fd.jpe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/>
          <a:srcRect t="21370" r="65701" b="38944"/>
          <a:stretch>
            <a:fillRect/>
          </a:stretch>
        </p:blipFill>
        <p:spPr bwMode="auto">
          <a:xfrm>
            <a:off x="5214943" y="1142984"/>
            <a:ext cx="2428892" cy="2105040"/>
          </a:xfrm>
          <a:prstGeom prst="rect">
            <a:avLst/>
          </a:prstGeom>
          <a:noFill/>
        </p:spPr>
      </p:pic>
      <p:pic>
        <p:nvPicPr>
          <p:cNvPr id="2051" name="Picture 3" descr="C:\Users\E\Desktop\картинки к сурдо\dc33ee955d2bce72c97adfb907eda65b_w720_h540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3429000"/>
            <a:ext cx="2952770" cy="22145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00166" y="1000108"/>
            <a:ext cx="6400800" cy="112396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Формирование личности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000100" y="2285992"/>
            <a:ext cx="7072362" cy="321471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Подчеркивая необходимость развития воображения глухих и слабослышащих детей, специалисты отмечают его важное влияние на процесс формирования личности в целом.</a:t>
            </a:r>
          </a:p>
          <a:p>
            <a:r>
              <a:rPr lang="ru-RU" dirty="0" smtClean="0"/>
              <a:t>При развитии творческих способностей у детей с нарушениями слуха употребляется: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000100" y="1142984"/>
            <a:ext cx="4929222" cy="457203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как можно больше наглядных пособий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широко используются информационные технологии - применение компьютеров, презентаций, компьютерных графиков, программ и т.д.</a:t>
            </a:r>
          </a:p>
          <a:p>
            <a:endParaRPr lang="ru-RU" dirty="0"/>
          </a:p>
        </p:txBody>
      </p:sp>
      <p:pic>
        <p:nvPicPr>
          <p:cNvPr id="3074" name="Picture 2" descr="Наглядно-дидактическая карта и шаблон для рисования"/>
          <p:cNvPicPr>
            <a:picLocks noChangeAspect="1" noChangeArrowheads="1"/>
          </p:cNvPicPr>
          <p:nvPr/>
        </p:nvPicPr>
        <p:blipFill>
          <a:blip r:embed="rId2" cstate="print"/>
          <a:srcRect l="10937" r="9375"/>
          <a:stretch>
            <a:fillRect/>
          </a:stretch>
        </p:blipFill>
        <p:spPr bwMode="auto">
          <a:xfrm>
            <a:off x="5429256" y="1285860"/>
            <a:ext cx="2504812" cy="2357454"/>
          </a:xfrm>
          <a:prstGeom prst="rect">
            <a:avLst/>
          </a:prstGeom>
          <a:noFill/>
        </p:spPr>
      </p:pic>
      <p:pic>
        <p:nvPicPr>
          <p:cNvPr id="3076" name="Picture 4" descr="https://www.maam.ru/upload/blogs/detsad-36112-1406343844.jpg"/>
          <p:cNvPicPr>
            <a:picLocks noChangeAspect="1" noChangeArrowheads="1"/>
          </p:cNvPicPr>
          <p:nvPr/>
        </p:nvPicPr>
        <p:blipFill>
          <a:blip r:embed="rId3" cstate="print"/>
          <a:srcRect l="4047" t="5396" r="4226" b="8273"/>
          <a:stretch>
            <a:fillRect/>
          </a:stretch>
        </p:blipFill>
        <p:spPr bwMode="auto">
          <a:xfrm>
            <a:off x="2285984" y="1714488"/>
            <a:ext cx="2571768" cy="1815366"/>
          </a:xfrm>
          <a:prstGeom prst="rect">
            <a:avLst/>
          </a:prstGeom>
          <a:noFill/>
        </p:spPr>
      </p:pic>
      <p:pic>
        <p:nvPicPr>
          <p:cNvPr id="3078" name="Picture 6" descr="https://image1.slideserve.com/3247132/slide13-l.jpg"/>
          <p:cNvPicPr>
            <a:picLocks noChangeAspect="1" noChangeArrowheads="1"/>
          </p:cNvPicPr>
          <p:nvPr/>
        </p:nvPicPr>
        <p:blipFill>
          <a:blip r:embed="rId4" cstate="print"/>
          <a:srcRect l="1855" t="21484" b="21874"/>
          <a:stretch>
            <a:fillRect/>
          </a:stretch>
        </p:blipFill>
        <p:spPr bwMode="auto">
          <a:xfrm>
            <a:off x="5315950" y="4071942"/>
            <a:ext cx="2970826" cy="12858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4"/>
          </p:nvPr>
        </p:nvSpPr>
        <p:spPr>
          <a:xfrm>
            <a:off x="4648200" y="1214422"/>
            <a:ext cx="3567138" cy="434817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ru-RU" dirty="0" smtClean="0"/>
              <a:t>Поскольку школьник с нарушением слуха воспринимает устное слово зрительно, вопросы формулируются в печатном виде или отображаются на наглядной презентации, а при устном формулировании вопроса отдельно </a:t>
            </a:r>
            <a:r>
              <a:rPr lang="ru-RU" dirty="0" err="1" smtClean="0"/>
              <a:t>дактилируется</a:t>
            </a:r>
            <a:r>
              <a:rPr lang="ru-RU" dirty="0" smtClean="0"/>
              <a:t> каждая буква слова.</a:t>
            </a:r>
          </a:p>
          <a:p>
            <a:endParaRPr lang="ru-RU" dirty="0"/>
          </a:p>
        </p:txBody>
      </p:sp>
      <p:pic>
        <p:nvPicPr>
          <p:cNvPr id="28674" name="Picture 2" descr="https://ds02.infourok.ru/uploads/ex/082a/0005d489-811edebf/img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7" y="1571612"/>
            <a:ext cx="3524275" cy="2643206"/>
          </a:xfrm>
          <a:prstGeom prst="rect">
            <a:avLst/>
          </a:prstGeom>
          <a:noFill/>
        </p:spPr>
      </p:pic>
      <p:pic>
        <p:nvPicPr>
          <p:cNvPr id="28676" name="Picture 4" descr="https://bigenc.ru/media/2016/10/27/1235173619/90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4214818"/>
            <a:ext cx="3500462" cy="17896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>
          <a:xfrm>
            <a:off x="1142976" y="1357298"/>
            <a:ext cx="7072362" cy="85725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ru-RU" dirty="0" smtClean="0"/>
              <a:t>Занятия творческой деятельностью у детей с нарушением слуха требуют специальной организации. </a:t>
            </a:r>
          </a:p>
          <a:p>
            <a:endParaRPr lang="ru-RU" dirty="0"/>
          </a:p>
        </p:txBody>
      </p:sp>
      <p:pic>
        <p:nvPicPr>
          <p:cNvPr id="30722" name="Picture 2" descr="C:\Users\E\Desktop\картинки к сурдо\Proekt-korrekcionno-pedagogicheskoj-dejatelnosti-Razvitie-melkoj-motoriki-u-detej-s-narusheniem-zrenija-netradicionnymi-sredstvami-izodejatelnosti3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2428868"/>
            <a:ext cx="3524274" cy="2643206"/>
          </a:xfrm>
          <a:prstGeom prst="rect">
            <a:avLst/>
          </a:prstGeom>
          <a:noFill/>
        </p:spPr>
      </p:pic>
      <p:sp>
        <p:nvSpPr>
          <p:cNvPr id="30724" name="AutoShape 4" descr="https://s1.slide-share.ru/s_slide/35ef4191c83dff164a2ff1d8ded6af73/14fdb5a0-a7b8-46bf-aa5f-342d3e597859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26" name="AutoShape 6" descr="https://s1.slide-share.ru/s_slide/35ef4191c83dff164a2ff1d8ded6af73/14fdb5a0-a7b8-46bf-aa5f-342d3e597859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28" name="Picture 8" descr="https://ds05.infourok.ru/uploads/ex/02fc/00014f03-6712ec81/img9.jpg"/>
          <p:cNvPicPr>
            <a:picLocks noChangeAspect="1" noChangeArrowheads="1"/>
          </p:cNvPicPr>
          <p:nvPr/>
        </p:nvPicPr>
        <p:blipFill>
          <a:blip r:embed="rId3" cstate="print"/>
          <a:srcRect t="32653" r="10205" b="4763"/>
          <a:stretch>
            <a:fillRect/>
          </a:stretch>
        </p:blipFill>
        <p:spPr bwMode="auto">
          <a:xfrm>
            <a:off x="4572000" y="2714620"/>
            <a:ext cx="3553264" cy="18573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857224" y="2285992"/>
            <a:ext cx="7358114" cy="3200409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ru-RU" dirty="0" smtClean="0"/>
              <a:t>Использование, в первую очередь устной речи в сочетании с </a:t>
            </a:r>
            <a:r>
              <a:rPr lang="ru-RU" dirty="0" err="1" smtClean="0"/>
              <a:t>дактильной</a:t>
            </a:r>
            <a:r>
              <a:rPr lang="ru-RU" dirty="0" smtClean="0"/>
              <a:t>, использование материалов программ специальных (коррекционных) образовательных учреждений I и II видов в целях соблюдения преемственности работы учителя, дефектолога, воспитателя. </a:t>
            </a:r>
          </a:p>
          <a:p>
            <a:r>
              <a:rPr lang="ru-RU" dirty="0" smtClean="0"/>
              <a:t>Особенности познавательного развития глухих и слабослышащих детей, более позднее становление предметной и игровой деятельности, речевое недоразвитие и трудности общения обуславливают некоторые особенности развития их изобразительной.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У младших школьников с нарушениями слуха отмечаются более позднее становление «предметной лепки», бедность ее содержания, большое количество стереотипных изображений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Предметная лепка</a:t>
            </a:r>
            <a:endParaRPr lang="ru-RU" dirty="0"/>
          </a:p>
        </p:txBody>
      </p:sp>
      <p:pic>
        <p:nvPicPr>
          <p:cNvPr id="31746" name="Picture 2" descr="C:\Users\E\Desktop\картинки к сурдо\hello_html_m16928e3a.pn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2959100"/>
            <a:ext cx="3490932" cy="2327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2204864"/>
            <a:ext cx="7016824" cy="3456384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«</a:t>
            </a: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Учитель, будь солнцем, излучающим человеческое тепло, будь благодатной почвой для развития человеческих чувств и сей знания не только в памяти и сознании своих учеников, но в их душах и сердцах».</a:t>
            </a:r>
          </a:p>
          <a:p>
            <a:pPr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Ш.А.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Амонашвили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28532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052736"/>
            <a:ext cx="6400800" cy="92846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Педагог </a:t>
            </a:r>
            <a:r>
              <a:rPr lang="ru-RU" sz="2000" b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должен обладать специальными знаниями: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2132856"/>
            <a:ext cx="7704856" cy="410445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/>
              <a:t>знать общие особенности развития детей с нарушениями слуха;</a:t>
            </a:r>
          </a:p>
          <a:p>
            <a:r>
              <a:rPr lang="ru-RU" sz="2000" b="1" dirty="0" smtClean="0"/>
              <a:t>изучать </a:t>
            </a:r>
            <a:r>
              <a:rPr lang="ru-RU" sz="2000" b="1" dirty="0"/>
              <a:t>особенности отдельно каждого ребенка в группе;</a:t>
            </a:r>
          </a:p>
          <a:p>
            <a:r>
              <a:rPr lang="ru-RU" sz="2000" b="1" dirty="0" smtClean="0"/>
              <a:t>свободно </a:t>
            </a:r>
            <a:r>
              <a:rPr lang="ru-RU" sz="2000" b="1" dirty="0"/>
              <a:t>владеть жестовым языком;</a:t>
            </a:r>
          </a:p>
          <a:p>
            <a:r>
              <a:rPr lang="ru-RU" sz="2000" b="1" dirty="0" smtClean="0"/>
              <a:t>знать </a:t>
            </a:r>
            <a:r>
              <a:rPr lang="ru-RU" sz="2000" b="1" dirty="0"/>
              <a:t>определенные методы и методики творческой деятельности для детей с нарушением слуха.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646305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908720"/>
            <a:ext cx="7344816" cy="115212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400" b="1" dirty="0"/>
              <a:t>К </a:t>
            </a:r>
            <a:r>
              <a:rPr lang="ru-RU" sz="2400" b="1" dirty="0" smtClean="0"/>
              <a:t>конструктивным</a:t>
            </a:r>
            <a:r>
              <a:rPr lang="ru-RU" sz="2400" dirty="0" smtClean="0"/>
              <a:t> </a:t>
            </a:r>
            <a:r>
              <a:rPr lang="ru-RU" sz="2400" dirty="0"/>
              <a:t>задачам педагога следует отнести: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2204864"/>
            <a:ext cx="7632848" cy="396044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r>
              <a:rPr lang="ru-RU" dirty="0" smtClean="0"/>
              <a:t>Поощрение </a:t>
            </a:r>
            <a:r>
              <a:rPr lang="ru-RU" dirty="0"/>
              <a:t>самостоятельных мыслей и действий ребёнка, если они не причиняют вреда окружающим;</a:t>
            </a:r>
          </a:p>
          <a:p>
            <a:r>
              <a:rPr lang="ru-RU" dirty="0" smtClean="0"/>
              <a:t>Поощрение </a:t>
            </a:r>
            <a:r>
              <a:rPr lang="ru-RU" dirty="0"/>
              <a:t>желания ребенка сделать, изобразить что-то по- своему;</a:t>
            </a:r>
          </a:p>
          <a:p>
            <a:r>
              <a:rPr lang="ru-RU" dirty="0" smtClean="0"/>
              <a:t>Уважение </a:t>
            </a:r>
            <a:r>
              <a:rPr lang="ru-RU" dirty="0"/>
              <a:t>точки зрения воспитанника, какой бы она не </a:t>
            </a:r>
            <a:r>
              <a:rPr lang="ru-RU" dirty="0" smtClean="0"/>
              <a:t>была―глупой </a:t>
            </a:r>
            <a:r>
              <a:rPr lang="ru-RU" dirty="0"/>
              <a:t>или ― «неправильной»;</a:t>
            </a:r>
          </a:p>
          <a:p>
            <a:r>
              <a:rPr lang="ru-RU" dirty="0" smtClean="0"/>
              <a:t>Предложение </a:t>
            </a:r>
            <a:r>
              <a:rPr lang="ru-RU" dirty="0"/>
              <a:t>детям больше делать свободных рисунков, словесных, звуковых, тактильных, и вкусовых образов, интересных движений и других спонтанных творческих проявлений в ходе занятий;</a:t>
            </a:r>
          </a:p>
          <a:p>
            <a:r>
              <a:rPr lang="ru-RU" dirty="0" smtClean="0"/>
              <a:t>Отсутствие </a:t>
            </a:r>
            <a:r>
              <a:rPr lang="ru-RU" dirty="0"/>
              <a:t>явной системы оценок, обсуждение отдельных содержательных моментов этих работ, и сравнивания их с работами других детей</a:t>
            </a:r>
            <a:r>
              <a:rPr lang="ru-RU" dirty="0" smtClean="0"/>
              <a:t>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33153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908720"/>
            <a:ext cx="6400800" cy="92846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К конструктивным задачам педагога следует отнести: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88840"/>
            <a:ext cx="8352928" cy="460851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40000" lnSpcReduction="20000"/>
          </a:bodyPr>
          <a:lstStyle/>
          <a:p>
            <a:endParaRPr lang="ru-RU" dirty="0"/>
          </a:p>
          <a:p>
            <a:r>
              <a:rPr lang="ru-RU" sz="3300" dirty="0"/>
              <a:t>Организация совместного творчества и игр с детьми - в качестве рядового участника процесса;</a:t>
            </a:r>
          </a:p>
          <a:p>
            <a:r>
              <a:rPr lang="ru-RU" sz="3300" dirty="0"/>
              <a:t>Не навязывание своих программ образов и действий, манер изображения и мышления. Организация процесса творчества с целью понять логику воображения ребенка и подстроиться под неё:</a:t>
            </a:r>
          </a:p>
          <a:p>
            <a:r>
              <a:rPr lang="ru-RU" sz="3300" dirty="0"/>
              <a:t>Большое внимание к организации творческого процесса создания чего-то, поддерживанию этого процесса, а не к результатам;</a:t>
            </a:r>
          </a:p>
          <a:p>
            <a:r>
              <a:rPr lang="ru-RU" sz="3300" dirty="0"/>
              <a:t>Развитие чувства меры в отношении детей, к какому - либо виду творческой деятельности,</a:t>
            </a:r>
          </a:p>
          <a:p>
            <a:r>
              <a:rPr lang="ru-RU" sz="3300" dirty="0"/>
              <a:t>Внедрение в процесс творческой деятельности интересных заданий, психологических разминок, физ. минуток;</a:t>
            </a:r>
          </a:p>
          <a:p>
            <a:r>
              <a:rPr lang="ru-RU" sz="3300" dirty="0"/>
              <a:t>Поддерживание на занятиях преимущественно положительный эмоциональный тон у себя и у детей, бодрость, спокойствие, сосредоточенность, веру в свои силы и в возможности каждого ребенка, дружелюбную интонацию голоса;</a:t>
            </a:r>
          </a:p>
          <a:p>
            <a:r>
              <a:rPr lang="ru-RU" sz="3300" dirty="0"/>
              <a:t>Для внесения большего разнообразия в занятия и изучения творческих способностей детей с нарушениями слуха использовать психологические   ―творческие  методики   и   задания,   творческие   игры   со словами, движениями тела, звуками, зрительными образами, вкусовыми, тактильными и обонятельными ощущениями и так далее.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39786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556792"/>
            <a:ext cx="6400800" cy="424408"/>
          </a:xfrm>
        </p:spPr>
        <p:txBody>
          <a:bodyPr>
            <a:normAutofit fontScale="90000"/>
          </a:bodyPr>
          <a:lstStyle/>
          <a:p>
            <a:r>
              <a:rPr lang="ru-RU" sz="2400" dirty="0" smtClean="0"/>
              <a:t>Особенности глухоты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2132856"/>
            <a:ext cx="7632848" cy="36004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indent="0" algn="ctr">
              <a:buNone/>
            </a:pPr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З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аключается 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в том, что глухота негативно влияет на развитие творческого воображения:</a:t>
            </a:r>
          </a:p>
          <a:p>
            <a:r>
              <a:rPr lang="ru-RU" dirty="0"/>
              <a:t>ограничение общения со слышащими сверстниками и взрослыми лишает детей с нарушением слуха необходимого объема информации (их представления менее полные и точные чем у слышащих сверстников) и знаний приемов реконструкции имеющихся представлений;</a:t>
            </a:r>
          </a:p>
          <a:p>
            <a:r>
              <a:rPr lang="ru-RU" dirty="0"/>
              <a:t>возникают трудности в приобретении жизненного опыта, в развитии познавательных процессов;</a:t>
            </a:r>
          </a:p>
          <a:p>
            <a:r>
              <a:rPr lang="ru-RU" dirty="0"/>
              <a:t>эти дети с трудом овладевают обобщающим значением слов, их речь формируется замедленно, что тоже влияет на уровень творческого воображения.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980728"/>
            <a:ext cx="2908300" cy="68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6595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4788024" y="1268760"/>
            <a:ext cx="3888432" cy="439248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1600" dirty="0"/>
              <a:t>В рисунках по памяти это проявляется в том, что они воспроизводят заметно меньше деталей даже в хорошо знакомых им объектах, причем часто упускают характерные, важные части в конструкции объекта (например, шею - в изображении человека, сучья - в рисунке дерева и т. д.).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5" y="1268760"/>
            <a:ext cx="3971105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09819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196752"/>
            <a:ext cx="7128792" cy="432048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400" dirty="0"/>
              <a:t>При усвоении приемов обследования и изображения предметов с натуры учащиеся с недостатками слуха с большим трудом осуществляют перенос полученных знаний в условия новой изобразительной задачи, дольше испытывают трудности в обобщении изученных способов изображения конкретных предметов. </a:t>
            </a:r>
          </a:p>
        </p:txBody>
      </p:sp>
    </p:spTree>
    <p:extLst>
      <p:ext uri="{BB962C8B-B14F-4D97-AF65-F5344CB8AC3E}">
        <p14:creationId xmlns:p14="http://schemas.microsoft.com/office/powerpoint/2010/main" xmlns="" val="5082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92696"/>
            <a:ext cx="6400800" cy="128850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/>
              <a:t>творческое воображение может выполнять компенсаторную функцию.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204864"/>
            <a:ext cx="6840760" cy="38479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65715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404664"/>
            <a:ext cx="6400800" cy="201622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на уроках изобразительного искусства уделяю особое внимание развитию творческого воображения у глухих учащихся через решение следующих задач: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2438400"/>
            <a:ext cx="7704856" cy="372690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400" dirty="0" smtClean="0"/>
              <a:t>Формирование структурных компонентов творческого воображения.</a:t>
            </a:r>
          </a:p>
          <a:p>
            <a:r>
              <a:rPr lang="ru-RU" sz="2400" dirty="0" smtClean="0"/>
              <a:t>Формирование </a:t>
            </a:r>
            <a:r>
              <a:rPr lang="ru-RU" sz="2400" dirty="0" err="1" smtClean="0"/>
              <a:t>операциональных</a:t>
            </a:r>
            <a:r>
              <a:rPr lang="ru-RU" sz="2400" dirty="0" smtClean="0"/>
              <a:t> компонентов творческого воображения.</a:t>
            </a:r>
          </a:p>
          <a:p>
            <a:r>
              <a:rPr lang="ru-RU" sz="2400" dirty="0" smtClean="0"/>
              <a:t>Создание </a:t>
            </a:r>
            <a:r>
              <a:rPr lang="ru-RU" sz="2400" dirty="0" smtClean="0"/>
              <a:t>условий для формирования механизмов воображения.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quarter" idx="13"/>
          </p:nvPr>
        </p:nvSpPr>
        <p:spPr>
          <a:xfrm>
            <a:off x="683568" y="2132856"/>
            <a:ext cx="3124200" cy="3124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331640" y="1412776"/>
            <a:ext cx="6400800" cy="685800"/>
          </a:xfrm>
        </p:spPr>
        <p:txBody>
          <a:bodyPr>
            <a:noAutofit/>
          </a:bodyPr>
          <a:lstStyle/>
          <a:p>
            <a:r>
              <a:rPr lang="ru-RU" sz="2000" dirty="0" smtClean="0"/>
              <a:t>Формирование структурных компонентов творческого воображения.</a:t>
            </a:r>
            <a:endParaRPr lang="ru-RU" sz="200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4"/>
          </p:nvPr>
        </p:nvSpPr>
        <p:spPr>
          <a:xfrm>
            <a:off x="4067944" y="2060848"/>
            <a:ext cx="4752528" cy="417646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000" dirty="0" smtClean="0"/>
              <a:t>Формирование структурных компонентов - это создание материальной базы для деятельности воображения посредством обогащения чувственно-эмоционального опыта детей, расширение запаса их представлений об объектах и явлениях окружающей действительности.</a:t>
            </a:r>
            <a:endParaRPr lang="ru-RU" sz="2000" dirty="0"/>
          </a:p>
        </p:txBody>
      </p:sp>
      <p:pic>
        <p:nvPicPr>
          <p:cNvPr id="1026" name="Picture 2" descr="https://vannadecor.ru/wp-content/uploads/2019/02/post_5c5ea1c12fc9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276872"/>
            <a:ext cx="3683126" cy="27363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4644009" y="1268760"/>
            <a:ext cx="3528392" cy="391284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dirty="0" smtClean="0"/>
              <a:t>Вторую группу материалов, которую целесообразно использовать на уроках, можно отнести к разряду так называемых синтетических материалов, они созданы деятельностью человека</a:t>
            </a:r>
            <a:endParaRPr lang="ru-RU" sz="2000" dirty="0"/>
          </a:p>
        </p:txBody>
      </p:sp>
      <p:pic>
        <p:nvPicPr>
          <p:cNvPr id="41986" name="Picture 2" descr="https://media-digital.ru/wp-content/uploads/9/e/3/9e3cd4791b3f39345ecb3b0ef363cf63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916832"/>
            <a:ext cx="3753247" cy="28083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395536" y="692696"/>
            <a:ext cx="4464496" cy="482453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ru-RU" dirty="0"/>
              <a:t>Современное образование невозможно без обращения к личности ребёнка с нарушением слуха. Воспитание у наших учеников самостоятельности, инициативы, активности – требование сегодняшнего дня. Вследствие этого возникает необходимость постоянно совершенствовать структуру учебного процесса, его методы, вносить элементы новизны в способы и ход выполнения учебных задач. </a:t>
            </a: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quarter" idx="14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1521" t="33869" r="4085" b="15488"/>
          <a:stretch/>
        </p:blipFill>
        <p:spPr bwMode="auto">
          <a:xfrm>
            <a:off x="5004048" y="2492896"/>
            <a:ext cx="3478829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733412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4644008" y="980728"/>
            <a:ext cx="3816424" cy="489654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1800" dirty="0" smtClean="0"/>
              <a:t>Предметно-практический видов деятельности: аппликационные </a:t>
            </a:r>
            <a:r>
              <a:rPr lang="ru-RU" sz="1800" dirty="0" smtClean="0"/>
              <a:t>работы, моделирование из бумаги и металлического «Конструктора», работа с тканью и работа с разными материалами. На каждый вид деятельности отводится определенное количество часов по четвертям.</a:t>
            </a:r>
            <a:endParaRPr lang="ru-RU" sz="1800" dirty="0"/>
          </a:p>
        </p:txBody>
      </p:sp>
      <p:sp>
        <p:nvSpPr>
          <p:cNvPr id="43010" name="AutoShape 2" descr="https://multiurok.ru/img/182813/image_5c008fb7c13f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12" name="AutoShape 4" descr="https://multiurok.ru/img/182813/image_5c008fb7c13f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14" name="AutoShape 6" descr="https://multiurok.ru/img/182813/image_5c008fb7c13f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3016" name="AutoShape 8" descr="https://multiurok.ru/img/182813/image_5c008fb7c13f5.jpg"/>
          <p:cNvSpPr>
            <a:spLocks noGrp="1" noChangeAspect="1" noChangeArrowheads="1"/>
          </p:cNvSpPr>
          <p:nvPr>
            <p:ph type="pic" idx="1"/>
          </p:nvPr>
        </p:nvSpPr>
        <p:spPr bwMode="auto"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3018" name="Picture 10" descr="https://urokirukodelie.ru/wp-content/uploads/2021/05/applikacziya-iz-tkan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1" y="1124744"/>
            <a:ext cx="4134017" cy="38164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548680"/>
            <a:ext cx="6400800" cy="107248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000" dirty="0" smtClean="0"/>
              <a:t>Формирование </a:t>
            </a:r>
            <a:r>
              <a:rPr lang="ru-RU" sz="2000" dirty="0" err="1" smtClean="0"/>
              <a:t>операциональных</a:t>
            </a:r>
            <a:r>
              <a:rPr lang="ru-RU" sz="2000" dirty="0" smtClean="0"/>
              <a:t> компонентов творческого воображения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1772816"/>
            <a:ext cx="7488832" cy="403244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400" dirty="0" smtClean="0"/>
              <a:t>Формирование </a:t>
            </a:r>
            <a:r>
              <a:rPr lang="ru-RU" sz="2400" dirty="0" err="1" smtClean="0"/>
              <a:t>операциональных</a:t>
            </a:r>
            <a:r>
              <a:rPr lang="ru-RU" sz="2400" dirty="0" smtClean="0"/>
              <a:t> компонентов творческого воображения – это формирование навыков переработки накопленных представлений об окружающем мире, их изменения, </a:t>
            </a:r>
            <a:r>
              <a:rPr lang="ru-RU" sz="2400" dirty="0" err="1" smtClean="0"/>
              <a:t>переконструирования</a:t>
            </a:r>
            <a:r>
              <a:rPr lang="ru-RU" sz="2400" dirty="0" smtClean="0"/>
              <a:t>, степень реализации  возможности фантазировать.</a:t>
            </a:r>
            <a:endParaRPr lang="ru-RU" sz="240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4048" y="404664"/>
            <a:ext cx="2819399" cy="143912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Приемы переработки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представлений об окружающей действительности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2915816" y="1844824"/>
            <a:ext cx="5256584" cy="396044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1800" dirty="0" smtClean="0"/>
              <a:t>1) Агглютинации («склеивания») - когда крупные части разнородных объектов соединяются вместе и получается новый объект, с ранее небывалым, необычным свойством. Такой способ используется в заданиях на создание сказочных персонажей, героев мультфильмов, легенд (русалки, кентавры и т.д.).</a:t>
            </a:r>
          </a:p>
          <a:p>
            <a:endParaRPr lang="ru-RU" dirty="0"/>
          </a:p>
        </p:txBody>
      </p:sp>
      <p:pic>
        <p:nvPicPr>
          <p:cNvPr id="44034" name="Picture 2" descr="https://static.diary.ru/userdir/3/1/9/9/3199610/821681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60648"/>
            <a:ext cx="3240360" cy="1620181"/>
          </a:xfrm>
          <a:prstGeom prst="rect">
            <a:avLst/>
          </a:prstGeom>
          <a:noFill/>
        </p:spPr>
      </p:pic>
      <p:pic>
        <p:nvPicPr>
          <p:cNvPr id="44036" name="Picture 4" descr="https://i.pinimg.com/originals/da/ac/c4/daacc419113a0e3182a848813a6a5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060848"/>
            <a:ext cx="2555776" cy="34077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908720"/>
            <a:ext cx="7056784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2) Ассоциация (или аналогия) – когда предметы, не имеющие строго заданной формы (облака, тени, пятна красок, детские каракули и т.д.), пройдя через зрительное восприятие, ассоциируются в мозгу со сходными реальными формами. </a:t>
            </a:r>
            <a:endParaRPr lang="ru-RU" dirty="0"/>
          </a:p>
        </p:txBody>
      </p:sp>
      <p:pic>
        <p:nvPicPr>
          <p:cNvPr id="46082" name="Picture 2" descr="https://i.pinimg.com/originals/93/2c/b4/932cb4ca5f6a154bbf0ebbe0736f239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420888"/>
            <a:ext cx="3960440" cy="3212907"/>
          </a:xfrm>
          <a:prstGeom prst="rect">
            <a:avLst/>
          </a:prstGeom>
          <a:noFill/>
        </p:spPr>
      </p:pic>
      <p:sp>
        <p:nvSpPr>
          <p:cNvPr id="46084" name="AutoShape 4" descr="https://handhobby.ru/upload/iblock/bae/volshebnyy-les-monotipiy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6" name="AutoShape 6" descr="https://handhobby.ru/upload/iblock/bae/volshebnyy-les-monotipiy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8" name="AutoShape 8" descr="https://handhobby.ru/upload/iblock/bae/volshebnyy-les-monotipiy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90" name="AutoShape 10" descr="https://handhobby.ru/upload/iblock/bae/volshebnyy-les-monotipiy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92" name="AutoShape 12" descr="https://handhobby.ru/upload/iblock/bae/volshebnyy-les-monotipiy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94" name="AutoShape 14" descr="https://handhobby.ru/upload/iblock/bae/volshebnyy-les-monotipiy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6096" name="Picture 16" descr="https://www.culture.ru/storage/images/099537254f524bf99933c7bf0c4ef29e/f1c1e60462e68563168a0689aac250a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2492896"/>
            <a:ext cx="3310612" cy="2088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467544" y="980728"/>
            <a:ext cx="8352928" cy="147732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3) Воссоздающее воображение – когда на основе словесного описания (рассказа, стихотворения и т.д.) или визуальной внешней опоры учащимся предлагается воссоздать тот или иной образ. Например, нарисовать описанный в рассказе образ героя или уголок природы, дорисовать начатое изображение предмета.</a:t>
            </a:r>
            <a:endParaRPr lang="ru-RU" dirty="0"/>
          </a:p>
        </p:txBody>
      </p:sp>
      <p:pic>
        <p:nvPicPr>
          <p:cNvPr id="47115" name="Picture 11" descr="https://image3.slideserve.com/5807362/slide11-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420888"/>
            <a:ext cx="4824536" cy="36184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899592" y="961274"/>
            <a:ext cx="7056784" cy="120032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9048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4) Преувеличение и преуменьшение – в определенных случаях таким путем можно создать нечто новое. Этот приём наглядно демонстрируется детям на примере рисования карикатуры, героев мультфильмов.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8131" name="Picture 3" descr="https://i.pinimg.com/736x/25/df/db/25dfdb14388f1bd340d98465313a5452--caricature-art-albert-einste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2276872"/>
            <a:ext cx="2411760" cy="3245540"/>
          </a:xfrm>
          <a:prstGeom prst="rect">
            <a:avLst/>
          </a:prstGeom>
          <a:noFill/>
        </p:spPr>
      </p:pic>
      <p:pic>
        <p:nvPicPr>
          <p:cNvPr id="48133" name="Picture 5" descr="https://s00.yaplakal.com/pics/pics_preview/0/3/2/3402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2204864"/>
            <a:ext cx="2592288" cy="36656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4048" y="1196752"/>
            <a:ext cx="2880320" cy="100811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5) Комбинаторные способности. 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3723455" cy="290576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1800" dirty="0" smtClean="0"/>
              <a:t>а) прием </a:t>
            </a:r>
            <a:r>
              <a:rPr lang="ru-RU" sz="1800" dirty="0" err="1" smtClean="0"/>
              <a:t>переконструирования</a:t>
            </a:r>
            <a:r>
              <a:rPr lang="ru-RU" sz="1800" dirty="0" smtClean="0"/>
              <a:t> – это составление разных образов из одних и тех же элементов, меняя их расположение (например игра «</a:t>
            </a:r>
            <a:r>
              <a:rPr lang="ru-RU" sz="1800" dirty="0" err="1" smtClean="0"/>
              <a:t>Тангам</a:t>
            </a:r>
            <a:r>
              <a:rPr lang="ru-RU" sz="1800" dirty="0" smtClean="0"/>
              <a:t>» и др.);</a:t>
            </a:r>
          </a:p>
          <a:p>
            <a:endParaRPr lang="ru-RU" dirty="0"/>
          </a:p>
        </p:txBody>
      </p:sp>
      <p:pic>
        <p:nvPicPr>
          <p:cNvPr id="49154" name="Picture 2" descr="https://fs.znanio.ru/d5af0e/9b/24/ce87d6a5cd906e1c340088ef3e6e62c438.jpg"/>
          <p:cNvPicPr>
            <a:picLocks noChangeAspect="1" noChangeArrowheads="1"/>
          </p:cNvPicPr>
          <p:nvPr/>
        </p:nvPicPr>
        <p:blipFill>
          <a:blip r:embed="rId2" cstate="print"/>
          <a:srcRect l="8736" t="37209" r="7397" b="11628"/>
          <a:stretch>
            <a:fillRect/>
          </a:stretch>
        </p:blipFill>
        <p:spPr bwMode="auto">
          <a:xfrm>
            <a:off x="611560" y="764704"/>
            <a:ext cx="4084817" cy="1872208"/>
          </a:xfrm>
          <a:prstGeom prst="rect">
            <a:avLst/>
          </a:prstGeom>
          <a:noFill/>
        </p:spPr>
      </p:pic>
      <p:sp>
        <p:nvSpPr>
          <p:cNvPr id="49156" name="AutoShape 4" descr="https://homius.ru/wp-content/uploads/2019/09/nastolnye-igry-svoimi-rukami-24-768x5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8" name="AutoShape 6" descr="https://homius.ru/wp-content/uploads/2019/09/nastolnye-igry-svoimi-rukami-24-768x5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60" name="AutoShape 8" descr="https://homius.ru/wp-content/uploads/2019/09/nastolnye-igry-svoimi-rukami-24-768x5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9162" name="Picture 10" descr="http://mamadelki.ru/wp-content/uploads/2018/01/tangram-cirk.jpg"/>
          <p:cNvPicPr>
            <a:picLocks noChangeAspect="1" noChangeArrowheads="1"/>
          </p:cNvPicPr>
          <p:nvPr/>
        </p:nvPicPr>
        <p:blipFill>
          <a:blip r:embed="rId3" cstate="print"/>
          <a:srcRect t="4743" b="5458"/>
          <a:stretch>
            <a:fillRect/>
          </a:stretch>
        </p:blipFill>
        <p:spPr bwMode="auto">
          <a:xfrm>
            <a:off x="179512" y="2492896"/>
            <a:ext cx="4848473" cy="30783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051720" y="1052736"/>
            <a:ext cx="5904656" cy="59944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5) Комбинаторные способности. 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3707904" y="1844824"/>
            <a:ext cx="4536504" cy="3672408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переструктурирование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(более сложный, более творческий процесс) – это нахождение множества вариантов различных образов на основе одного и того же элемента, одной и той же формы, так называемый «Отлет от действительности» (Основой могут быть: цилиндр, воздушный шар, пластиковая бутылка, основа куклы и т. д.).</a:t>
            </a:r>
          </a:p>
          <a:p>
            <a:endParaRPr lang="ru-RU" dirty="0"/>
          </a:p>
        </p:txBody>
      </p:sp>
      <p:pic>
        <p:nvPicPr>
          <p:cNvPr id="50178" name="Picture 2" descr="https://cs2.livemaster.ru/storage/88/2b/09b4afb3c44ce770a4072c9e41ou--suveniry-i-podarki-kukla-shkatul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700808"/>
            <a:ext cx="2880320" cy="2160240"/>
          </a:xfrm>
          <a:prstGeom prst="rect">
            <a:avLst/>
          </a:prstGeom>
          <a:noFill/>
        </p:spPr>
      </p:pic>
      <p:pic>
        <p:nvPicPr>
          <p:cNvPr id="50180" name="Picture 4" descr="https://ds04.infourok.ru/uploads/ex/0508/0009dc8f-c3216f3f/img11.jpg"/>
          <p:cNvPicPr>
            <a:picLocks noChangeAspect="1" noChangeArrowheads="1"/>
          </p:cNvPicPr>
          <p:nvPr/>
        </p:nvPicPr>
        <p:blipFill>
          <a:blip r:embed="rId3" cstate="print"/>
          <a:srcRect l="7798" t="8912" r="42069" b="4934"/>
          <a:stretch>
            <a:fillRect/>
          </a:stretch>
        </p:blipFill>
        <p:spPr bwMode="auto">
          <a:xfrm>
            <a:off x="1835696" y="3861048"/>
            <a:ext cx="1872208" cy="24130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400800" cy="134076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> </a:t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условий для формирования механизмов воображения.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935088" y="908720"/>
            <a:ext cx="8208912" cy="181588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9048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коррекционной работе следует больше внимания уделять не исправлению первичного дефекта (т.е. слуховой недостаточности), а строить работу на преодолении вторичных дефектов: корректировать недостатки восприятия, внимания, памяти, мышления, пространственных представлений, речи, расширять и продолжать общую осведомленность и т.д. Именно их развитию необходимо уделить наибольшее внимание в воспитании ребенка в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сензитивный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период развития образного мышления и воображения от пяти до двенадцати лет.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03" name="AutoShape 3" descr="https://fhd.multiurok.ru/3/5/5/3553e9143dc6869557a27c5e674bfd412d177bb0/img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05" name="AutoShape 5" descr="https://fhd.multiurok.ru/3/5/5/3553e9143dc6869557a27c5e674bfd412d177bb0/img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07" name="AutoShape 7" descr="https://fhd.multiurok.ru/3/5/5/3553e9143dc6869557a27c5e674bfd412d177bb0/img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09" name="AutoShape 9" descr="https://fhd.multiurok.ru/3/5/5/3553e9143dc6869557a27c5e674bfd412d177bb0/img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11" name="Picture 11" descr="https://i.ytimg.com/vi/RmrpuQNNp4g/maxresdefault.jpg"/>
          <p:cNvPicPr>
            <a:picLocks noChangeAspect="1" noChangeArrowheads="1"/>
          </p:cNvPicPr>
          <p:nvPr/>
        </p:nvPicPr>
        <p:blipFill>
          <a:blip r:embed="rId2" cstate="print"/>
          <a:srcRect t="36350" r="3729"/>
          <a:stretch>
            <a:fillRect/>
          </a:stretch>
        </p:blipFill>
        <p:spPr bwMode="auto">
          <a:xfrm>
            <a:off x="251520" y="2852936"/>
            <a:ext cx="8712986" cy="3240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908720"/>
            <a:ext cx="7992888" cy="4577681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Активность ребенка зависит непосредственно от его интереса к данной деятельности. Поэтому надо стремиться сделать занятия наиболее занимательными и интересными, и строить все задания от простому к сложному, а ни в коем случае ни наоборот. Иначе при малейшей неудаче у детей может развиться депрессия и угаснет устойчивый интерес к этой области занятий. 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4283968" y="980728"/>
            <a:ext cx="4176464" cy="496855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/>
              <a:t>Основная функция педагога – не столько быть источником знаний, сколько организовывать процесс познания, создать такую атмосферу в классе, в которой невозможно не выучиться. </a:t>
            </a:r>
            <a:r>
              <a:rPr lang="ru-RU" dirty="0" smtClean="0"/>
              <a:t>Но при </a:t>
            </a:r>
            <a:r>
              <a:rPr lang="ru-RU" dirty="0"/>
              <a:t>наличии такого серьезного отклонения как нарушение слуха значительно осложняется социальное развитие детей.  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72816"/>
            <a:ext cx="3680920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xmlns="" val="211984364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4716017" y="1196752"/>
            <a:ext cx="3672408" cy="398484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Занятия разными видами творческой деятельности учит ребенка видеть прекрасное в жизни и в людях, зародить стремление самому нести в жизнь прекрасное и доброе.</a:t>
            </a:r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2226" name="Picture 2" descr="https://moodle.dpk.su/pluginfile.php/4129/course/overviewfiles/%D1%84%D0%BE%D1%82%D0%BE%20%D0%9F%D0%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556792"/>
            <a:ext cx="4224468" cy="31683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620688"/>
            <a:ext cx="6400800" cy="100811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>Заключение</a:t>
            </a:r>
            <a:r>
              <a:rPr lang="ru-RU" sz="2700" dirty="0" smtClean="0"/>
              <a:t>.</a:t>
            </a:r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556792"/>
            <a:ext cx="7416824" cy="424847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algn="ctr"/>
            <a:r>
              <a:rPr lang="ru-RU" dirty="0" smtClean="0"/>
              <a:t>Проблема развития творческих способностей у детей с нарушениями слуха  была и остается актуальной в современной науке</a:t>
            </a:r>
            <a:r>
              <a:rPr lang="ru-RU" dirty="0" smtClean="0"/>
              <a:t>.</a:t>
            </a:r>
          </a:p>
          <a:p>
            <a:pPr algn="ctr"/>
            <a:r>
              <a:rPr lang="ru-RU" dirty="0" smtClean="0"/>
              <a:t>Развитие творческих способностей дает дополнительную возможность социализации таких детей. Занятия творческой деятельностью вносят свой вклад в развитие важнейших психических функций во все сферы мышления детей. Помогают в развитии понятийно-образного представления, абстрактного видения предметов, в развитии фантазии и </a:t>
            </a:r>
            <a:r>
              <a:rPr lang="ru-RU" dirty="0" err="1" smtClean="0"/>
              <a:t>креативности</a:t>
            </a:r>
            <a:r>
              <a:rPr lang="ru-RU" dirty="0" smtClean="0"/>
              <a:t>, а также в развитии наиболее точного представление об окружающем мире и действительности.</a:t>
            </a:r>
          </a:p>
          <a:p>
            <a:pPr algn="ctr"/>
            <a:endParaRPr lang="ru-RU" dirty="0"/>
          </a:p>
        </p:txBody>
      </p:sp>
      <p:pic>
        <p:nvPicPr>
          <p:cNvPr id="59394" name="Picture 2" descr="https://kirgizskaski.ru/wp-content/uploads/b/9/a/b9ae9cb20bd1288f3ab12eb16df76d08.jpeg"/>
          <p:cNvPicPr>
            <a:picLocks noChangeAspect="1" noChangeArrowheads="1"/>
          </p:cNvPicPr>
          <p:nvPr/>
        </p:nvPicPr>
        <p:blipFill>
          <a:blip r:embed="rId2" cstate="print"/>
          <a:srcRect t="16800"/>
          <a:stretch>
            <a:fillRect/>
          </a:stretch>
        </p:blipFill>
        <p:spPr bwMode="auto">
          <a:xfrm>
            <a:off x="323528" y="5157192"/>
            <a:ext cx="2448272" cy="15277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980728"/>
            <a:ext cx="6400800" cy="57606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Выводы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628800"/>
            <a:ext cx="7128792" cy="417646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800" dirty="0" smtClean="0"/>
              <a:t>Творческие способности являются одним из видов специальных умений и навыков, представляющих собой определенный вид деятельности, благодаря которому человек создаёт что-то новое, оригинальное;</a:t>
            </a:r>
            <a:endParaRPr lang="ru-RU" sz="2800" dirty="0"/>
          </a:p>
        </p:txBody>
      </p:sp>
      <p:sp>
        <p:nvSpPr>
          <p:cNvPr id="58370" name="AutoShape 2" descr="https://findesk.ru/upload/iblock/20d/20df0f3d4b2e6f29732f0ee6d3847f1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8372" name="AutoShape 4" descr="https://findesk.ru/upload/iblock/20d/20df0f3d4b2e6f29732f0ee6d3847f1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8374" name="Picture 6" descr="https://img-fotki.yandex.ru/get/118932/129367479.244/0_133a04_478b88e0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5085184"/>
            <a:ext cx="2232248" cy="14878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772816"/>
            <a:ext cx="7128792" cy="403244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smtClean="0"/>
              <a:t>Творческие способности напрямую зависят от интеллекта. В связи с этим, их основными признаками выступают: свобода мышления, гибкость, оригинальность, разработанность, наблюдательность, ассоциативность, нестандартное представление того или иного продукта творческой деятельности, а также способность к импровизации;</a:t>
            </a: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331640" y="980728"/>
            <a:ext cx="6400800" cy="57606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Выводы</a:t>
            </a:r>
            <a:endParaRPr lang="ru-RU" dirty="0"/>
          </a:p>
        </p:txBody>
      </p:sp>
      <p:pic>
        <p:nvPicPr>
          <p:cNvPr id="57346" name="Picture 2" descr="https://www.b17.ru/foto/uploaded/upl_1612514119_200117_8eg5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4293096"/>
            <a:ext cx="3415391" cy="22797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700808"/>
            <a:ext cx="7416824" cy="4464496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800" dirty="0" smtClean="0"/>
              <a:t>Развитие творческих способностей может носить как постепенный непрерывный характер развития в процессе взросления, так и колебательный на определенном возрастном этапе;</a:t>
            </a:r>
            <a:endParaRPr lang="ru-RU" sz="2800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331640" y="980728"/>
            <a:ext cx="6400800" cy="57606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Выводы</a:t>
            </a:r>
            <a:endParaRPr lang="ru-RU" dirty="0"/>
          </a:p>
        </p:txBody>
      </p:sp>
      <p:pic>
        <p:nvPicPr>
          <p:cNvPr id="56322" name="Picture 2" descr="https://avatars.mds.yandex.net/get-zen_doc/5285564/pub_60f466c83ade4022bd68fc0d_60f46850a7eab75c27540370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581128"/>
            <a:ext cx="2700300" cy="1800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628800"/>
            <a:ext cx="7344816" cy="3857601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2800" dirty="0" smtClean="0"/>
              <a:t>Наиболее результативными возрастными периодами в развитии творческих способностей считаются – дошкольный, младший школьный и юношеский возраст ребенка.</a:t>
            </a: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331640" y="980728"/>
            <a:ext cx="6400800" cy="57606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Выводы</a:t>
            </a:r>
            <a:endParaRPr lang="ru-RU" dirty="0"/>
          </a:p>
        </p:txBody>
      </p:sp>
      <p:pic>
        <p:nvPicPr>
          <p:cNvPr id="55298" name="Picture 2" descr="https://www.culture.ru/storage/images/4726affcaaf7197d2e1986263521efa3/0a689a5e39ca5949ed6538194b88757e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4293096"/>
            <a:ext cx="3200356" cy="1800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916832"/>
            <a:ext cx="7488832" cy="3569569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algn="ctr"/>
            <a:r>
              <a:rPr lang="ru-RU" sz="2800" dirty="0" smtClean="0"/>
              <a:t>Комплексное занятие творческой деятельностью и соблюдение этапов коррекционной программы - является богатым источником развития эмоционального мира ребенка с нарушениями слуха (чувств, переживаний и эмоциональных открытий, приобщает его к духовному богатству).</a:t>
            </a:r>
          </a:p>
          <a:p>
            <a:pPr algn="ctr"/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331640" y="980728"/>
            <a:ext cx="6400800" cy="57606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Выводы</a:t>
            </a:r>
            <a:endParaRPr lang="ru-RU" dirty="0"/>
          </a:p>
        </p:txBody>
      </p:sp>
      <p:pic>
        <p:nvPicPr>
          <p:cNvPr id="54274" name="Picture 2" descr="https://ic.pics.livejournal.com/oksanafomina/72327976/6571/6571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548680"/>
            <a:ext cx="2016224" cy="1344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1043608" y="3573016"/>
            <a:ext cx="7056784" cy="170155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/>
              <a:t>Главной </a:t>
            </a:r>
            <a:r>
              <a:rPr lang="ru-RU" b="1" dirty="0"/>
              <a:t>целью</a:t>
            </a:r>
            <a:r>
              <a:rPr lang="ru-RU" dirty="0"/>
              <a:t> развития творческих способностей у детей с нарушением слуха является воспитание благородного человека через путь к его воображению, образному мышлению.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4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422" t="56270" r="6221" b="1"/>
          <a:stretch/>
        </p:blipFill>
        <p:spPr bwMode="auto">
          <a:xfrm>
            <a:off x="1619671" y="1196752"/>
            <a:ext cx="5490429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548377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Творчество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4788024" y="2132856"/>
            <a:ext cx="3452192" cy="3672408"/>
          </a:xfrm>
        </p:spPr>
        <p:txBody>
          <a:bodyPr/>
          <a:lstStyle/>
          <a:p>
            <a:r>
              <a:rPr lang="ru-RU" b="1" dirty="0"/>
              <a:t>Творчество (креативность) </a:t>
            </a:r>
            <a:r>
              <a:rPr lang="ru-RU" dirty="0"/>
              <a:t>– это способность удивляться и познавать, умение находить правильный, добрый выход в нестандартных ситуациях.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4005064"/>
            <a:ext cx="2449016" cy="1630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22093" y="2852936"/>
            <a:ext cx="2760307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06383"/>
            <a:ext cx="2266779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8502" y="4725144"/>
            <a:ext cx="2540246" cy="1905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631302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971600" y="3212976"/>
            <a:ext cx="7416824" cy="2421632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 smtClean="0"/>
              <a:t>Уроки по изобразительному искусству заключают </a:t>
            </a:r>
            <a:r>
              <a:rPr lang="ru-RU" dirty="0"/>
              <a:t>в себе художественно-эстетические, гуманистические, познавательные, нравственные ценности и воздействует на нравственное, духовное становление личности.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196752"/>
            <a:ext cx="3456384" cy="194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783252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4211960" y="1124744"/>
            <a:ext cx="4248472" cy="4824536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/>
              <a:t>Дети с нарушениями слуха являются особой категорией, в работе с которыми искусство используется не только как средство их художественного развития, но и оказывает на них лечебное воздействие, является способом профилактики и коррекции нарушений.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786" t="4633" r="5409" b="5494"/>
          <a:stretch/>
        </p:blipFill>
        <p:spPr bwMode="auto">
          <a:xfrm>
            <a:off x="467544" y="1412776"/>
            <a:ext cx="3658194" cy="28083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395145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4104456" cy="54942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Задачи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764704"/>
            <a:ext cx="8424936" cy="561662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endParaRPr lang="ru-RU" dirty="0"/>
          </a:p>
          <a:p>
            <a:r>
              <a:rPr lang="ru-RU" dirty="0"/>
              <a:t>1.	Погрузить ребенка в творимые великими художниками образы доброты, любви, красоты, искренности, преданности, мужества, справедливости, уважения, сострадания.</a:t>
            </a:r>
          </a:p>
          <a:p>
            <a:r>
              <a:rPr lang="ru-RU" dirty="0"/>
              <a:t>2.	Направить взор такого ребёнка на свой внутренний, духовный мир.</a:t>
            </a:r>
          </a:p>
          <a:p>
            <a:r>
              <a:rPr lang="ru-RU" dirty="0"/>
              <a:t>3.	Пробудить в нём чувства, через которые проявляются и утверждаются благородные переживания и поступки.</a:t>
            </a:r>
          </a:p>
          <a:p>
            <a:r>
              <a:rPr lang="ru-RU" dirty="0"/>
              <a:t>4.	Развивать через добро ответственность за свои мысли и за свое слово. Это выражается, как в умении выражать свою мысль через рисование, аппликацию или лепку, так и в подготовке к уроку, уборке своего рабочего места после завершения работы.</a:t>
            </a:r>
          </a:p>
          <a:p>
            <a:r>
              <a:rPr lang="ru-RU" dirty="0"/>
              <a:t>5.	Развивать познавательную страсть, любовь к трудностям в познании, интерес к знаниям, любознательность через игру.</a:t>
            </a:r>
          </a:p>
          <a:p>
            <a:r>
              <a:rPr lang="ru-RU" dirty="0"/>
              <a:t>6.	Все эти задачи должны быть соединены с одной особенностью – развитию умения ребёнка с нарушением слуха выражать свои  эмоции, которые помогают ему воспринимать действительность и реагировать на неё, развивают способность распознавать эмоциональное состояние человека по мимике, жестам, интонации, умение ставить себя на его место в различных ситуациях. Самый короткий путь эмоционального раскрепощения ребенка и снятие зажатости – обучение чувствованию и художественному воображению.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6976023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утюр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мокинг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335</TotalTime>
  <Words>1905</Words>
  <Application>Microsoft Office PowerPoint</Application>
  <PresentationFormat>Экран (4:3)</PresentationFormat>
  <Paragraphs>103</Paragraphs>
  <Slides>46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Кутюр</vt:lpstr>
      <vt:lpstr>Развитие творческих способностей детей с нарушениями слуха</vt:lpstr>
      <vt:lpstr>Слайд 2</vt:lpstr>
      <vt:lpstr>Слайд 3</vt:lpstr>
      <vt:lpstr>Слайд 4</vt:lpstr>
      <vt:lpstr>Слайд 5</vt:lpstr>
      <vt:lpstr>Творчество</vt:lpstr>
      <vt:lpstr>Слайд 7</vt:lpstr>
      <vt:lpstr>Слайд 8</vt:lpstr>
      <vt:lpstr>Задачи</vt:lpstr>
      <vt:lpstr>Слайд 10</vt:lpstr>
      <vt:lpstr>Слайд 11</vt:lpstr>
      <vt:lpstr>Слайд 12</vt:lpstr>
      <vt:lpstr>Слайд 13</vt:lpstr>
      <vt:lpstr>Формирование личности</vt:lpstr>
      <vt:lpstr>Слайд 15</vt:lpstr>
      <vt:lpstr>Слайд 16</vt:lpstr>
      <vt:lpstr>Слайд 17</vt:lpstr>
      <vt:lpstr>Слайд 18</vt:lpstr>
      <vt:lpstr>Предметная лепка</vt:lpstr>
      <vt:lpstr>Педагог должен обладать специальными знаниями:</vt:lpstr>
      <vt:lpstr>К конструктивным задачам педагога следует отнести:</vt:lpstr>
      <vt:lpstr>К конструктивным задачам педагога следует отнести:</vt:lpstr>
      <vt:lpstr>Особенности глухоты</vt:lpstr>
      <vt:lpstr>Слайд 24</vt:lpstr>
      <vt:lpstr>Слайд 25</vt:lpstr>
      <vt:lpstr>творческое воображение может выполнять компенсаторную функцию.</vt:lpstr>
      <vt:lpstr>на уроках изобразительного искусства уделяю особое внимание развитию творческого воображения у глухих учащихся через решение следующих задач: </vt:lpstr>
      <vt:lpstr>Формирование структурных компонентов творческого воображения.</vt:lpstr>
      <vt:lpstr>Слайд 29</vt:lpstr>
      <vt:lpstr>Слайд 30</vt:lpstr>
      <vt:lpstr>Формирование операциональных компонентов творческого воображения</vt:lpstr>
      <vt:lpstr>Приемы переработки представлений об окружающей действительности</vt:lpstr>
      <vt:lpstr>Слайд 33</vt:lpstr>
      <vt:lpstr>Слайд 34</vt:lpstr>
      <vt:lpstr>Слайд 35</vt:lpstr>
      <vt:lpstr>5) Комбинаторные способности. </vt:lpstr>
      <vt:lpstr>5) Комбинаторные способности. </vt:lpstr>
      <vt:lpstr>           Создание условий для формирования механизмов воображения. </vt:lpstr>
      <vt:lpstr>Слайд 39</vt:lpstr>
      <vt:lpstr>Слайд 40</vt:lpstr>
      <vt:lpstr>                        Заключение.  </vt:lpstr>
      <vt:lpstr>Выводы</vt:lpstr>
      <vt:lpstr>Выводы</vt:lpstr>
      <vt:lpstr>Выводы</vt:lpstr>
      <vt:lpstr>Выводы</vt:lpstr>
      <vt:lpstr>Выводы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Носков и КО</dc:creator>
  <cp:lastModifiedBy>Un1t</cp:lastModifiedBy>
  <cp:revision>62</cp:revision>
  <dcterms:created xsi:type="dcterms:W3CDTF">2022-01-24T15:56:14Z</dcterms:created>
  <dcterms:modified xsi:type="dcterms:W3CDTF">2022-02-11T07:21:42Z</dcterms:modified>
</cp:coreProperties>
</file>