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56" r:id="rId3"/>
    <p:sldId id="257" r:id="rId4"/>
    <p:sldId id="259" r:id="rId5"/>
    <p:sldId id="258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69" r:id="rId18"/>
    <p:sldId id="270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B5E7236-48A6-46E3-9BC1-3CAE91682664}" type="datetimeFigureOut">
              <a:rPr lang="ru-RU" smtClean="0"/>
              <a:t>07.11.2023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FEC7057-802D-4622-AEA2-7002F13EECA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2592288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tx1"/>
                </a:solidFill>
                <a:latin typeface="PTSans"/>
              </a:rPr>
              <a:t>Муниципальное дошкольное образовательное </a:t>
            </a:r>
            <a:r>
              <a:rPr lang="ru-RU" sz="2400" dirty="0" smtClean="0">
                <a:solidFill>
                  <a:schemeClr val="tx1"/>
                </a:solidFill>
                <a:latin typeface="PTSans"/>
              </a:rPr>
              <a:t>учреждение </a:t>
            </a:r>
            <a:r>
              <a:rPr lang="ru-RU" sz="2400" dirty="0" smtClean="0">
                <a:solidFill>
                  <a:schemeClr val="tx1"/>
                </a:solidFill>
                <a:latin typeface="PT Sans"/>
              </a:rPr>
              <a:t>«Центр развития ребёнка - детский сад №183» города </a:t>
            </a:r>
            <a:r>
              <a:rPr lang="ru-RU" sz="2400" dirty="0" smtClean="0">
                <a:solidFill>
                  <a:schemeClr val="tx1"/>
                </a:solidFill>
                <a:latin typeface="PTSans"/>
              </a:rPr>
              <a:t>Магнитогорска</a:t>
            </a:r>
            <a:br>
              <a:rPr lang="ru-RU" sz="2400" dirty="0" smtClean="0">
                <a:solidFill>
                  <a:schemeClr val="tx1"/>
                </a:solidFill>
                <a:latin typeface="PTSans"/>
              </a:rPr>
            </a:br>
            <a:r>
              <a:rPr lang="ru-RU" sz="2400" dirty="0" smtClean="0">
                <a:solidFill>
                  <a:schemeClr val="tx1"/>
                </a:solidFill>
                <a:latin typeface="PTSans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PTSans"/>
              </a:rPr>
            </a:br>
            <a:r>
              <a:rPr lang="ru-RU" sz="2400" dirty="0">
                <a:solidFill>
                  <a:schemeClr val="tx1"/>
                </a:solidFill>
                <a:latin typeface="PTSans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PTSans"/>
              </a:rPr>
            </a:br>
            <a:r>
              <a:rPr lang="ru-RU" sz="2400" dirty="0" smtClean="0">
                <a:solidFill>
                  <a:schemeClr val="tx1"/>
                </a:solidFill>
                <a:latin typeface="PTSans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PTSans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PTSans"/>
              </a:rPr>
              <a:t>Мой родной город Магнитогорск.</a:t>
            </a:r>
            <a:r>
              <a:rPr lang="ru-RU" dirty="0">
                <a:solidFill>
                  <a:schemeClr val="tx1"/>
                </a:solidFill>
                <a:latin typeface="PTSans"/>
              </a:rPr>
              <a:t/>
            </a:r>
            <a:br>
              <a:rPr lang="ru-RU" dirty="0">
                <a:solidFill>
                  <a:schemeClr val="tx1"/>
                </a:solidFill>
                <a:latin typeface="PTSans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395536" y="3645024"/>
            <a:ext cx="8229600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Выполнила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Воспитатель</a:t>
            </a:r>
          </a:p>
          <a:p>
            <a:pPr algn="r"/>
            <a:r>
              <a:rPr lang="ru-RU" sz="2800" dirty="0" smtClean="0">
                <a:solidFill>
                  <a:schemeClr val="tx1"/>
                </a:solidFill>
              </a:rPr>
              <a:t>Беспалова А.В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1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88843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8660"/>
            <a:ext cx="388843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75534" y="4350295"/>
            <a:ext cx="1313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Яблоня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73671" y="4359468"/>
            <a:ext cx="11881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Берёза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873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 мае 1971 года памятник «Металлург» был подарен городу и установлен на Привокзальной </a:t>
            </a: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площади.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7750"/>
            <a:ext cx="3377175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3928" y="2032613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/>
              <a:t>Памятник «Металлург» — </a:t>
            </a:r>
            <a:r>
              <a:rPr lang="ru-RU" sz="2800" dirty="0" err="1" smtClean="0"/>
              <a:t>однофигурная</a:t>
            </a:r>
            <a:r>
              <a:rPr lang="ru-RU" sz="2800" dirty="0" smtClean="0"/>
              <a:t> скульптурная композиция в полный рост, высотой 4,75 метра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33853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548680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В 1981 году на площади Победы установлен монумент «Танк» с надписью: «В годы Великой Отечественной войны каждый второй танк и каждый третий снаряд сделаны из магнитогорской стали».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2270123"/>
            <a:ext cx="6120680" cy="4377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031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Строительство Вознесенского храма было начато в 1989 году,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84677"/>
            <a:ext cx="3744416" cy="5037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2060848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err="1" smtClean="0"/>
              <a:t>Собо́р</a:t>
            </a:r>
            <a:r>
              <a:rPr lang="ru-RU" sz="2800" dirty="0" smtClean="0"/>
              <a:t> </a:t>
            </a:r>
            <a:r>
              <a:rPr lang="ru-RU" sz="2800" dirty="0" err="1" smtClean="0"/>
              <a:t>Вознесе́ния</a:t>
            </a:r>
            <a:r>
              <a:rPr lang="ru-RU" sz="2800" dirty="0" smtClean="0"/>
              <a:t> </a:t>
            </a:r>
            <a:r>
              <a:rPr lang="ru-RU" sz="2800" dirty="0" err="1" smtClean="0"/>
              <a:t>Госпо́дня</a:t>
            </a:r>
            <a:r>
              <a:rPr lang="ru-RU" sz="2800" dirty="0" smtClean="0"/>
              <a:t> — православный храм в городе Магнитогорске Челябинской области, кафедральный собор Магнитогорской епархии Русской православной церкви.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7045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00" y="1607049"/>
            <a:ext cx="2425385" cy="3130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26060" y="161305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ШИШКА</a:t>
            </a:r>
          </a:p>
          <a:p>
            <a:r>
              <a:rPr lang="ru-RU" dirty="0" smtClean="0"/>
              <a:t>Николай Теодорович</a:t>
            </a:r>
          </a:p>
          <a:p>
            <a:endParaRPr lang="ru-RU" dirty="0" smtClean="0"/>
          </a:p>
          <a:p>
            <a:r>
              <a:rPr lang="ru-RU" dirty="0" smtClean="0"/>
              <a:t>сержант милиции, милиционер ОМ Правобережного райисполкома г. Магнитогорска</a:t>
            </a:r>
          </a:p>
          <a:p>
            <a:endParaRPr lang="ru-RU" dirty="0" smtClean="0"/>
          </a:p>
          <a:p>
            <a:r>
              <a:rPr lang="ru-RU" dirty="0" smtClean="0"/>
              <a:t>(23.01.1936 – 31.01.1962)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329743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Знаменитые улицы города Магнитогорска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79618" y="4137610"/>
            <a:ext cx="56968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 1964 году решением Магнитогорского Горисполкома улица Садовая, на которой стоит детский дом № 3, переименована в улицу имени Н. Шишка.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2361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Коробов Павел Иванович (1902 – 1965)</a:t>
            </a:r>
          </a:p>
          <a:p>
            <a:endParaRPr lang="ru-RU" dirty="0" smtClean="0"/>
          </a:p>
          <a:p>
            <a:r>
              <a:rPr lang="ru-RU" dirty="0" smtClean="0"/>
              <a:t>Герой Социалистического труда, депутат Верховного Совета СССР в 1937 – 1950 гг., директор ММК в 1937 – 1939 гг.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19" y="1954000"/>
            <a:ext cx="3240360" cy="472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48064" y="613273"/>
            <a:ext cx="3096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Завенягин</a:t>
            </a:r>
            <a:r>
              <a:rPr lang="ru-RU" dirty="0" smtClean="0"/>
              <a:t>  Авраамий Павлович (1901 – 1956)</a:t>
            </a:r>
            <a:endParaRPr lang="ru-RU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810" y="1484784"/>
            <a:ext cx="2927598" cy="449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166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5" y="658352"/>
            <a:ext cx="4365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Калмыков Виктор (1910 – 1938)</a:t>
            </a:r>
            <a:endParaRPr lang="ru-RU" sz="24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412776"/>
            <a:ext cx="3785375" cy="416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1096273"/>
            <a:ext cx="4104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/>
              <a:t>Галиуллин</a:t>
            </a:r>
            <a:r>
              <a:rPr lang="ru-RU" sz="2400" dirty="0" smtClean="0"/>
              <a:t>  </a:t>
            </a:r>
            <a:r>
              <a:rPr lang="ru-RU" sz="2400" dirty="0" err="1" smtClean="0"/>
              <a:t>Хабибулла</a:t>
            </a:r>
            <a:r>
              <a:rPr lang="ru-RU" sz="2400" dirty="0" smtClean="0"/>
              <a:t>  (1887 – 1953)</a:t>
            </a:r>
            <a:endParaRPr lang="ru-RU" sz="2400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56" y="1772816"/>
            <a:ext cx="2857500" cy="476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822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Герб 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города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Магнитогорск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628800"/>
            <a:ext cx="4392488" cy="4721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8855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Флаг муниципального образования </a:t>
            </a:r>
            <a:r>
              <a:rPr lang="ru-RU" sz="2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Магнитого́рский</a:t>
            </a:r>
            <a:r>
              <a:rPr lang="ru-RU" sz="2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городской округ Челябинской области Российской Федерации — </a:t>
            </a:r>
            <a:r>
              <a:rPr lang="ru-RU" sz="27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опознавательно</a:t>
            </a:r>
            <a:r>
              <a:rPr lang="ru-RU" sz="27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-правовой знак, служащий официальным символом муниципального образования</a:t>
            </a:r>
            <a:r>
              <a:rPr lang="ru-RU" sz="2000" dirty="0"/>
              <a:t>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601" y="2636912"/>
            <a:ext cx="5956920" cy="3973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61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252728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СПАСИБО ЗА ВНИМАНИЕ!!!!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501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852936"/>
            <a:ext cx="7772400" cy="1470025"/>
          </a:xfrm>
        </p:spPr>
        <p:txBody>
          <a:bodyPr>
            <a:noAutofit/>
          </a:bodyPr>
          <a:lstStyle/>
          <a:p>
            <a:r>
              <a:rPr lang="ru-RU" sz="4000" u="sng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Цель</a:t>
            </a: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</a:rPr>
              <a:t>: Воспитание у детей нравственно – патриотических чувств</a:t>
            </a: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b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39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5976664"/>
          </a:xfrm>
        </p:spPr>
        <p:txBody>
          <a:bodyPr>
            <a:noAutofit/>
          </a:bodyPr>
          <a:lstStyle/>
          <a:p>
            <a:pPr algn="l"/>
            <a:r>
              <a:rPr lang="ru-RU" sz="2400" b="1" i="1" u="sng" dirty="0">
                <a:solidFill>
                  <a:srgbClr val="111111"/>
                </a:solidFill>
                <a:latin typeface="+mn-lt"/>
              </a:rPr>
              <a:t>Задачи</a:t>
            </a:r>
            <a:r>
              <a:rPr lang="ru-RU" sz="2400" b="1" i="1" dirty="0">
                <a:solidFill>
                  <a:srgbClr val="111111"/>
                </a:solidFill>
                <a:latin typeface="+mn-lt"/>
              </a:rPr>
              <a:t>:</a:t>
            </a:r>
            <a:r>
              <a:rPr lang="ru-RU" sz="2400" dirty="0">
                <a:solidFill>
                  <a:srgbClr val="111111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i="1" u="sng" dirty="0">
                <a:solidFill>
                  <a:srgbClr val="111111"/>
                </a:solidFill>
                <a:latin typeface="+mn-lt"/>
              </a:rPr>
              <a:t>Образовательные</a:t>
            </a:r>
            <a:r>
              <a:rPr lang="ru-RU" sz="2400" i="1" dirty="0">
                <a:solidFill>
                  <a:srgbClr val="111111"/>
                </a:solidFill>
                <a:latin typeface="+mn-lt"/>
              </a:rPr>
              <a:t>:</a:t>
            </a:r>
            <a:r>
              <a:rPr lang="ru-RU" sz="2400" dirty="0">
                <a:solidFill>
                  <a:srgbClr val="111111"/>
                </a:solidFill>
                <a:latin typeface="+mn-lt"/>
              </a:rPr>
              <a:t/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dirty="0">
                <a:solidFill>
                  <a:srgbClr val="111111"/>
                </a:solidFill>
                <a:latin typeface="+mn-lt"/>
              </a:rPr>
              <a:t>Обогащать, уточнять и активизировать словарь по теме;</a:t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dirty="0">
                <a:solidFill>
                  <a:srgbClr val="111111"/>
                </a:solidFill>
                <a:latin typeface="+mn-lt"/>
              </a:rPr>
              <a:t>Уточнять и систематизировать знания детей о родном городе,</a:t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dirty="0">
                <a:solidFill>
                  <a:srgbClr val="111111"/>
                </a:solidFill>
                <a:latin typeface="+mn-lt"/>
              </a:rPr>
              <a:t>его истории, достопримечательностях, улицах города;</a:t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dirty="0">
                <a:solidFill>
                  <a:srgbClr val="111111"/>
                </a:solidFill>
                <a:latin typeface="+mn-lt"/>
              </a:rPr>
              <a:t>Закрепить умение правильно строить предложения разных конструкций;</a:t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i="1" u="sng" dirty="0">
                <a:solidFill>
                  <a:srgbClr val="111111"/>
                </a:solidFill>
                <a:latin typeface="+mn-lt"/>
              </a:rPr>
              <a:t>Развивающие</a:t>
            </a:r>
            <a:r>
              <a:rPr lang="ru-RU" sz="2400" dirty="0">
                <a:solidFill>
                  <a:srgbClr val="111111"/>
                </a:solidFill>
                <a:latin typeface="+mn-lt"/>
              </a:rPr>
              <a:t>:</a:t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dirty="0">
                <a:solidFill>
                  <a:srgbClr val="111111"/>
                </a:solidFill>
                <a:latin typeface="+mn-lt"/>
              </a:rPr>
              <a:t>Развивать диалогическую и монологическую речь детей;</a:t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dirty="0">
                <a:solidFill>
                  <a:srgbClr val="111111"/>
                </a:solidFill>
                <a:latin typeface="+mn-lt"/>
              </a:rPr>
              <a:t>Закрепить знания о достопримечательностях родного города;</a:t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i="1" u="sng" dirty="0">
                <a:solidFill>
                  <a:srgbClr val="111111"/>
                </a:solidFill>
                <a:latin typeface="+mn-lt"/>
              </a:rPr>
              <a:t>Воспитательные </a:t>
            </a:r>
            <a:r>
              <a:rPr lang="ru-RU" sz="2400" i="1" u="sng" dirty="0" smtClean="0">
                <a:solidFill>
                  <a:srgbClr val="111111"/>
                </a:solidFill>
                <a:latin typeface="+mn-lt"/>
              </a:rPr>
              <a:t>:</a:t>
            </a:r>
            <a:br>
              <a:rPr lang="ru-RU" sz="2400" i="1" u="sng" dirty="0" smtClean="0">
                <a:solidFill>
                  <a:srgbClr val="111111"/>
                </a:solidFill>
                <a:latin typeface="+mn-lt"/>
              </a:rPr>
            </a:br>
            <a:r>
              <a:rPr lang="ru-RU" sz="2400" dirty="0">
                <a:solidFill>
                  <a:srgbClr val="111111"/>
                </a:solidFill>
                <a:latin typeface="+mn-lt"/>
              </a:rPr>
              <a:t>Воспитывать чувство гордости за историческое и культурное наследие своего города;</a:t>
            </a:r>
            <a:br>
              <a:rPr lang="ru-RU" sz="2400" dirty="0">
                <a:solidFill>
                  <a:srgbClr val="111111"/>
                </a:solidFill>
                <a:latin typeface="+mn-lt"/>
              </a:rPr>
            </a:br>
            <a:r>
              <a:rPr lang="ru-RU" sz="2400" dirty="0">
                <a:solidFill>
                  <a:srgbClr val="111111"/>
                </a:solidFill>
                <a:latin typeface="+mn-lt"/>
              </a:rPr>
              <a:t>Воспитывать интерес и любовь к родному городу, чувство гордости</a:t>
            </a:r>
            <a:r>
              <a:rPr lang="ru-RU" sz="2400" dirty="0">
                <a:solidFill>
                  <a:srgbClr val="111111"/>
                </a:solidFill>
              </a:rPr>
              <a:t>.</a:t>
            </a:r>
            <a:br>
              <a:rPr lang="ru-RU" sz="2400" dirty="0">
                <a:solidFill>
                  <a:srgbClr val="111111"/>
                </a:solidFill>
              </a:rPr>
            </a:br>
            <a:endParaRPr lang="ru-RU" sz="2400" i="1" u="sng" dirty="0">
              <a:solidFill>
                <a:srgbClr val="11111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217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223224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202122"/>
                </a:solidFill>
              </a:rPr>
              <a:t/>
            </a:r>
            <a:br>
              <a:rPr lang="ru-RU" sz="2800" dirty="0" smtClean="0">
                <a:solidFill>
                  <a:srgbClr val="202122"/>
                </a:solidFill>
              </a:rPr>
            </a:br>
            <a:r>
              <a:rPr lang="ru-RU" sz="2800" dirty="0">
                <a:solidFill>
                  <a:srgbClr val="202122"/>
                </a:solidFill>
              </a:rPr>
              <a:t/>
            </a:r>
            <a:br>
              <a:rPr lang="ru-RU" sz="2800" dirty="0">
                <a:solidFill>
                  <a:srgbClr val="202122"/>
                </a:solidFill>
              </a:rPr>
            </a:br>
            <a:r>
              <a:rPr lang="ru-RU" sz="3600" i="1" dirty="0" smtClean="0">
                <a:solidFill>
                  <a:srgbClr val="FFFF00"/>
                </a:solidFill>
              </a:rPr>
              <a:t>История Возникновения города Магнитогорска</a:t>
            </a:r>
            <a:br>
              <a:rPr lang="ru-RU" sz="3600" i="1" dirty="0" smtClean="0">
                <a:solidFill>
                  <a:srgbClr val="FFFF00"/>
                </a:solidFill>
              </a:rPr>
            </a:br>
            <a:r>
              <a:rPr lang="ru-RU" sz="2800" dirty="0" smtClean="0">
                <a:solidFill>
                  <a:srgbClr val="202122"/>
                </a:solidFill>
              </a:rPr>
              <a:t>Возник </a:t>
            </a:r>
            <a:r>
              <a:rPr lang="ru-RU" sz="2800" dirty="0">
                <a:solidFill>
                  <a:srgbClr val="202122"/>
                </a:solidFill>
              </a:rPr>
              <a:t>в 1929 году как посёлок при строительстве металлургического комбината у горы</a:t>
            </a:r>
            <a:r>
              <a:rPr lang="ru-RU" sz="2800" dirty="0">
                <a:solidFill>
                  <a:schemeClr val="tx1"/>
                </a:solidFill>
              </a:rPr>
              <a:t> Магнитной, поблизости с основанной в XVIII веке казачьей станицей Магнитной</a:t>
            </a:r>
            <a:r>
              <a:rPr lang="ru-RU" sz="2800" dirty="0">
                <a:solidFill>
                  <a:srgbClr val="202122"/>
                </a:solidFill>
              </a:rPr>
              <a:t>. С июля 1931 года имеет статус города областного подчинения и официальное наименование: Магнитогорск, происходящее от названия горы и, соответственно станицы, — по богатым запасам </a:t>
            </a:r>
            <a:r>
              <a:rPr lang="ru-RU" sz="2800" dirty="0">
                <a:solidFill>
                  <a:schemeClr val="tx1"/>
                </a:solidFill>
              </a:rPr>
              <a:t>магнитного </a:t>
            </a:r>
            <a:r>
              <a:rPr lang="ru-RU" sz="2800" dirty="0" smtClean="0">
                <a:solidFill>
                  <a:schemeClr val="tx1"/>
                </a:solidFill>
              </a:rPr>
              <a:t>железняка</a:t>
            </a:r>
            <a:r>
              <a:rPr lang="ru-RU" sz="2800" baseline="30000" dirty="0" smtClean="0">
                <a:solidFill>
                  <a:schemeClr val="tx1"/>
                </a:solidFill>
              </a:rPr>
              <a:t>[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4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2970"/>
            <a:ext cx="8075240" cy="273063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+mn-lt"/>
              </a:rPr>
              <a:t>Расположен у подножия горы 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Магнитной, </a:t>
            </a:r>
            <a:r>
              <a:rPr lang="ru-RU" sz="2800" dirty="0">
                <a:solidFill>
                  <a:schemeClr val="tx1"/>
                </a:solidFill>
                <a:latin typeface="+mn-lt"/>
              </a:rPr>
              <a:t>на восточном склоне 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Южного Урала, </a:t>
            </a:r>
            <a:r>
              <a:rPr lang="ru-RU" sz="2800" dirty="0">
                <a:solidFill>
                  <a:schemeClr val="tx1"/>
                </a:solidFill>
                <a:latin typeface="+mn-lt"/>
              </a:rPr>
              <a:t>по обоим берегам реки Урал, Правый берег расположен в Европе, левый — в Азии согласно действующей линии границы частей </a:t>
            </a:r>
            <a:r>
              <a:rPr lang="ru-RU" sz="2800" dirty="0" smtClean="0">
                <a:solidFill>
                  <a:schemeClr val="tx1"/>
                </a:solidFill>
                <a:latin typeface="+mn-lt"/>
              </a:rPr>
              <a:t>света.</a:t>
            </a:r>
            <a:endParaRPr lang="ru-RU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99111"/>
            <a:ext cx="6359640" cy="4067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615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3861048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Растительный мир</a:t>
            </a:r>
            <a:b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завезённые из других мест: наиболее часто встречаются голубые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ели, туи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западные,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канадский клён, пирамидальный тополь и каштан;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местные породы: сосна обыкновенная, лиственница сибирская, ель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обыкновенная,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берёза, вяз, тополь, клён, яблоня, липа и другие.</a:t>
            </a:r>
          </a:p>
        </p:txBody>
      </p:sp>
    </p:spTree>
    <p:extLst>
      <p:ext uri="{BB962C8B-B14F-4D97-AF65-F5344CB8AC3E}">
        <p14:creationId xmlns:p14="http://schemas.microsoft.com/office/powerpoint/2010/main" val="371885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35799"/>
            <a:ext cx="439248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5739646"/>
            <a:ext cx="18984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голубые ели</a:t>
            </a:r>
            <a:endParaRPr lang="ru-RU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29050"/>
            <a:ext cx="4097148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00192" y="5739646"/>
            <a:ext cx="19318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туи западные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1984" y="407546"/>
            <a:ext cx="81480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/>
              <a:t>Завезённые из других мест деревья.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1174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00943"/>
            <a:ext cx="4399537" cy="393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344940"/>
            <a:ext cx="22322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канадский клён</a:t>
            </a:r>
            <a:endParaRPr lang="ru-RU" sz="24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42801"/>
            <a:ext cx="3494263" cy="4717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462059" y="5355880"/>
            <a:ext cx="32650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пирамидальный тополь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4800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естные </a:t>
            </a:r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породы: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5720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62755" y="4206279"/>
            <a:ext cx="28707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сосна обыкновенная</a:t>
            </a:r>
            <a:endParaRPr lang="ru-RU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68760"/>
            <a:ext cx="3096344" cy="458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254918" y="6015849"/>
            <a:ext cx="3318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Лиственница сибирская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8430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105</TotalTime>
  <Words>272</Words>
  <Application>Microsoft Office PowerPoint</Application>
  <PresentationFormat>Экран (4:3)</PresentationFormat>
  <Paragraphs>41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Муниципальное дошкольное образовательное учреждение «Центр развития ребёнка - детский сад №183» города Магнитогорска    Мой родной город Магнитогорск. </vt:lpstr>
      <vt:lpstr>Цель: Воспитание у детей нравственно – патриотических чувств; </vt:lpstr>
      <vt:lpstr>Задачи: Образовательные: Обогащать, уточнять и активизировать словарь по теме; Уточнять и систематизировать знания детей о родном городе, его истории, достопримечательностях, улицах города; Закрепить умение правильно строить предложения разных конструкций; Развивающие: Развивать диалогическую и монологическую речь детей; Закрепить знания о достопримечательностях родного города; Воспитательные : Воспитывать чувство гордости за историческое и культурное наследие своего города; Воспитывать интерес и любовь к родному городу, чувство гордости. </vt:lpstr>
      <vt:lpstr>  История Возникновения города Магнитогорска Возник в 1929 году как посёлок при строительстве металлургического комбината у горы Магнитной, поблизости с основанной в XVIII веке казачьей станицей Магнитной. С июля 1931 года имеет статус города областного подчинения и официальное наименование: Магнитогорск, происходящее от названия горы и, соответственно станицы, — по богатым запасам магнитного железняка[.</vt:lpstr>
      <vt:lpstr>Расположен у подножия горы Магнитной, на восточном склоне Южного Урала, по обоим берегам реки Урал, Правый берег расположен в Европе, левый — в Азии согласно действующей линии границы частей света.</vt:lpstr>
      <vt:lpstr>Растительный мир  завезённые из других мест: наиболее часто встречаются голубые ели, туи западные, канадский клён, пирамидальный тополь и каштан; местные породы: сосна обыкновенная, лиственница сибирская, ель обыкновенная, берёза, вяз, тополь, клён, яблоня, липа и другие.</vt:lpstr>
      <vt:lpstr>Презентация PowerPoint</vt:lpstr>
      <vt:lpstr>Презентация PowerPoint</vt:lpstr>
      <vt:lpstr>Местные породы: </vt:lpstr>
      <vt:lpstr>Презентация PowerPoint</vt:lpstr>
      <vt:lpstr>В мае 1971 года памятник «Металлург» был подарен городу и установлен на Привокзальной площади.</vt:lpstr>
      <vt:lpstr>Презентация PowerPoint</vt:lpstr>
      <vt:lpstr>Строительство Вознесенского храма было начато в 1989 году, </vt:lpstr>
      <vt:lpstr>Презентация PowerPoint</vt:lpstr>
      <vt:lpstr>Презентация PowerPoint</vt:lpstr>
      <vt:lpstr>Презентация PowerPoint</vt:lpstr>
      <vt:lpstr>Герб города Магнитогорск</vt:lpstr>
      <vt:lpstr>Флаг муниципального образования Магнитого́рский городской округ Челябинской области Российской Федерации — опознавательно-правовой знак, служащий официальным символом муниципального образования.</vt:lpstr>
      <vt:lpstr>СПАСИБО ЗА ВНИМАНИЕ!!!!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3703</dc:creator>
  <cp:lastModifiedBy>3703</cp:lastModifiedBy>
  <cp:revision>10</cp:revision>
  <dcterms:created xsi:type="dcterms:W3CDTF">2023-11-07T13:37:10Z</dcterms:created>
  <dcterms:modified xsi:type="dcterms:W3CDTF">2023-11-07T15:22:55Z</dcterms:modified>
</cp:coreProperties>
</file>