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3" r:id="rId10"/>
    <p:sldId id="292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4660"/>
  </p:normalViewPr>
  <p:slideViewPr>
    <p:cSldViewPr>
      <p:cViewPr varScale="1">
        <p:scale>
          <a:sx n="72" d="100"/>
          <a:sy n="72" d="100"/>
        </p:scale>
        <p:origin x="36" y="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E8B00-9B07-457D-BB07-E760848C7F7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A8D68-065A-4FAA-8A00-EBDA77793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010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2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16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191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3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FC11EB-E09B-431C-BE09-20590B24FA66}" type="datetimeFigureOut">
              <a:rPr lang="ru-RU"/>
              <a:t>13.11.2023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90AD00-A768-433D-BEA2-3D390600C38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13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80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15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96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58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47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0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CFC11EB-E09B-431C-BE09-20590B24FA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90AD00-A768-433D-BEA2-3D390600C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8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59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 bwMode="auto">
          <a:xfrm>
            <a:off x="898071" y="2000250"/>
            <a:ext cx="1037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 sz="3600"/>
          </a:p>
          <a:p>
            <a:pPr>
              <a:defRPr/>
            </a:pPr>
            <a:endParaRPr lang="ru-RU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 bwMode="auto">
          <a:xfrm>
            <a:off x="3071664" y="1894880"/>
            <a:ext cx="7418040" cy="2536304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московские князья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8168" y="320040"/>
            <a:ext cx="4583832" cy="65379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правление Семена Гордого (1340-1353) и Ивана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Красного 1353-1359) удалось избежать разорительных набегов ордынцев 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усь. Это позволило Москве собраться с силами для дальнейшей борьбы с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татарами.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3353" y="1196753"/>
            <a:ext cx="3240359" cy="43204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 Гордый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Семен гордый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3660371" cy="360040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863752" y="2492896"/>
            <a:ext cx="3024336" cy="5760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Ivan_II_Moscow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791744" y="3185592"/>
            <a:ext cx="3744415" cy="3672408"/>
          </a:xfrm>
        </p:spPr>
      </p:pic>
    </p:spTree>
    <p:extLst>
      <p:ext uri="{BB962C8B-B14F-4D97-AF65-F5344CB8AC3E}">
        <p14:creationId xmlns:p14="http://schemas.microsoft.com/office/powerpoint/2010/main" val="11100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124744"/>
            <a:ext cx="9652000" cy="5330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возвышения Москвы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Выгодное центральное положение среди русских земель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Приток населения в земли княжества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земледелия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центр развитого ремесла и торговли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важный узел сухопутных и речных путей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и гибкая политика московских князей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020728"/>
          </a:xfrm>
        </p:spPr>
        <p:txBody>
          <a:bodyPr>
            <a:normAutofit/>
          </a:bodyPr>
          <a:lstStyle/>
          <a:p>
            <a:pPr algn="ctr"/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Карта Московского княжест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469" cy="6309320"/>
          </a:xfrm>
        </p:spPr>
      </p:pic>
    </p:spTree>
    <p:extLst>
      <p:ext uri="{BB962C8B-B14F-4D97-AF65-F5344CB8AC3E}">
        <p14:creationId xmlns:p14="http://schemas.microsoft.com/office/powerpoint/2010/main" val="203949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365125"/>
            <a:ext cx="10298360" cy="75961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земледелия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Земледели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339" y="1484784"/>
            <a:ext cx="5294379" cy="489654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19936" y="1600201"/>
            <a:ext cx="5280587" cy="4525963"/>
          </a:xfrm>
        </p:spPr>
        <p:txBody>
          <a:bodyPr/>
          <a:lstStyle/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числа 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деревень (от слова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драть – раздирать, 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распахивать целину)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трехполья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03979" y="4797152"/>
            <a:ext cx="134414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Яровые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48128" y="4797152"/>
            <a:ext cx="134414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озимые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92278" y="4797152"/>
            <a:ext cx="134414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5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7608" y="332655"/>
            <a:ext cx="8786192" cy="135803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и гибкая политика московских князей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Умело использовали взаимоотношения с Золотой Ордой: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стали бессменными представителями хана на Руси, что открывало новые возможности для пополнения казны и объединения политических сил вокруг великого князя;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благосклонностью Золотой Орды (князья считались верными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улусниками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 присоединяли земли других княжеств.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Смогли привлечь на свою сторону церковь: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возглавили борьбу с иноверческим движением, представляя себя ярыми защитниками веры;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воспринималась современниками как религиозно-национальный центр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2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732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Династия московских князей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7701" y="1412776"/>
            <a:ext cx="4416491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Юрий Долгорукий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5467" y="1988840"/>
            <a:ext cx="336037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Андрей </a:t>
            </a:r>
            <a:r>
              <a:rPr lang="ru-RU" dirty="0" err="1"/>
              <a:t>Б</a:t>
            </a:r>
            <a:r>
              <a:rPr lang="ru-RU" dirty="0" err="1" smtClean="0"/>
              <a:t>оголюбский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07968" y="1988840"/>
            <a:ext cx="422446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Всеволод Большое Гнездо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80043" y="2564904"/>
            <a:ext cx="28803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Ярослав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96000" y="3212976"/>
            <a:ext cx="364840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Александр Невский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11691" y="3861048"/>
            <a:ext cx="43204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Даниил Александрович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03446" y="4509120"/>
            <a:ext cx="336037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Юрий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84032" y="4509120"/>
            <a:ext cx="2976331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Иван </a:t>
            </a:r>
            <a:r>
              <a:rPr lang="ru-RU" dirty="0" err="1"/>
              <a:t>К</a:t>
            </a:r>
            <a:r>
              <a:rPr lang="ru-RU" dirty="0" err="1" smtClean="0"/>
              <a:t>алита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31637" y="5229200"/>
            <a:ext cx="326436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Семен Гордый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960096" y="5157192"/>
            <a:ext cx="28803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Иван </a:t>
            </a:r>
            <a:r>
              <a:rPr lang="en-US" dirty="0" smtClean="0"/>
              <a:t>II</a:t>
            </a:r>
            <a:r>
              <a:rPr lang="ru-RU" dirty="0" smtClean="0"/>
              <a:t> Красный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60096" y="5877272"/>
            <a:ext cx="2976331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Дмитрий Донской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4" idx="2"/>
          </p:cNvCxnSpPr>
          <p:nvPr/>
        </p:nvCxnSpPr>
        <p:spPr>
          <a:xfrm>
            <a:off x="5615946" y="1772816"/>
            <a:ext cx="2112235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2"/>
          </p:cNvCxnSpPr>
          <p:nvPr/>
        </p:nvCxnSpPr>
        <p:spPr>
          <a:xfrm flipH="1">
            <a:off x="3215680" y="1772816"/>
            <a:ext cx="2400267" cy="216024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6" idx="2"/>
            <a:endCxn id="7" idx="0"/>
          </p:cNvCxnSpPr>
          <p:nvPr/>
        </p:nvCxnSpPr>
        <p:spPr>
          <a:xfrm>
            <a:off x="7920203" y="2348880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8" idx="0"/>
          </p:cNvCxnSpPr>
          <p:nvPr/>
        </p:nvCxnSpPr>
        <p:spPr>
          <a:xfrm>
            <a:off x="7920203" y="2924944"/>
            <a:ext cx="0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8" idx="2"/>
            <a:endCxn id="9" idx="0"/>
          </p:cNvCxnSpPr>
          <p:nvPr/>
        </p:nvCxnSpPr>
        <p:spPr>
          <a:xfrm flipH="1">
            <a:off x="5471931" y="3645024"/>
            <a:ext cx="2448272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9" idx="2"/>
            <a:endCxn id="10" idx="3"/>
          </p:cNvCxnSpPr>
          <p:nvPr/>
        </p:nvCxnSpPr>
        <p:spPr>
          <a:xfrm flipH="1">
            <a:off x="4463819" y="4293096"/>
            <a:ext cx="1008112" cy="3960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9" idx="2"/>
            <a:endCxn id="11" idx="1"/>
          </p:cNvCxnSpPr>
          <p:nvPr/>
        </p:nvCxnSpPr>
        <p:spPr>
          <a:xfrm>
            <a:off x="5471931" y="4293096"/>
            <a:ext cx="912101" cy="3960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1" idx="2"/>
          </p:cNvCxnSpPr>
          <p:nvPr/>
        </p:nvCxnSpPr>
        <p:spPr>
          <a:xfrm flipH="1">
            <a:off x="4943872" y="4869160"/>
            <a:ext cx="2928325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920203" y="4869160"/>
            <a:ext cx="576064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3" idx="2"/>
            <a:endCxn id="14" idx="0"/>
          </p:cNvCxnSpPr>
          <p:nvPr/>
        </p:nvCxnSpPr>
        <p:spPr>
          <a:xfrm>
            <a:off x="8400256" y="5589240"/>
            <a:ext cx="48005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4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320040"/>
            <a:ext cx="8058096" cy="588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Даниил Александрович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1276-1303)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Даниил Александрович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9349" y="1196753"/>
            <a:ext cx="5051019" cy="492941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7915" y="1052737"/>
            <a:ext cx="5376597" cy="507342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1301 г.  - отвоевал у Рязани Коломну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1302 г. – по завещанию получил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Переяславльское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княжество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1303 г. – присоединение Можайска</a:t>
            </a: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Москва-река от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истоков  до устья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вошла в состав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княжества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66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 Данилович (1303-1325)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124745"/>
            <a:ext cx="5102357" cy="500141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конфликт с тверским князем Михаилом Ярославовичем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 в борьбе митрополита Петра и ордынского князя Узбека.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ярлык на великое княжение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1325 году убит в Орде тверским князем Дмитрием Михайловичем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Юрий Данилович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99989" y="1268761"/>
            <a:ext cx="4416491" cy="4392487"/>
          </a:xfrm>
        </p:spPr>
      </p:pic>
    </p:spTree>
    <p:extLst>
      <p:ext uri="{BB962C8B-B14F-4D97-AF65-F5344CB8AC3E}">
        <p14:creationId xmlns:p14="http://schemas.microsoft.com/office/powerpoint/2010/main" val="21511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588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(1325-1340)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5360" y="1196752"/>
            <a:ext cx="6480720" cy="492941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1327 г. – помог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татаро-монголам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подавить восстание в Твери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ярлык на великое княжение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право сбора дани со всех русских земель и доставки её в Золотую Орду.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Присоединил, не прибегая к оружию, Галичское,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Угличское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Белозерское княжества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Князь_Иван_Калита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176120" y="1196752"/>
            <a:ext cx="4524281" cy="4392593"/>
          </a:xfrm>
        </p:spPr>
      </p:pic>
    </p:spTree>
    <p:extLst>
      <p:ext uri="{BB962C8B-B14F-4D97-AF65-F5344CB8AC3E}">
        <p14:creationId xmlns:p14="http://schemas.microsoft.com/office/powerpoint/2010/main" val="312455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332</Words>
  <Application>Microsoft Office PowerPoint</Application>
  <DocSecurity>0</DocSecurity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Первые московские князья</vt:lpstr>
      <vt:lpstr>Презентация PowerPoint</vt:lpstr>
      <vt:lpstr>Презентация PowerPoint</vt:lpstr>
      <vt:lpstr>Развитие земледелия</vt:lpstr>
      <vt:lpstr>Целенаправленная и гибкая политика московских князей</vt:lpstr>
      <vt:lpstr>       Династия московских князей</vt:lpstr>
      <vt:lpstr>Даниил Александрович (1276-1303)</vt:lpstr>
      <vt:lpstr>Юрий Данилович (1303-1325)</vt:lpstr>
      <vt:lpstr>Иван Калита (1325-1340)</vt:lpstr>
      <vt:lpstr>В правление Семена Гордого (1340-1353) и Ивана II Красного 1353-1359) удалось избежать разорительных набегов ордынцев на Русь. Это позволило Москве собраться с силами для дальнейшей борьбы с монголо- татарами.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Runina</dc:creator>
  <cp:lastModifiedBy>Иванов Егор</cp:lastModifiedBy>
  <cp:revision>43</cp:revision>
  <dcterms:created xsi:type="dcterms:W3CDTF">2021-08-04T08:09:11Z</dcterms:created>
  <dcterms:modified xsi:type="dcterms:W3CDTF">2023-11-13T15:53:41Z</dcterms:modified>
  <dc:identifier/>
  <cp:contentStatus/>
  <dc:language/>
  <cp:version/>
</cp:coreProperties>
</file>