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7" r:id="rId3"/>
    <p:sldId id="263" r:id="rId4"/>
    <p:sldId id="264" r:id="rId5"/>
    <p:sldId id="259" r:id="rId6"/>
    <p:sldId id="260" r:id="rId7"/>
    <p:sldId id="262" r:id="rId8"/>
    <p:sldId id="261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581E0-AB54-C396-F576-9BDC3C39A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173" y="1464816"/>
            <a:ext cx="9267439" cy="33125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лексические нормы современного русского литературного языка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221BB5-3F37-5F74-27E0-B790763E7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8312" y="5731717"/>
            <a:ext cx="3443688" cy="112628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Тимошевская А. А., учитель</a:t>
            </a:r>
            <a:r>
              <a:rPr lang="en-US" dirty="0"/>
              <a:t> </a:t>
            </a:r>
            <a:r>
              <a:rPr lang="ru-RU" dirty="0"/>
              <a:t>русского языка и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4138052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2790B1-5673-A495-D567-FA32992D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301" y="0"/>
            <a:ext cx="10492761" cy="1280890"/>
          </a:xfrm>
        </p:spPr>
        <p:txBody>
          <a:bodyPr/>
          <a:lstStyle/>
          <a:p>
            <a:r>
              <a:rPr lang="ru-RU" dirty="0"/>
              <a:t>Укажите в предложениях плеоназм и тавтологию.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7A9B98-12B0-EC9E-42B5-7B1B3436B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81" y="1331649"/>
            <a:ext cx="11390049" cy="5424257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b="1" dirty="0"/>
              <a:t>Лиственные </a:t>
            </a:r>
            <a:r>
              <a:rPr lang="ru-RU" b="1" dirty="0">
                <a:solidFill>
                  <a:srgbClr val="FF0000"/>
                </a:solidFill>
              </a:rPr>
              <a:t>леса</a:t>
            </a:r>
            <a:r>
              <a:rPr lang="ru-RU" b="1" dirty="0"/>
              <a:t> занимают меньшую площадь, </a:t>
            </a:r>
            <a:r>
              <a:rPr lang="ru-RU" b="1" strike="sngStrike" dirty="0"/>
              <a:t>покрытую </a:t>
            </a:r>
            <a:r>
              <a:rPr lang="ru-RU" b="1" strike="sngStrike" dirty="0">
                <a:solidFill>
                  <a:srgbClr val="FF0000"/>
                </a:solidFill>
              </a:rPr>
              <a:t>лесом</a:t>
            </a:r>
            <a:r>
              <a:rPr lang="ru-RU" b="1" dirty="0"/>
              <a:t>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Лес - это чистый воздух, собиратель влаги, </a:t>
            </a:r>
            <a:r>
              <a:rPr lang="ru-RU" b="1" strike="sngStrike" dirty="0">
                <a:solidFill>
                  <a:srgbClr val="FF0000"/>
                </a:solidFill>
              </a:rPr>
              <a:t>животворный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источник всего живого.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Чтобы закрепить изученный материал, необходимо </a:t>
            </a:r>
            <a:r>
              <a:rPr lang="ru-RU" b="1" strike="sngStrike" dirty="0">
                <a:solidFill>
                  <a:srgbClr val="FF0000"/>
                </a:solidFill>
              </a:rPr>
              <a:t>при изучении последующих тем </a:t>
            </a:r>
            <a:r>
              <a:rPr lang="ru-RU" b="1" dirty="0"/>
              <a:t>выполнять упражнения на повторение.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Рождество я отмечал на даче у коллеги </a:t>
            </a:r>
            <a:r>
              <a:rPr lang="ru-RU" b="1" strike="sngStrike" dirty="0">
                <a:solidFill>
                  <a:srgbClr val="FF0000"/>
                </a:solidFill>
              </a:rPr>
              <a:t>по работе</a:t>
            </a:r>
            <a:r>
              <a:rPr lang="ru-RU" b="1" dirty="0"/>
              <a:t>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Гостям города были вручены </a:t>
            </a:r>
            <a:r>
              <a:rPr lang="ru-RU" b="1" strike="sngStrike" dirty="0">
                <a:solidFill>
                  <a:srgbClr val="FF0000"/>
                </a:solidFill>
              </a:rPr>
              <a:t>памятные</a:t>
            </a:r>
            <a:r>
              <a:rPr lang="ru-RU" b="1" strike="sngStrike" dirty="0"/>
              <a:t> </a:t>
            </a:r>
            <a:r>
              <a:rPr lang="ru-RU" b="1" dirty="0"/>
              <a:t>сувениры.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На предприятии нет </a:t>
            </a:r>
            <a:r>
              <a:rPr lang="ru-RU" b="1" strike="sngStrike" dirty="0">
                <a:solidFill>
                  <a:srgbClr val="FF0000"/>
                </a:solidFill>
              </a:rPr>
              <a:t>свободных</a:t>
            </a:r>
            <a:r>
              <a:rPr lang="ru-RU" b="1" dirty="0"/>
              <a:t> вакансий.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В мае месяце прошлого года </a:t>
            </a:r>
            <a:r>
              <a:rPr lang="ru-RU" b="1" strike="sngStrike" dirty="0"/>
              <a:t>прошла </a:t>
            </a:r>
            <a:r>
              <a:rPr lang="ru-RU" b="1" dirty="0">
                <a:solidFill>
                  <a:srgbClr val="FF0000"/>
                </a:solidFill>
              </a:rPr>
              <a:t>проводилась </a:t>
            </a:r>
            <a:r>
              <a:rPr lang="ru-RU" b="1" dirty="0"/>
              <a:t>научная конференция.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Архитекторы и проектировщики </a:t>
            </a:r>
            <a:r>
              <a:rPr lang="ru-RU" b="1" strike="sngStrike" dirty="0">
                <a:solidFill>
                  <a:srgbClr val="FF0000"/>
                </a:solidFill>
              </a:rPr>
              <a:t>долго</a:t>
            </a:r>
            <a:r>
              <a:rPr lang="ru-RU" b="1" dirty="0"/>
              <a:t> работали над проектом этого здания.</a:t>
            </a:r>
          </a:p>
          <a:p>
            <a:pPr>
              <a:buFont typeface="+mj-lt"/>
              <a:buAutoNum type="arabicPeriod"/>
            </a:pPr>
            <a:r>
              <a:rPr lang="ru-RU" b="1" strike="sngStrike" dirty="0">
                <a:solidFill>
                  <a:srgbClr val="FF0000"/>
                </a:solidFill>
              </a:rPr>
              <a:t>С искренней любовью </a:t>
            </a:r>
            <a:r>
              <a:rPr lang="ru-RU" b="1" dirty="0"/>
              <a:t>изображает автор образ своей </a:t>
            </a:r>
            <a:r>
              <a:rPr lang="ru-RU" b="1" dirty="0">
                <a:solidFill>
                  <a:srgbClr val="FF0000"/>
                </a:solidFill>
              </a:rPr>
              <a:t>любимой</a:t>
            </a:r>
            <a:r>
              <a:rPr lang="ru-RU" b="1" dirty="0"/>
              <a:t> героини. (Автор изображает образ своей любимой героини)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Через неделю состоится </a:t>
            </a:r>
            <a:r>
              <a:rPr lang="ru-RU" b="1" strike="sngStrike" dirty="0">
                <a:solidFill>
                  <a:srgbClr val="FF0000"/>
                </a:solidFill>
              </a:rPr>
              <a:t>первая</a:t>
            </a:r>
            <a:r>
              <a:rPr lang="ru-RU" b="1" dirty="0"/>
              <a:t> премьера оперы. </a:t>
            </a:r>
          </a:p>
          <a:p>
            <a:pPr>
              <a:buFont typeface="+mj-lt"/>
              <a:buAutoNum type="arabicPeriod"/>
            </a:pPr>
            <a:r>
              <a:rPr lang="ru-RU" b="1" dirty="0"/>
              <a:t>Выпускники училища трудоустроены </a:t>
            </a:r>
            <a:r>
              <a:rPr lang="ru-RU" b="1" strike="sngStrike" dirty="0">
                <a:solidFill>
                  <a:srgbClr val="FF0000"/>
                </a:solidFill>
              </a:rPr>
              <a:t>на работу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130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66F11C3-16E4-FD10-B3FB-38A7BAEB4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7880" y="186431"/>
            <a:ext cx="10377996" cy="6569476"/>
          </a:xfrm>
        </p:spPr>
        <p:txBody>
          <a:bodyPr/>
          <a:lstStyle/>
          <a:p>
            <a:pPr marL="0" indent="0">
              <a:buNone/>
            </a:pPr>
            <a:r>
              <a:rPr lang="ru-RU" sz="3600" b="1" u="sng" dirty="0">
                <a:solidFill>
                  <a:schemeClr val="tx1"/>
                </a:solidFill>
              </a:rPr>
              <a:t>Речевая недостаточность </a:t>
            </a:r>
            <a:r>
              <a:rPr lang="ru-RU" sz="3600" b="1" dirty="0">
                <a:solidFill>
                  <a:schemeClr val="tx1"/>
                </a:solidFill>
              </a:rPr>
              <a:t>- отсутствие слов, необходимых в структуре предложения, например: Олег понимал, какая опасность грозит, если его арестуют (необходимо указать, кому грозит опасность); Как вы чувствуете после вчерашней экскурсии? (пропущено слово "себя").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584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92800A-E978-A25D-F10C-F67B45761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167" y="719091"/>
            <a:ext cx="10138299" cy="6027938"/>
          </a:xfrm>
        </p:spPr>
        <p:txBody>
          <a:bodyPr/>
          <a:lstStyle/>
          <a:p>
            <a:pPr marL="0" indent="0">
              <a:buNone/>
            </a:pPr>
            <a:r>
              <a:rPr lang="ru-RU" sz="4000" b="1" u="sng" dirty="0">
                <a:solidFill>
                  <a:schemeClr val="tx1"/>
                </a:solidFill>
              </a:rPr>
              <a:t>Нарушение лексической сочетаемости, </a:t>
            </a:r>
            <a:r>
              <a:rPr lang="ru-RU" sz="4000" b="1" dirty="0">
                <a:solidFill>
                  <a:schemeClr val="tx1"/>
                </a:solidFill>
              </a:rPr>
              <a:t>например, можно сказать - "неминуемый крах", но нельзя – "неминуемый успех", можно сказать – "ближайшее будущее", но нельзя – " ближайшее прошлое".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406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92800A-E978-A25D-F10C-F67B45761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167" y="719091"/>
            <a:ext cx="10138299" cy="6027938"/>
          </a:xfrm>
        </p:spPr>
        <p:txBody>
          <a:bodyPr/>
          <a:lstStyle/>
          <a:p>
            <a:pPr marL="0" indent="0">
              <a:buNone/>
            </a:pPr>
            <a:r>
              <a:rPr lang="ru-RU" sz="3600" b="1" u="sng" dirty="0">
                <a:solidFill>
                  <a:schemeClr val="tx1"/>
                </a:solidFill>
              </a:rPr>
              <a:t>Нарушение единства стиля </a:t>
            </a:r>
            <a:r>
              <a:rPr lang="ru-RU" sz="3600" b="1" dirty="0">
                <a:solidFill>
                  <a:schemeClr val="tx1"/>
                </a:solidFill>
              </a:rPr>
              <a:t>- неуместное использование слов с определённой стилистической или эмоционально-экспрессивной окраской. Например: Наступила зима, и у косолапого замедлился метаболизм. В России полным ходом зреют новые экономические отношения (смешение научного и разговорного стиля).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139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92800A-E978-A25D-F10C-F67B45761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167" y="719091"/>
            <a:ext cx="10138299" cy="60279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u="sng" dirty="0">
                <a:solidFill>
                  <a:schemeClr val="tx1"/>
                </a:solidFill>
              </a:rPr>
              <a:t>ОШИБКИ В УПОТРЕБЛЕНИИ ФРАЗЕОЛОГИЗМОВ </a:t>
            </a:r>
          </a:p>
          <a:p>
            <a:pPr marL="0" indent="0">
              <a:buNone/>
            </a:pPr>
            <a:r>
              <a:rPr lang="ru-RU" sz="3200" b="1" u="sng" dirty="0">
                <a:solidFill>
                  <a:schemeClr val="tx1"/>
                </a:solidFill>
              </a:rPr>
              <a:t>Фразеологические обороты </a:t>
            </a:r>
            <a:r>
              <a:rPr lang="ru-RU" sz="3200" b="1" dirty="0">
                <a:solidFill>
                  <a:schemeClr val="tx1"/>
                </a:solidFill>
              </a:rPr>
              <a:t>- это устойчивые сочетания слов, образующие смысловое единство. Разрушение фразеологизма (замена слова, совмещение элементов, входящих в разные обороты, употребление слов, составляющих оборот, из другой форме) является нарушением нормы.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590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6A14B9-577F-8389-9728-4E6E20DC0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057" y="286758"/>
            <a:ext cx="990683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Укажите ошибки, вызванные нарушением лексической сочетаемости слов.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81CB32-A5BB-6A2A-1681-9A66830D8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133" y="1828800"/>
            <a:ext cx="11212497" cy="4900474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Сын его работал подпольщиком.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Нужно учиться строить предложения так, чтобы мысль была выражена полно, точно и благозвучно.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Надо было возводить разрушенное хозяйство.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 марте завод принял три десятка рабочих.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Некоторые вопросы не выполнены из-за нашей неорганизованности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После войны произошёл Варшавский договор.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Единогласно все воскликнули: «Давно пора!»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474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6A14B9-577F-8389-9728-4E6E20DC0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057" y="286758"/>
            <a:ext cx="990683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Укажите ошибки, вызванные нарушением лексической сочетаемости слов.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81CB32-A5BB-6A2A-1681-9A66830D8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133" y="1828800"/>
            <a:ext cx="11212497" cy="4900474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Сын его работал </a:t>
            </a:r>
            <a:r>
              <a:rPr lang="ru-RU" sz="2600" b="1" strike="sngStrike" dirty="0">
                <a:solidFill>
                  <a:srgbClr val="FF0000"/>
                </a:solidFill>
              </a:rPr>
              <a:t>подпольщиком.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Нужно учиться строить предложения так, чтобы мысль была выражена полно, точно и </a:t>
            </a:r>
            <a:r>
              <a:rPr lang="ru-RU" sz="2600" b="1" strike="sngStrike" dirty="0">
                <a:solidFill>
                  <a:srgbClr val="FF0000"/>
                </a:solidFill>
              </a:rPr>
              <a:t>благозвучно.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Надо было </a:t>
            </a:r>
            <a:r>
              <a:rPr lang="ru-RU" sz="2600" b="1" strike="sngStrike" dirty="0">
                <a:solidFill>
                  <a:srgbClr val="FF0000"/>
                </a:solidFill>
              </a:rPr>
              <a:t>возводить</a:t>
            </a:r>
            <a:r>
              <a:rPr lang="ru-RU" sz="2600" b="1" dirty="0">
                <a:solidFill>
                  <a:schemeClr val="tx1"/>
                </a:solidFill>
              </a:rPr>
              <a:t> разрушенное хозяйство.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 марте завод принял </a:t>
            </a:r>
            <a:r>
              <a:rPr lang="ru-RU" sz="2600" b="1" strike="sngStrike" dirty="0">
                <a:solidFill>
                  <a:srgbClr val="FF0000"/>
                </a:solidFill>
              </a:rPr>
              <a:t>три десятка </a:t>
            </a:r>
            <a:r>
              <a:rPr lang="ru-RU" sz="2600" b="1" dirty="0">
                <a:solidFill>
                  <a:schemeClr val="tx1"/>
                </a:solidFill>
              </a:rPr>
              <a:t>рабочих.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Некоторые </a:t>
            </a:r>
            <a:r>
              <a:rPr lang="ru-RU" sz="2600" b="1" strike="sngStrike" dirty="0">
                <a:solidFill>
                  <a:srgbClr val="FF0000"/>
                </a:solidFill>
              </a:rPr>
              <a:t>вопросы</a:t>
            </a:r>
            <a:r>
              <a:rPr lang="ru-RU" sz="2600" b="1" dirty="0">
                <a:solidFill>
                  <a:schemeClr val="tx1"/>
                </a:solidFill>
              </a:rPr>
              <a:t> не выполнены из-за нашей неорганизованности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После войны </a:t>
            </a:r>
            <a:r>
              <a:rPr lang="ru-RU" sz="2600" b="1" strike="sngStrike" dirty="0">
                <a:solidFill>
                  <a:srgbClr val="FF0000"/>
                </a:solidFill>
              </a:rPr>
              <a:t>произошёл </a:t>
            </a:r>
            <a:r>
              <a:rPr lang="ru-RU" sz="2600" b="1" dirty="0">
                <a:solidFill>
                  <a:schemeClr val="tx1"/>
                </a:solidFill>
              </a:rPr>
              <a:t>Варшавский договор.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Единогласно все </a:t>
            </a:r>
            <a:r>
              <a:rPr lang="ru-RU" sz="2600" b="1" strike="sngStrike" dirty="0">
                <a:solidFill>
                  <a:srgbClr val="FF0000"/>
                </a:solidFill>
              </a:rPr>
              <a:t>воскликнули</a:t>
            </a:r>
            <a:r>
              <a:rPr lang="ru-RU" sz="2600" b="1" dirty="0">
                <a:solidFill>
                  <a:schemeClr val="tx1"/>
                </a:solidFill>
              </a:rPr>
              <a:t>: «Давно пора!»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922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FB77F9-7AAB-22B3-A689-9E8C7D2E8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039" y="159798"/>
            <a:ext cx="5709961" cy="4376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BB8AE-19B7-E5FD-3708-0FFF05950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970" y="801663"/>
            <a:ext cx="6391277" cy="5323930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«Единственное средство умственного общения людей - есть слово… Если же можно употреблять слова как попало и под словами разуметь что нам вздумается, то лучше уж не говорить, а показывать знаками».</a:t>
            </a:r>
          </a:p>
        </p:txBody>
      </p:sp>
    </p:spTree>
    <p:extLst>
      <p:ext uri="{BB962C8B-B14F-4D97-AF65-F5344CB8AC3E}">
        <p14:creationId xmlns:p14="http://schemas.microsoft.com/office/powerpoint/2010/main" val="282967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D9CD7E4-0AEB-24B4-74C3-CF9EB6E8D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412" y="639192"/>
            <a:ext cx="10324730" cy="5770486"/>
          </a:xfrm>
        </p:spPr>
        <p:txBody>
          <a:bodyPr/>
          <a:lstStyle/>
          <a:p>
            <a:pPr marL="0" indent="0">
              <a:buNone/>
            </a:pPr>
            <a:r>
              <a:rPr lang="ru-RU" sz="3600" b="1" u="sng" dirty="0">
                <a:solidFill>
                  <a:schemeClr val="tx1"/>
                </a:solidFill>
              </a:rPr>
              <a:t>Лексические нормы </a:t>
            </a:r>
            <a:r>
              <a:rPr lang="ru-RU" sz="3600" b="1" dirty="0">
                <a:solidFill>
                  <a:schemeClr val="tx1"/>
                </a:solidFill>
              </a:rPr>
              <a:t>– это правила использования слов в соответствии с их значением и особенностями лексической сочетаемости. Нарушение лексических норм приводит к искажению смысла высказывания.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205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4FC29F9E-3C05-CA86-C2AD-3D299AEA8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6453" y="949911"/>
            <a:ext cx="9978501" cy="5663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>
                <a:solidFill>
                  <a:schemeClr val="tx1"/>
                </a:solidFill>
              </a:rPr>
              <a:t>Ошибки в употреблении слов: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Смешение паронимов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Тавтология и плеоназм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Речевая недостаточность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Ошибки в употреблении фразеологизмов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Нарушение лексической сочетаемости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Нарушение единства стиля</a:t>
            </a:r>
          </a:p>
        </p:txBody>
      </p:sp>
    </p:spTree>
    <p:extLst>
      <p:ext uri="{BB962C8B-B14F-4D97-AF65-F5344CB8AC3E}">
        <p14:creationId xmlns:p14="http://schemas.microsoft.com/office/powerpoint/2010/main" val="390615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A4D4EA9-E26A-DB0A-AA94-AC5D3B0E4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167" y="745724"/>
            <a:ext cx="10315852" cy="6112276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chemeClr val="tx1"/>
                </a:solidFill>
              </a:rPr>
              <a:t>Паронимы (от греч. </a:t>
            </a:r>
            <a:r>
              <a:rPr lang="ru-RU" sz="3200" b="1" u="sng" dirty="0" err="1">
                <a:solidFill>
                  <a:schemeClr val="tx1"/>
                </a:solidFill>
              </a:rPr>
              <a:t>para</a:t>
            </a:r>
            <a:r>
              <a:rPr lang="ru-RU" sz="3200" b="1" u="sng" dirty="0">
                <a:solidFill>
                  <a:schemeClr val="tx1"/>
                </a:solidFill>
              </a:rPr>
              <a:t>—возле, </a:t>
            </a:r>
            <a:r>
              <a:rPr lang="ru-RU" sz="3200" b="1" u="sng" dirty="0" err="1">
                <a:solidFill>
                  <a:schemeClr val="tx1"/>
                </a:solidFill>
              </a:rPr>
              <a:t>onyma</a:t>
            </a:r>
            <a:r>
              <a:rPr lang="ru-RU" sz="3200" b="1" u="sng" dirty="0">
                <a:solidFill>
                  <a:schemeClr val="tx1"/>
                </a:solidFill>
              </a:rPr>
              <a:t> — имя)— это однокоренные слова, близкие по звучанию и написанию, но различающиеся лексическим значением.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Например: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адресант  (отправитель)— адресат (получатель)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Наследие (явления культуры, быта, полученные от предыдущих эпох)  -  наследство (имущество, переходящее после смерти его владельца другому лицу)</a:t>
            </a:r>
          </a:p>
        </p:txBody>
      </p:sp>
    </p:spTree>
    <p:extLst>
      <p:ext uri="{BB962C8B-B14F-4D97-AF65-F5344CB8AC3E}">
        <p14:creationId xmlns:p14="http://schemas.microsoft.com/office/powerpoint/2010/main" val="1478658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B1083-8E39-1B20-DDE0-08AE6FAEC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Исправьте ошибки в предложениях.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3EF1E8-E185-D9D0-B81A-1EFA3D372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873" y="1393793"/>
            <a:ext cx="10662081" cy="529109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Растёт число заболеваемостей. 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Привезли красивую тюль и бессульфатную шампунь.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Порядок оформления сделки не прописан в законе. 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Спасателя предоставили  к награде.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Люди простодушные часто принимают желательное за действительное.</a:t>
            </a:r>
          </a:p>
        </p:txBody>
      </p:sp>
    </p:spTree>
    <p:extLst>
      <p:ext uri="{BB962C8B-B14F-4D97-AF65-F5344CB8AC3E}">
        <p14:creationId xmlns:p14="http://schemas.microsoft.com/office/powerpoint/2010/main" val="1020319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B1083-8E39-1B20-DDE0-08AE6FAEC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Исправьте ошибки в предложениях.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3EF1E8-E185-D9D0-B81A-1EFA3D372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873" y="1393793"/>
            <a:ext cx="10662081" cy="5291091"/>
          </a:xfrm>
        </p:spPr>
        <p:txBody>
          <a:bodyPr>
            <a:normAutofit fontScale="92500"/>
          </a:bodyPr>
          <a:lstStyle/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Растёт число </a:t>
            </a:r>
            <a:r>
              <a:rPr lang="ru-RU" sz="3200" b="1" dirty="0">
                <a:solidFill>
                  <a:srgbClr val="FF0000"/>
                </a:solidFill>
              </a:rPr>
              <a:t>заболеваемостей</a:t>
            </a:r>
            <a:r>
              <a:rPr lang="ru-RU" sz="3200" b="1" dirty="0">
                <a:solidFill>
                  <a:schemeClr val="tx1"/>
                </a:solidFill>
              </a:rPr>
              <a:t> гриппом (заболеваний).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Привезли красивую </a:t>
            </a:r>
            <a:r>
              <a:rPr lang="ru-RU" sz="3200" b="1" dirty="0">
                <a:solidFill>
                  <a:srgbClr val="FF0000"/>
                </a:solidFill>
              </a:rPr>
              <a:t>тюль</a:t>
            </a:r>
            <a:r>
              <a:rPr lang="ru-RU" sz="3200" b="1" dirty="0">
                <a:solidFill>
                  <a:schemeClr val="tx1"/>
                </a:solidFill>
              </a:rPr>
              <a:t> и бессульфатную </a:t>
            </a:r>
            <a:r>
              <a:rPr lang="ru-RU" sz="3200" b="1" dirty="0">
                <a:solidFill>
                  <a:srgbClr val="FF0000"/>
                </a:solidFill>
              </a:rPr>
              <a:t>шампунь</a:t>
            </a:r>
            <a:r>
              <a:rPr lang="ru-RU" sz="3200" b="1" dirty="0">
                <a:solidFill>
                  <a:schemeClr val="tx1"/>
                </a:solidFill>
              </a:rPr>
              <a:t> (тюль и шампунь – мужского рода).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Порядок оформления сделки </a:t>
            </a:r>
            <a:r>
              <a:rPr lang="ru-RU" sz="3200" b="1" dirty="0">
                <a:solidFill>
                  <a:srgbClr val="FF0000"/>
                </a:solidFill>
              </a:rPr>
              <a:t>не прописан </a:t>
            </a:r>
            <a:r>
              <a:rPr lang="ru-RU" sz="3200" b="1" dirty="0">
                <a:solidFill>
                  <a:schemeClr val="tx1"/>
                </a:solidFill>
              </a:rPr>
              <a:t>в законе (вместо общеупотребительного не описан)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Спасателя </a:t>
            </a:r>
            <a:r>
              <a:rPr lang="ru-RU" sz="3200" b="1" dirty="0">
                <a:solidFill>
                  <a:srgbClr val="FF0000"/>
                </a:solidFill>
              </a:rPr>
              <a:t>предоставили</a:t>
            </a:r>
            <a:r>
              <a:rPr lang="ru-RU" sz="3200" b="1" dirty="0">
                <a:solidFill>
                  <a:schemeClr val="tx1"/>
                </a:solidFill>
              </a:rPr>
              <a:t>  (представили)  к награде.</a:t>
            </a:r>
          </a:p>
          <a:p>
            <a:pPr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</a:rPr>
              <a:t>Люди простодушные часто принимают </a:t>
            </a:r>
            <a:r>
              <a:rPr lang="ru-RU" sz="3200" b="1" dirty="0">
                <a:solidFill>
                  <a:srgbClr val="FF0000"/>
                </a:solidFill>
              </a:rPr>
              <a:t>желательное</a:t>
            </a:r>
            <a:r>
              <a:rPr lang="ru-RU" sz="3200" b="1" dirty="0">
                <a:solidFill>
                  <a:schemeClr val="tx1"/>
                </a:solidFill>
              </a:rPr>
              <a:t> (желаемое) за действительное.</a:t>
            </a:r>
          </a:p>
        </p:txBody>
      </p:sp>
    </p:spTree>
    <p:extLst>
      <p:ext uri="{BB962C8B-B14F-4D97-AF65-F5344CB8AC3E}">
        <p14:creationId xmlns:p14="http://schemas.microsoft.com/office/powerpoint/2010/main" val="3439488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9E70C80-87B3-2A44-09E0-65A07E941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9203" y="62144"/>
            <a:ext cx="10617694" cy="6720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>
                <a:solidFill>
                  <a:schemeClr val="tx1"/>
                </a:solidFill>
              </a:rPr>
              <a:t>Тавтология</a:t>
            </a:r>
            <a:r>
              <a:rPr lang="ru-RU" sz="3200" b="1" dirty="0">
                <a:solidFill>
                  <a:schemeClr val="tx1"/>
                </a:solidFill>
              </a:rPr>
              <a:t> - повторение в предложении однокоренных слов, например: рабочие объединились воедино; следует отметить следующие недостатки. </a:t>
            </a:r>
          </a:p>
          <a:p>
            <a:pPr marL="0" indent="0">
              <a:buNone/>
            </a:pPr>
            <a:r>
              <a:rPr lang="ru-RU" sz="3200" b="1" u="sng" dirty="0">
                <a:solidFill>
                  <a:schemeClr val="tx1"/>
                </a:solidFill>
              </a:rPr>
              <a:t>Плеоназм</a:t>
            </a:r>
            <a:r>
              <a:rPr lang="ru-RU" sz="3200" b="1" dirty="0">
                <a:solidFill>
                  <a:schemeClr val="tx1"/>
                </a:solidFill>
              </a:rPr>
              <a:t> - многословие, речевая избыточность, повторение одних и тех же понятий, например: дорога каждая минута времени (слово времени является лишним, так как минута связана с понятием времени); народный фольклор (лишнее слово - народный, так как фольклор и есть народное творчество); сервисное обслуживание (сервис переводится как обслуживание).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735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2790B1-5673-A495-D567-FA32992D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301" y="0"/>
            <a:ext cx="10492761" cy="1280890"/>
          </a:xfrm>
        </p:spPr>
        <p:txBody>
          <a:bodyPr/>
          <a:lstStyle/>
          <a:p>
            <a:r>
              <a:rPr lang="ru-RU" dirty="0"/>
              <a:t>Укажите в предложениях плеоназм и тавтологию.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7A9B98-12B0-EC9E-42B5-7B1B3436B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229" y="1225118"/>
            <a:ext cx="11727401" cy="5632881"/>
          </a:xfrm>
        </p:spPr>
        <p:txBody>
          <a:bodyPr>
            <a:normAutofit fontScale="85000" lnSpcReduction="10000"/>
          </a:bodyPr>
          <a:lstStyle/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Лиственные леса занимают меньшую площадь, покрытую лесом.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Лес - это чистый воздух, собиратель влаги, животворный источник всего живого.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Чтобы закрепить изученный материал, необходимо при изучении последующих тем выполнять упражнения на повторение.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Рождество я отмечал на даче у коллеги по работе.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Гостям города были вручены памятные сувениры.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На предприятии нет свободных вакансий.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 мае месяце прошлого года прошла научная конференция.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Архитекторы и проектировщики долго работали над проектом этого здания.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 искренней любовью изображает автор образ своей любимой героини.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Через неделю состоится первая премьера оперы. </a:t>
            </a:r>
          </a:p>
          <a:p>
            <a:pPr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Выпускники училища трудоустроены на работу.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06745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858</Words>
  <Application>Microsoft Office PowerPoint</Application>
  <PresentationFormat>Широкоэкранный</PresentationFormat>
  <Paragraphs>74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Легкий дым</vt:lpstr>
      <vt:lpstr>Основные лексические нормы современного русского литературного языка</vt:lpstr>
      <vt:lpstr>«Единственное средство умственного общения людей - есть слово… Если же можно употреблять слова как попало и под словами разуметь что нам вздумается, то лучше уж не говорить, а показывать знаками».</vt:lpstr>
      <vt:lpstr>Презентация PowerPoint</vt:lpstr>
      <vt:lpstr>Презентация PowerPoint</vt:lpstr>
      <vt:lpstr>Презентация PowerPoint</vt:lpstr>
      <vt:lpstr>Исправьте ошибки в предложениях.</vt:lpstr>
      <vt:lpstr>Исправьте ошибки в предложениях.</vt:lpstr>
      <vt:lpstr>Презентация PowerPoint</vt:lpstr>
      <vt:lpstr>Укажите в предложениях плеоназм и тавтологию.</vt:lpstr>
      <vt:lpstr>Укажите в предложениях плеоназм и тавтологию.</vt:lpstr>
      <vt:lpstr>Презентация PowerPoint</vt:lpstr>
      <vt:lpstr>Презентация PowerPoint</vt:lpstr>
      <vt:lpstr>Презентация PowerPoint</vt:lpstr>
      <vt:lpstr>Презентация PowerPoint</vt:lpstr>
      <vt:lpstr>Укажите ошибки, вызванные нарушением лексической сочетаемости слов. </vt:lpstr>
      <vt:lpstr>Укажите ошибки, вызванные нарушением лексической сочетаемости слов.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лексические нормы современного русского литературного языка</dc:title>
  <dc:creator>Тимошевский Дмитрий Анатольевич</dc:creator>
  <cp:lastModifiedBy>Тимошевский Дмитрий Анатольевич</cp:lastModifiedBy>
  <cp:revision>1</cp:revision>
  <dcterms:created xsi:type="dcterms:W3CDTF">2023-11-13T15:19:53Z</dcterms:created>
  <dcterms:modified xsi:type="dcterms:W3CDTF">2023-11-13T16:04:50Z</dcterms:modified>
</cp:coreProperties>
</file>