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4" y="8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7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1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87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3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6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0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5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67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8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6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18FE0-2031-487D-A16C-04812206E8A2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2DDF7-7230-49CE-BE36-1055857C3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0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766" y="1198179"/>
            <a:ext cx="9144000" cy="3336542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ТЕМА 4.2 Требование накладная. Товарная накладная.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82302" y="6006662"/>
            <a:ext cx="3794235" cy="6227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Преподаватель: Прокопенко Максим Александрович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161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6177"/>
            <a:ext cx="5849007" cy="5915243"/>
          </a:xfrm>
        </p:spPr>
        <p:txBody>
          <a:bodyPr>
            <a:normAutofit/>
          </a:bodyPr>
          <a:lstStyle/>
          <a:p>
            <a:r>
              <a:rPr lang="ru-RU" dirty="0" smtClean="0"/>
              <a:t>Документ заверяется сотрудником, который произвел выдачу товара, а также тем, кто его принял, но только после проверки передаваемых товарно-материальных ценностей на количество, качество и пр. параметры. Подписи должны быть проставлены с расшифровкой и указанием должностей ответственных лиц.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007" y="851338"/>
            <a:ext cx="6188623" cy="551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31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319" y="217925"/>
            <a:ext cx="8503361" cy="626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8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Требование накладная (форма М-11)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890" y="1690688"/>
            <a:ext cx="6902669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Использование формы М-11 или требования-накладной происходит, когда внутри предприятия производится передача товарно-материальных ценностей из одного подразделения в другое, чаще всего — при сдаче отходов производства, бракованных изделий или остатков неистраченных материалов на склад. Также данный документ применяется тогда, когда товары и материалы переходят от одного материально-ответственного лица к другому, таким образом, определяя, кто в тот или иной момент деятельности компании является ответственным за их сохранность.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200" y="2112580"/>
            <a:ext cx="3622959" cy="308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79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требования-накладной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727028" cy="4351338"/>
          </a:xfrm>
        </p:spPr>
        <p:txBody>
          <a:bodyPr/>
          <a:lstStyle/>
          <a:p>
            <a:r>
              <a:rPr lang="ru-RU" dirty="0" smtClean="0"/>
              <a:t>Оформлением требования-накладной занимается лицо, в чьи полномочия входит контроль за движением товарно-материальных ценностей в организации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228" y="1668682"/>
            <a:ext cx="6440401" cy="450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1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530" y="280603"/>
            <a:ext cx="11395841" cy="6009837"/>
          </a:xfrm>
        </p:spPr>
        <p:txBody>
          <a:bodyPr>
            <a:normAutofit/>
          </a:bodyPr>
          <a:lstStyle/>
          <a:p>
            <a:r>
              <a:rPr lang="ru-RU" dirty="0" smtClean="0"/>
              <a:t>Заполнение карандашом, а также ошибки, помарки и пр. исправления не допускаются</a:t>
            </a:r>
          </a:p>
          <a:p>
            <a:r>
              <a:rPr lang="ru-RU" dirty="0"/>
              <a:t>Д</a:t>
            </a:r>
            <a:r>
              <a:rPr lang="ru-RU" dirty="0" smtClean="0"/>
              <a:t>олжны содержаться «живые» подписи того, кто отпустил товар и того, кто его принял. Удостоверять требование-накладную печатью не надо, поскольку она относится к внутренней документации предприятия, а составляется документ в двух экземплярах, один из которых передается на склад организации и в дальнейшем служит в качестве основания для оприходования, а второй остается у отправителя товарно-материальных ценностей и является основанием для их списания.</a:t>
            </a:r>
          </a:p>
          <a:p>
            <a:r>
              <a:rPr lang="ru-RU" dirty="0" smtClean="0"/>
              <a:t>Требование-накладная относится к категории первичной документации и как любые другие подобные бумаги должен храниться не менее пяти лет.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47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по заполнению требования-накладной по форме М-11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37" y="1560786"/>
            <a:ext cx="11319641" cy="529721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5100" dirty="0" smtClean="0"/>
              <a:t>Часть первая</a:t>
            </a:r>
          </a:p>
          <a:p>
            <a:r>
              <a:rPr lang="ru-RU" sz="5100" dirty="0" smtClean="0"/>
              <a:t>В первый раздел документа сначала нужно вписать номер требования-накладной в соответствии с внутренним документооборотом предприятия, затем чуть ниже указывается наименование организации и ее код ОКПО (Общероссийский классификатор предприятий и организаций) – содержится в учредительных бумагах.</a:t>
            </a:r>
          </a:p>
          <a:p>
            <a:r>
              <a:rPr lang="ru-RU" sz="5100" dirty="0" smtClean="0"/>
              <a:t>В первый раздел документа сначала нужно вписать номер требования-накладной в соответствии с внутренним документооборотом предприятия, затем чуть ниже указывается наименование организации и ее код ОКПО (Общероссийский классификатор предприятий и организаций) – содержится в учредительных бумагах.</a:t>
            </a:r>
          </a:p>
          <a:p>
            <a:r>
              <a:rPr lang="ru-RU" sz="5100" dirty="0" smtClean="0"/>
              <a:t>После этого заполняется таблица, в которую вносятся</a:t>
            </a:r>
          </a:p>
          <a:p>
            <a:r>
              <a:rPr lang="ru-RU" sz="5100" dirty="0" smtClean="0"/>
              <a:t>o	дата составления документа,</a:t>
            </a:r>
          </a:p>
          <a:p>
            <a:r>
              <a:rPr lang="ru-RU" sz="5100" dirty="0" smtClean="0"/>
              <a:t>o	код вида операции (если такое кодирование применяется),</a:t>
            </a:r>
          </a:p>
          <a:p>
            <a:r>
              <a:rPr lang="ru-RU" sz="5100" dirty="0" smtClean="0"/>
              <a:t>o	данные об отправителе и получателе (название структурного подразделения, например, основной цех или склад, а также вид его деятельности, к примеру: производство или хранение).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86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950" y="375196"/>
            <a:ext cx="11606049" cy="6340913"/>
          </a:xfrm>
        </p:spPr>
        <p:txBody>
          <a:bodyPr/>
          <a:lstStyle/>
          <a:p>
            <a:r>
              <a:rPr lang="ru-RU" dirty="0" smtClean="0"/>
              <a:t>По</a:t>
            </a:r>
            <a:r>
              <a:rPr lang="ru-RU" sz="3600" dirty="0" smtClean="0"/>
              <a:t>том вносятся данные </a:t>
            </a:r>
            <a:r>
              <a:rPr lang="ru-RU" sz="3600" dirty="0" err="1" smtClean="0"/>
              <a:t>субсчёта</a:t>
            </a:r>
            <a:r>
              <a:rPr lang="ru-RU" sz="3600" dirty="0" smtClean="0"/>
              <a:t> и кода аналитического учета отправителя (если таковой имеется), а также учетная единица выпуска продукции (килограммы, кубы, штуки и т.п.)</a:t>
            </a:r>
          </a:p>
          <a:p>
            <a:r>
              <a:rPr lang="ru-RU" sz="3600" dirty="0" smtClean="0"/>
              <a:t>Ниже необходимо указать, через кого непосредственно проходит движение товарно-материальных ценностей: его должность, фамилию, имя, отчество (последние можно вписать в виде инициалов). Также аналогичным образом вносится информация о том работнике, который непосредственно потребовал передачу продукции и том, кто дал на это разрешение.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906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862" y="211826"/>
            <a:ext cx="7876025" cy="602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9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второй таблицы формы М-11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вторую таблицу документа сначала вносятся данные о </a:t>
            </a:r>
            <a:r>
              <a:rPr lang="ru-RU" dirty="0" err="1" smtClean="0"/>
              <a:t>субсчёте</a:t>
            </a:r>
            <a:r>
              <a:rPr lang="ru-RU" dirty="0" smtClean="0"/>
              <a:t> и коде аналитического учета получателя (могут совпадать с предыдущими данными). Затем указывается наименование материальных ценностей и их номенклатурный номер (если такая нумерация применяется), а также все, что касается единиц измерения их код по ОКЕИ (расшифровывается как Общероссийский классификатор единиц измерения) и наименование (штуки, метры, кубы и т.д.).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857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497" y="1258067"/>
            <a:ext cx="10515600" cy="4351338"/>
          </a:xfrm>
        </p:spPr>
        <p:txBody>
          <a:bodyPr/>
          <a:lstStyle/>
          <a:p>
            <a:r>
              <a:rPr lang="ru-RU" dirty="0" smtClean="0"/>
              <a:t>После этого вписывается количество затребованных и отпущенных материалов. Данные в этих ячейках иногда могут не совпадать (к примеру, из-за нехватки продукции), поэтому всегда важно проверять, чтобы количество отпущенных товаров или материалов не превышало количества тех, что затребованы.</a:t>
            </a:r>
          </a:p>
          <a:p>
            <a:r>
              <a:rPr lang="ru-RU" dirty="0" smtClean="0"/>
              <a:t>Следующие столбики касаются цены: сначала указывается полная стоимость ТМЦ, потом — сумма без учета НДС. В последнюю очередь в таблицу заносится номер карточки учета продукции по складской картотеке.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686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583</Words>
  <Application>Microsoft Office PowerPoint</Application>
  <PresentationFormat>Широкоэкранный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ТЕМА 4.2 Требование накладная. Товарная накладная. </vt:lpstr>
      <vt:lpstr>Требование накладная (форма М-11)</vt:lpstr>
      <vt:lpstr>Оформление требования-накладной</vt:lpstr>
      <vt:lpstr>Презентация PowerPoint</vt:lpstr>
      <vt:lpstr>Инструкция по заполнению требования-накладной по форме М-11</vt:lpstr>
      <vt:lpstr>Презентация PowerPoint</vt:lpstr>
      <vt:lpstr>Презентация PowerPoint</vt:lpstr>
      <vt:lpstr>Заполнение второй таблицы формы М-11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4.2 Требование накладная. Товарная накладная. </dc:title>
  <dc:creator>Учетная запись Майкрософт</dc:creator>
  <cp:lastModifiedBy>Учетная запись Майкрософт</cp:lastModifiedBy>
  <cp:revision>2</cp:revision>
  <dcterms:created xsi:type="dcterms:W3CDTF">2022-03-18T06:52:52Z</dcterms:created>
  <dcterms:modified xsi:type="dcterms:W3CDTF">2022-03-18T08:53:42Z</dcterms:modified>
</cp:coreProperties>
</file>