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docProps/custom.xml" ContentType="application/vnd.openxmlformats-officedocument.custom-properties+xml"/>
  <Override PartName="/ppt/slideMasters/slideMaster6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customXml/itemProps2.xml" ContentType="application/vnd.openxmlformats-officedocument.customXml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0" r:id="rId5"/>
    <p:sldMasterId id="2147483672" r:id="rId6"/>
    <p:sldMasterId id="2147483684" r:id="rId7"/>
    <p:sldMasterId id="2147483696" r:id="rId8"/>
    <p:sldMasterId id="2147483708" r:id="rId9"/>
  </p:sldMasterIdLst>
  <p:sldIdLst>
    <p:sldId id="256" r:id="rId10"/>
    <p:sldId id="281" r:id="rId11"/>
    <p:sldId id="282" r:id="rId12"/>
    <p:sldId id="283" r:id="rId13"/>
    <p:sldId id="285" r:id="rId14"/>
    <p:sldId id="257" r:id="rId15"/>
    <p:sldId id="275" r:id="rId16"/>
    <p:sldId id="276" r:id="rId17"/>
    <p:sldId id="277" r:id="rId18"/>
    <p:sldId id="264" r:id="rId19"/>
    <p:sldId id="278" r:id="rId20"/>
    <p:sldId id="263" r:id="rId21"/>
    <p:sldId id="279" r:id="rId22"/>
    <p:sldId id="291" r:id="rId23"/>
    <p:sldId id="280" r:id="rId24"/>
    <p:sldId id="265" r:id="rId25"/>
    <p:sldId id="266" r:id="rId26"/>
    <p:sldId id="286" r:id="rId27"/>
    <p:sldId id="287" r:id="rId28"/>
    <p:sldId id="288" r:id="rId29"/>
    <p:sldId id="290" r:id="rId30"/>
    <p:sldId id="289" r:id="rId31"/>
    <p:sldId id="292" r:id="rId32"/>
    <p:sldId id="261" r:id="rId33"/>
    <p:sldId id="262" r:id="rId34"/>
    <p:sldId id="274" r:id="rId3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3603" autoAdjust="0"/>
    <p:restoredTop sz="94660"/>
  </p:normalViewPr>
  <p:slideViewPr>
    <p:cSldViewPr>
      <p:cViewPr varScale="1">
        <p:scale>
          <a:sx n="68" d="100"/>
          <a:sy n="68" d="100"/>
        </p:scale>
        <p:origin x="-7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presProps" Target="pres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E23CC9-8599-40C2-B83C-051F0C507C1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ADF3BC-E199-4D1D-9263-2C52015494C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199164-58AD-4997-A150-394C75E7623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E23CC9-8599-40C2-B83C-051F0C507C1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83987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954A5C-4585-4C76-B41F-B3CDCC1141F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66162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2D14AC-CD3D-4EB4-B775-E9E2A79B34B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33485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4E20B4-8453-4B02-BE08-C72E0AAD5AD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59320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836692-B0CD-4C4C-91B8-0898E94705C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69216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B14292-C26F-49B6-A71B-F1F45297A31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10183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96EEB7-9344-473D-9894-0D2F6B02DB3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6272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00BEC2-38D7-4B4D-B8AF-2417DEF2C83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4307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954A5C-4585-4C76-B41F-B3CDCC1141F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23AF99-79BD-4CD5-B3C4-43478B6B940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4645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ADF3BC-E199-4D1D-9263-2C52015494C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3417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199164-58AD-4997-A150-394C75E7623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20761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E23CC9-8599-40C2-B83C-051F0C507C1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49445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954A5C-4585-4C76-B41F-B3CDCC1141F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138634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2D14AC-CD3D-4EB4-B775-E9E2A79B34B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482555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4E20B4-8453-4B02-BE08-C72E0AAD5AD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246441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836692-B0CD-4C4C-91B8-0898E94705C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116511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B14292-C26F-49B6-A71B-F1F45297A31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520195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96EEB7-9344-473D-9894-0D2F6B02DB3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4833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2D14AC-CD3D-4EB4-B775-E9E2A79B34B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00BEC2-38D7-4B4D-B8AF-2417DEF2C83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398103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23AF99-79BD-4CD5-B3C4-43478B6B940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43215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ADF3BC-E199-4D1D-9263-2C52015494C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114463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199164-58AD-4997-A150-394C75E7623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619301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E23CC9-8599-40C2-B83C-051F0C507C1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521636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954A5C-4585-4C76-B41F-B3CDCC1141F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311258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2D14AC-CD3D-4EB4-B775-E9E2A79B34B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2687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4E20B4-8453-4B02-BE08-C72E0AAD5AD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616109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836692-B0CD-4C4C-91B8-0898E94705C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889829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B14292-C26F-49B6-A71B-F1F45297A31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7135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4E20B4-8453-4B02-BE08-C72E0AAD5AD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96EEB7-9344-473D-9894-0D2F6B02DB3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315658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00BEC2-38D7-4B4D-B8AF-2417DEF2C83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530941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23AF99-79BD-4CD5-B3C4-43478B6B940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863186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ADF3BC-E199-4D1D-9263-2C52015494C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39886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199164-58AD-4997-A150-394C75E7623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544728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E23CC9-8599-40C2-B83C-051F0C507C1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331022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954A5C-4585-4C76-B41F-B3CDCC1141F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612921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2D14AC-CD3D-4EB4-B775-E9E2A79B34B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293746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4E20B4-8453-4B02-BE08-C72E0AAD5AD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456302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836692-B0CD-4C4C-91B8-0898E94705C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0834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836692-B0CD-4C4C-91B8-0898E94705C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B14292-C26F-49B6-A71B-F1F45297A31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462023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96EEB7-9344-473D-9894-0D2F6B02DB3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140720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00BEC2-38D7-4B4D-B8AF-2417DEF2C83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220172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23AF99-79BD-4CD5-B3C4-43478B6B940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061196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ADF3BC-E199-4D1D-9263-2C52015494C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497409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199164-58AD-4997-A150-394C75E7623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451402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E23CC9-8599-40C2-B83C-051F0C507C1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382286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954A5C-4585-4C76-B41F-B3CDCC1141F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305086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2D14AC-CD3D-4EB4-B775-E9E2A79B34B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474507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4E20B4-8453-4B02-BE08-C72E0AAD5AD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4130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B14292-C26F-49B6-A71B-F1F45297A31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836692-B0CD-4C4C-91B8-0898E94705C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343485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B14292-C26F-49B6-A71B-F1F45297A31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052728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96EEB7-9344-473D-9894-0D2F6B02DB3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442418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00BEC2-38D7-4B4D-B8AF-2417DEF2C83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326546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23AF99-79BD-4CD5-B3C4-43478B6B940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808089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ADF3BC-E199-4D1D-9263-2C52015494C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10836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199164-58AD-4997-A150-394C75E7623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851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96EEB7-9344-473D-9894-0D2F6B02DB3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00BEC2-38D7-4B4D-B8AF-2417DEF2C83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23AF99-79BD-4CD5-B3C4-43478B6B940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4EDBBAA-2DF8-4AB0-BE05-F46D4D464EF6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4EDBBAA-2DF8-4AB0-BE05-F46D4D464EF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6707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4EDBBAA-2DF8-4AB0-BE05-F46D4D464EF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0100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4EDBBAA-2DF8-4AB0-BE05-F46D4D464EF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071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4EDBBAA-2DF8-4AB0-BE05-F46D4D464EF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7389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4EDBBAA-2DF8-4AB0-BE05-F46D4D464EF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8971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file:///F:\&#1080;&#1085;&#1090;&#1077;&#1083;&#1083;&#1077;&#1082;&#1090;\&#1087;&#1080;&#1089;&#1094;&#1086;&#1074;&#1072;&#1103;%20&#1082;&#1085;&#1080;&#1075;&#1072;.docx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file:///F:\&#1080;&#1085;&#1090;&#1077;&#1083;&#1083;&#1077;&#1082;&#1090;\&#1050;&#1040;&#1056;&#1058;&#1040;%201792.docx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hyperlink" Target="file:///F:\&#1080;&#1085;&#1090;&#1077;&#1083;&#1083;&#1077;&#1082;&#1090;\&#1050;&#1040;&#1056;&#1058;&#1040;.docx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nlinetambov.ru/news/society/svyaz-pokoleniy-vosstanavlivaetsya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file:///F:\&#1080;&#1085;&#1090;&#1077;&#1083;&#1083;&#1077;&#1082;&#1090;\&#1082;&#1086;&#1085;&#1092;&#1077;&#1088;&#1077;&#1085;&#1094;&#1080;&#1103;.docx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hyperlink" Target="file:///F:\&#1080;&#1085;&#1090;&#1077;&#1083;&#1083;&#1077;&#1082;&#1090;\&#1092;&#1086;&#1090;&#1086;.doc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560" y="1628800"/>
            <a:ext cx="7632848" cy="1910210"/>
          </a:xfrm>
        </p:spPr>
        <p:txBody>
          <a:bodyPr/>
          <a:lstStyle/>
          <a:p>
            <a:r>
              <a:rPr lang="ru-RU" sz="7200" dirty="0">
                <a:latin typeface="Comic Sans MS" panose="030F0702030302020204" pitchFamily="66" charset="0"/>
              </a:rPr>
              <a:t>История села </a:t>
            </a:r>
            <a:r>
              <a:rPr lang="ru-RU" sz="7200" dirty="0" err="1">
                <a:latin typeface="Comic Sans MS" panose="030F0702030302020204" pitchFamily="66" charset="0"/>
              </a:rPr>
              <a:t>Перкино</a:t>
            </a:r>
            <a:endParaRPr lang="ru-RU" sz="7200" dirty="0">
              <a:latin typeface="Comic Sans MS" panose="030F0702030302020204" pitchFamily="66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>
                <a:latin typeface="Comic Sans MS" panose="030F0702030302020204" pitchFamily="66" charset="0"/>
              </a:rPr>
              <a:t>Подготовил</a:t>
            </a:r>
            <a:r>
              <a:rPr lang="en-US" dirty="0">
                <a:latin typeface="Comic Sans MS" panose="030F0702030302020204" pitchFamily="66" charset="0"/>
              </a:rPr>
              <a:t>:</a:t>
            </a:r>
            <a:r>
              <a:rPr lang="ru-RU" dirty="0">
                <a:latin typeface="Comic Sans MS" panose="030F0702030302020204" pitchFamily="66" charset="0"/>
              </a:rPr>
              <a:t> Сулейманов Рустам</a:t>
            </a:r>
            <a:r>
              <a:rPr lang="en-US" dirty="0">
                <a:latin typeface="Comic Sans MS" panose="030F0702030302020204" pitchFamily="66" charset="0"/>
              </a:rPr>
              <a:t>,</a:t>
            </a:r>
            <a:r>
              <a:rPr lang="ru-RU" dirty="0">
                <a:latin typeface="Comic Sans MS" panose="030F0702030302020204" pitchFamily="66" charset="0"/>
              </a:rPr>
              <a:t> учащийся 8 класса </a:t>
            </a:r>
            <a:r>
              <a:rPr lang="ru-RU" sz="3200" dirty="0">
                <a:solidFill>
                  <a:schemeClr val="tx1"/>
                </a:solidFill>
                <a:latin typeface="Comic Sans MS" panose="030F0702030302020204" pitchFamily="66" charset="0"/>
                <a:cs typeface="Times New Roman" pitchFamily="18" charset="0"/>
              </a:rPr>
              <a:t>МБОУ</a:t>
            </a:r>
            <a:r>
              <a:rPr lang="ru-RU" sz="3200" b="1" dirty="0">
                <a:solidFill>
                  <a:schemeClr val="tx1"/>
                </a:solidFill>
                <a:latin typeface="Comic Sans MS" panose="030F0702030302020204" pitchFamily="66" charset="0"/>
                <a:cs typeface="Times New Roman" pitchFamily="18" charset="0"/>
              </a:rPr>
              <a:t> </a:t>
            </a:r>
            <a:r>
              <a:rPr lang="ru-RU" sz="3200" dirty="0">
                <a:solidFill>
                  <a:schemeClr val="tx1"/>
                </a:solidFill>
                <a:latin typeface="Comic Sans MS" panose="030F0702030302020204" pitchFamily="66" charset="0"/>
                <a:cs typeface="Times New Roman" pitchFamily="18" charset="0"/>
              </a:rPr>
              <a:t>Сосновская</a:t>
            </a:r>
            <a:r>
              <a:rPr lang="ru-RU" sz="3200" b="1" dirty="0">
                <a:solidFill>
                  <a:schemeClr val="tx1"/>
                </a:solidFill>
                <a:latin typeface="Comic Sans MS" panose="030F0702030302020204" pitchFamily="66" charset="0"/>
                <a:cs typeface="Times New Roman" pitchFamily="18" charset="0"/>
              </a:rPr>
              <a:t> </a:t>
            </a:r>
            <a:r>
              <a:rPr lang="ru-RU" sz="3200" dirty="0">
                <a:solidFill>
                  <a:schemeClr val="tx1"/>
                </a:solidFill>
                <a:latin typeface="Comic Sans MS" panose="030F0702030302020204" pitchFamily="66" charset="0"/>
                <a:cs typeface="Times New Roman" pitchFamily="18" charset="0"/>
              </a:rPr>
              <a:t>СОШ</a:t>
            </a:r>
            <a:r>
              <a:rPr lang="ru-RU" sz="3200" b="1" dirty="0">
                <a:solidFill>
                  <a:schemeClr val="tx1"/>
                </a:solidFill>
                <a:latin typeface="Comic Sans MS" panose="030F0702030302020204" pitchFamily="66" charset="0"/>
                <a:cs typeface="Times New Roman" pitchFamily="18" charset="0"/>
              </a:rPr>
              <a:t> </a:t>
            </a:r>
            <a:r>
              <a:rPr lang="ru-RU" sz="3200" dirty="0">
                <a:solidFill>
                  <a:schemeClr val="tx1"/>
                </a:solidFill>
                <a:latin typeface="Comic Sans MS" panose="030F0702030302020204" pitchFamily="66" charset="0"/>
                <a:cs typeface="Times New Roman" pitchFamily="18" charset="0"/>
              </a:rPr>
              <a:t>№1</a:t>
            </a:r>
            <a:endParaRPr lang="ru-RU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3857628"/>
            <a:ext cx="8748464" cy="3143272"/>
          </a:xfrm>
        </p:spPr>
        <p:txBody>
          <a:bodyPr/>
          <a:lstStyle/>
          <a:p>
            <a:pPr marL="0" indent="0">
              <a:buNone/>
            </a:pPr>
            <a:r>
              <a:rPr lang="ru-RU" sz="2000" b="1" dirty="0">
                <a:latin typeface="Comic Sans MS" pitchFamily="66" charset="0"/>
              </a:rPr>
              <a:t>Само основание села описано нашим историком  Н.В.Муравьевым, мордовское поселение образовалось за рекой </a:t>
            </a:r>
            <a:r>
              <a:rPr lang="ru-RU" sz="2000" b="1" dirty="0" err="1">
                <a:latin typeface="Comic Sans MS" pitchFamily="66" charset="0"/>
              </a:rPr>
              <a:t>Цной</a:t>
            </a:r>
            <a:r>
              <a:rPr lang="ru-RU" sz="2000" b="1" dirty="0">
                <a:latin typeface="Comic Sans MS" pitchFamily="66" charset="0"/>
              </a:rPr>
              <a:t>, где естественной защитой являлся высокий берег, а с другой стороны- густой лес. </a:t>
            </a:r>
            <a:r>
              <a:rPr lang="ru-RU" sz="2000" b="1" dirty="0">
                <a:latin typeface="Comic Sans MS" panose="030F0702030302020204" pitchFamily="66" charset="0"/>
                <a:cs typeface="Times New Roman" pitchFamily="18" charset="0"/>
              </a:rPr>
              <a:t>До возникновения г. Тамбова на правой стороне р. Цны (там, где сейчас д. Заречье) существовала мордовская деревня </a:t>
            </a:r>
            <a:r>
              <a:rPr lang="ru-RU" sz="2000" b="1" dirty="0" err="1">
                <a:latin typeface="Comic Sans MS" panose="030F0702030302020204" pitchFamily="66" charset="0"/>
                <a:cs typeface="Times New Roman" pitchFamily="18" charset="0"/>
              </a:rPr>
              <a:t>Перккз</a:t>
            </a:r>
            <a:r>
              <a:rPr lang="ru-RU" sz="2000" b="1" dirty="0">
                <a:latin typeface="Comic Sans MS" panose="030F0702030302020204" pitchFamily="66" charset="0"/>
                <a:cs typeface="Times New Roman" pitchFamily="18" charset="0"/>
              </a:rPr>
              <a:t> (Звериное). В 1640 - 1648 гг. она перенесена на левую сторону р. Цны. Её жители - мордва и русские поселенцы. Название села постепенно русифицировалось: </a:t>
            </a:r>
            <a:r>
              <a:rPr lang="ru-RU" sz="2000" b="1" dirty="0" err="1">
                <a:latin typeface="Comic Sans MS" panose="030F0702030302020204" pitchFamily="66" charset="0"/>
                <a:cs typeface="Times New Roman" pitchFamily="18" charset="0"/>
              </a:rPr>
              <a:t>Перкина</a:t>
            </a:r>
            <a:r>
              <a:rPr lang="ru-RU" sz="2000" b="1" dirty="0">
                <a:latin typeface="Comic Sans MS" panose="030F0702030302020204" pitchFamily="66" charset="0"/>
                <a:cs typeface="Times New Roman" pitchFamily="18" charset="0"/>
              </a:rPr>
              <a:t> - </a:t>
            </a:r>
            <a:r>
              <a:rPr lang="ru-RU" sz="2000" b="1" dirty="0" err="1">
                <a:latin typeface="Comic Sans MS" panose="030F0702030302020204" pitchFamily="66" charset="0"/>
                <a:cs typeface="Times New Roman" pitchFamily="18" charset="0"/>
              </a:rPr>
              <a:t>Перкино</a:t>
            </a:r>
            <a:endParaRPr lang="ru-RU" sz="2000" b="1" dirty="0">
              <a:latin typeface="Comic Sans MS" panose="030F0702030302020204" pitchFamily="66" charset="0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23963" y="425451"/>
            <a:ext cx="3852093" cy="3455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431828">
            <a:off x="2483768" y="980728"/>
            <a:ext cx="1011237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304A802-EB3C-9532-72CC-82BDADE4334A}"/>
              </a:ext>
            </a:extLst>
          </p:cNvPr>
          <p:cNvSpPr txBox="1"/>
          <p:nvPr/>
        </p:nvSpPr>
        <p:spPr>
          <a:xfrm>
            <a:off x="5148064" y="425451"/>
            <a:ext cx="31534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Comic Sans MS" panose="030F0702030302020204" pitchFamily="66" charset="0"/>
              </a:rPr>
              <a:t>Карта 1823 года</a:t>
            </a:r>
          </a:p>
        </p:txBody>
      </p:sp>
    </p:spTree>
    <p:extLst>
      <p:ext uri="{BB962C8B-B14F-4D97-AF65-F5344CB8AC3E}">
        <p14:creationId xmlns:p14="http://schemas.microsoft.com/office/powerpoint/2010/main" xmlns="" val="2621927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4143380"/>
            <a:ext cx="8748464" cy="2500330"/>
          </a:xfrm>
        </p:spPr>
        <p:txBody>
          <a:bodyPr/>
          <a:lstStyle/>
          <a:p>
            <a:pPr>
              <a:buNone/>
            </a:pPr>
            <a:r>
              <a:rPr lang="ru-RU" sz="2000" b="1" dirty="0">
                <a:latin typeface="Comic Sans MS" pitchFamily="66" charset="0"/>
              </a:rPr>
              <a:t>   Именно в этих местах и находят старинные городища с предметам украшения, холодным оружием. Местное население занималось охотой и бортничеством (сбором меда диких пчел). На гербе Тамбовской области не случайно мы видим улей и пчел. Позже, после основания крепости Тамбов, люди стали переселяться на другой берег реки </a:t>
            </a:r>
            <a:r>
              <a:rPr lang="ru-RU" sz="2000" b="1" dirty="0" err="1">
                <a:latin typeface="Comic Sans MS" pitchFamily="66" charset="0"/>
              </a:rPr>
              <a:t>Цны</a:t>
            </a:r>
            <a:r>
              <a:rPr lang="ru-RU" sz="2000" b="1" dirty="0">
                <a:latin typeface="Comic Sans MS" pitchFamily="66" charset="0"/>
              </a:rPr>
              <a:t>, ближе к дороге, ведущей на Рязань- Москву. Появились русские переселенцы.</a:t>
            </a:r>
          </a:p>
          <a:p>
            <a:pPr marL="0" indent="0">
              <a:buNone/>
            </a:pPr>
            <a:endParaRPr lang="ru-RU" sz="2000" b="1" dirty="0">
              <a:latin typeface="Comic Sans MS" pitchFamily="66" charset="0"/>
            </a:endParaRPr>
          </a:p>
        </p:txBody>
      </p:sp>
      <p:pic>
        <p:nvPicPr>
          <p:cNvPr id="1026" name="Picture 2" descr="https://shareslide.ru/img/thumbs/2c3f188b11212284ee91cc83277013a4-800x.jpg"/>
          <p:cNvPicPr>
            <a:picLocks noChangeAspect="1" noChangeArrowheads="1"/>
          </p:cNvPicPr>
          <p:nvPr/>
        </p:nvPicPr>
        <p:blipFill>
          <a:blip r:embed="rId3"/>
          <a:srcRect l="20084" t="4706" r="24391" b="5882"/>
          <a:stretch>
            <a:fillRect/>
          </a:stretch>
        </p:blipFill>
        <p:spPr bwMode="auto">
          <a:xfrm>
            <a:off x="2786050" y="142852"/>
            <a:ext cx="3357586" cy="40719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621927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46138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ru-RU" sz="2800" b="1" dirty="0">
              <a:effectLst/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b="1" dirty="0" err="1">
                <a:latin typeface="Comic Sans MS" panose="030F0702030302020204" pitchFamily="66" charset="0"/>
              </a:rPr>
              <a:t>Перкино</a:t>
            </a:r>
            <a:r>
              <a:rPr lang="ru-RU" sz="2400" b="1" dirty="0">
                <a:latin typeface="Comic Sans MS" panose="030F0702030302020204" pitchFamily="66" charset="0"/>
              </a:rPr>
              <a:t> впервые описано Богданом Карповым в 1640 году, вторично - Василием Кропоткиным в 1678 году.</a:t>
            </a:r>
          </a:p>
          <a:p>
            <a:pPr marL="0" indent="0" algn="just">
              <a:buNone/>
            </a:pPr>
            <a:r>
              <a:rPr lang="ru-RU" sz="2400" b="1" dirty="0">
                <a:latin typeface="Comic Sans MS" panose="030F0702030302020204" pitchFamily="66" charset="0"/>
              </a:rPr>
              <a:t>Жили в </a:t>
            </a:r>
            <a:r>
              <a:rPr lang="ru-RU" sz="2400" b="1" dirty="0" err="1">
                <a:latin typeface="Comic Sans MS" panose="030F0702030302020204" pitchFamily="66" charset="0"/>
              </a:rPr>
              <a:t>Перкино</a:t>
            </a:r>
            <a:r>
              <a:rPr lang="ru-RU" sz="2400" b="1" dirty="0">
                <a:latin typeface="Comic Sans MS" panose="030F0702030302020204" pitchFamily="66" charset="0"/>
              </a:rPr>
              <a:t> крестьяне дворцового ведомства, которых насчитывалось 244 человека в 78 домах.</a:t>
            </a:r>
          </a:p>
          <a:p>
            <a:pPr marL="0" indent="0" algn="just">
              <a:buNone/>
            </a:pPr>
            <a:r>
              <a:rPr lang="ru-RU" sz="2400" b="1" dirty="0">
                <a:latin typeface="Comic Sans MS" panose="030F0702030302020204" pitchFamily="66" charset="0"/>
              </a:rPr>
              <a:t>В списках населённых мест Тамбовской губернии по сведениям 1862 г. именуется как казенное село </a:t>
            </a:r>
            <a:r>
              <a:rPr lang="ru-RU" sz="2400" b="1" dirty="0" err="1">
                <a:latin typeface="Comic Sans MS" panose="030F0702030302020204" pitchFamily="66" charset="0"/>
              </a:rPr>
              <a:t>Перкино</a:t>
            </a:r>
            <a:r>
              <a:rPr lang="ru-RU" sz="2400" b="1" dirty="0">
                <a:latin typeface="Comic Sans MS" panose="030F0702030302020204" pitchFamily="66" charset="0"/>
              </a:rPr>
              <a:t> при р. Цне. В селе было 123 двора с населением 1675 человек (мужчин — 834, женщин — 841). Сообщается о наличии церкви, училища, почтовой станции и базара</a:t>
            </a:r>
          </a:p>
        </p:txBody>
      </p:sp>
    </p:spTree>
    <p:extLst>
      <p:ext uri="{BB962C8B-B14F-4D97-AF65-F5344CB8AC3E}">
        <p14:creationId xmlns:p14="http://schemas.microsoft.com/office/powerpoint/2010/main" xmlns="" val="4197971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4000504"/>
            <a:ext cx="8229600" cy="2597161"/>
          </a:xfrm>
        </p:spPr>
        <p:txBody>
          <a:bodyPr/>
          <a:lstStyle/>
          <a:p>
            <a:pPr marL="0" indent="0">
              <a:buNone/>
            </a:pPr>
            <a:r>
              <a:rPr lang="ru-RU" sz="2000" b="1" dirty="0">
                <a:latin typeface="Comic Sans MS" pitchFamily="66" charset="0"/>
              </a:rPr>
              <a:t>По старинным источникам Заречье называлось </a:t>
            </a:r>
            <a:r>
              <a:rPr lang="ru-RU" sz="2000" b="1" u="sng" dirty="0">
                <a:latin typeface="Comic Sans MS" pitchFamily="66" charset="0"/>
                <a:hlinkClick r:id="rId3" action="ppaction://hlinkfile"/>
              </a:rPr>
              <a:t>Старая </a:t>
            </a:r>
            <a:r>
              <a:rPr lang="ru-RU" sz="2000" b="1" u="sng" dirty="0" err="1">
                <a:latin typeface="Comic Sans MS" pitchFamily="66" charset="0"/>
                <a:hlinkClick r:id="rId3" action="ppaction://hlinkfile"/>
              </a:rPr>
              <a:t>Перкина</a:t>
            </a:r>
            <a:r>
              <a:rPr lang="ru-RU" sz="2000" b="1" dirty="0">
                <a:latin typeface="Comic Sans MS" pitchFamily="66" charset="0"/>
              </a:rPr>
              <a:t>,  а современное Перкино – просто </a:t>
            </a:r>
            <a:r>
              <a:rPr lang="ru-RU" sz="2000" b="1" dirty="0" err="1">
                <a:latin typeface="Comic Sans MS" pitchFamily="66" charset="0"/>
              </a:rPr>
              <a:t>Перкина</a:t>
            </a:r>
            <a:r>
              <a:rPr lang="ru-RU" sz="2000" b="1" dirty="0">
                <a:latin typeface="Comic Sans MS" pitchFamily="66" charset="0"/>
              </a:rPr>
              <a:t>. Стали разрабатываться черноземные земли - это умение принесли с собой русские переселенцы. Земледелие стало вытеснять прежние промыслы. Мордва ассимилировалась с русскими, но до сих пор остались характерные черты внешности и фамилии: </a:t>
            </a:r>
            <a:r>
              <a:rPr lang="ru-RU" sz="2000" b="1" dirty="0" err="1">
                <a:latin typeface="Comic Sans MS" pitchFamily="66" charset="0"/>
              </a:rPr>
              <a:t>Илясов</a:t>
            </a:r>
            <a:r>
              <a:rPr lang="ru-RU" sz="2000" b="1" dirty="0">
                <a:latin typeface="Comic Sans MS" pitchFamily="66" charset="0"/>
              </a:rPr>
              <a:t> ( редуцированное от Ильясов, </a:t>
            </a:r>
            <a:r>
              <a:rPr lang="ru-RU" sz="2000" b="1" dirty="0" err="1">
                <a:latin typeface="Comic Sans MS" pitchFamily="66" charset="0"/>
              </a:rPr>
              <a:t>Чербаев</a:t>
            </a:r>
            <a:r>
              <a:rPr lang="ru-RU" sz="2000" b="1" dirty="0">
                <a:latin typeface="Comic Sans MS" pitchFamily="66" charset="0"/>
              </a:rPr>
              <a:t> – черный бай), </a:t>
            </a:r>
            <a:r>
              <a:rPr lang="ru-RU" sz="2000" b="1" dirty="0" err="1">
                <a:latin typeface="Comic Sans MS" pitchFamily="66" charset="0"/>
              </a:rPr>
              <a:t>Саяпин</a:t>
            </a:r>
            <a:r>
              <a:rPr lang="ru-RU" sz="2000" b="1" dirty="0">
                <a:latin typeface="Comic Sans MS" pitchFamily="66" charset="0"/>
              </a:rPr>
              <a:t>, </a:t>
            </a:r>
            <a:r>
              <a:rPr lang="ru-RU" sz="2000" b="1" dirty="0" err="1">
                <a:latin typeface="Comic Sans MS" pitchFamily="66" charset="0"/>
              </a:rPr>
              <a:t>Пилягин</a:t>
            </a:r>
            <a:endParaRPr lang="ru-RU" sz="2000" b="1" dirty="0">
              <a:latin typeface="Comic Sans MS" pitchFamily="66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D84A7D6-0257-D990-B439-183534D6BC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560" y="352065"/>
            <a:ext cx="5217879" cy="350046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046619" y="1556792"/>
            <a:ext cx="26997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Comic Sans MS" panose="030F0702030302020204" pitchFamily="66" charset="0"/>
              </a:rPr>
              <a:t>ОДНО ИЗ</a:t>
            </a:r>
            <a:r>
              <a:rPr lang="en-US" b="1" dirty="0">
                <a:latin typeface="Comic Sans MS" panose="030F0702030302020204" pitchFamily="66" charset="0"/>
              </a:rPr>
              <a:t> </a:t>
            </a:r>
            <a:r>
              <a:rPr lang="ru-RU" b="1" dirty="0">
                <a:latin typeface="Comic Sans MS" panose="030F0702030302020204" pitchFamily="66" charset="0"/>
              </a:rPr>
              <a:t>СТАРЫХ ЗДАНИЙ СЕЛА</a:t>
            </a:r>
          </a:p>
          <a:p>
            <a:pPr algn="ctr"/>
            <a:r>
              <a:rPr lang="ru-RU" b="1" dirty="0">
                <a:latin typeface="Comic Sans MS" panose="030F0702030302020204" pitchFamily="66" charset="0"/>
              </a:rPr>
              <a:t> ( СЕЛЬСОВЕТ)</a:t>
            </a:r>
          </a:p>
        </p:txBody>
      </p:sp>
    </p:spTree>
    <p:extLst>
      <p:ext uri="{BB962C8B-B14F-4D97-AF65-F5344CB8AC3E}">
        <p14:creationId xmlns:p14="http://schemas.microsoft.com/office/powerpoint/2010/main" xmlns="" val="4197971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1313" y="5364725"/>
            <a:ext cx="8229600" cy="1012672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b="1" dirty="0">
                <a:latin typeface="Comic Sans MS" pitchFamily="66" charset="0"/>
              </a:rPr>
              <a:t>ОДНО ИЗ СТАРЫХ ЗДАНИЙ СЕЛА (ШКОЛА)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91563"/>
            <a:ext cx="6929026" cy="5273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74499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472" y="4143380"/>
            <a:ext cx="8229600" cy="2143140"/>
          </a:xfrm>
        </p:spPr>
        <p:txBody>
          <a:bodyPr/>
          <a:lstStyle/>
          <a:p>
            <a:pPr marL="0" indent="0">
              <a:buNone/>
            </a:pPr>
            <a:r>
              <a:rPr lang="ru-RU" sz="2000" b="1" dirty="0">
                <a:latin typeface="Comic Sans MS" pitchFamily="66" charset="0"/>
              </a:rPr>
              <a:t>Параллельно происходило крещение местного населения. С этой целью был построен монастырь на территории будущей Троицкой Дубравы. Судя по  старинным картам, населенные пункты, отмеченные крестом, имели церкви. В нашем селе по самой </a:t>
            </a:r>
            <a:r>
              <a:rPr lang="ru-RU" sz="2000" b="1" u="sng" dirty="0">
                <a:latin typeface="Comic Sans MS" pitchFamily="66" charset="0"/>
                <a:hlinkClick r:id="rId3" action="ppaction://hlinkfile"/>
              </a:rPr>
              <a:t>ранней карте</a:t>
            </a:r>
            <a:r>
              <a:rPr lang="ru-RU" sz="2000" b="1" dirty="0">
                <a:latin typeface="Comic Sans MS" pitchFamily="66" charset="0"/>
              </a:rPr>
              <a:t> от 1792 года, видно, что церковь уже имелась. Значит, село было довольно </a:t>
            </a:r>
            <a:r>
              <a:rPr lang="ru-RU" sz="2000" b="1" dirty="0">
                <a:latin typeface="Comic Sans MS" pitchFamily="66" charset="0"/>
                <a:hlinkClick r:id="rId4" action="ppaction://hlinkfile"/>
              </a:rPr>
              <a:t>большим</a:t>
            </a:r>
            <a:endParaRPr lang="ru-RU" sz="2000" b="1" dirty="0"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440" t="12974" r="8330"/>
          <a:stretch/>
        </p:blipFill>
        <p:spPr bwMode="auto">
          <a:xfrm>
            <a:off x="683568" y="264984"/>
            <a:ext cx="5224664" cy="3885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1A721DBC-0477-EBF6-018B-BF271A154DB4}"/>
              </a:ext>
            </a:extLst>
          </p:cNvPr>
          <p:cNvSpPr txBox="1"/>
          <p:nvPr/>
        </p:nvSpPr>
        <p:spPr>
          <a:xfrm>
            <a:off x="5963953" y="309870"/>
            <a:ext cx="31534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atin typeface="Comic Sans MS" panose="030F0702030302020204" pitchFamily="66" charset="0"/>
              </a:rPr>
              <a:t>Карта 1792 года</a:t>
            </a:r>
          </a:p>
        </p:txBody>
      </p:sp>
    </p:spTree>
    <p:extLst>
      <p:ext uri="{BB962C8B-B14F-4D97-AF65-F5344CB8AC3E}">
        <p14:creationId xmlns:p14="http://schemas.microsoft.com/office/powerpoint/2010/main" xmlns="" val="4197971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z="4800" dirty="0">
              <a:latin typeface="Comic Sans MS" panose="030F0702030302020204" pitchFamily="66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8691" y="3429000"/>
            <a:ext cx="8229600" cy="3718076"/>
          </a:xfrm>
        </p:spPr>
        <p:txBody>
          <a:bodyPr/>
          <a:lstStyle/>
          <a:p>
            <a:pPr marL="0" indent="0">
              <a:buNone/>
            </a:pPr>
            <a:endParaRPr lang="ru-RU" sz="1600" b="1" dirty="0">
              <a:effectLst/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600" b="1" dirty="0">
                <a:latin typeface="Comic Sans MS" panose="030F0702030302020204" pitchFamily="66" charset="0"/>
              </a:rPr>
              <a:t>В историко-статистическом описании Тамбовской епархии 1911 года сообщается, что в </a:t>
            </a:r>
            <a:r>
              <a:rPr lang="ru-RU" sz="1600" b="1" dirty="0" err="1">
                <a:latin typeface="Comic Sans MS" panose="030F0702030302020204" pitchFamily="66" charset="0"/>
              </a:rPr>
              <a:t>Перкино</a:t>
            </a:r>
            <a:r>
              <a:rPr lang="ru-RU" sz="1600" b="1" dirty="0">
                <a:latin typeface="Comic Sans MS" panose="030F0702030302020204" pitchFamily="66" charset="0"/>
              </a:rPr>
              <a:t> имеется Успенская церковь, деревянная, холодная, построена в 1896 г.  Есть церковь старая, упразднённая. Дворов в селе было 494, мужчин - 1876, женщин - 1882. Занятие жителей — земледелие и отхожий промысел, крестьяне имели по 1 десятине 1000 кв. саженей земли на душу. Школ четыре: церковно-приходская, земская и две министерских. Есть сберегательная касса при </a:t>
            </a:r>
            <a:r>
              <a:rPr lang="ru-RU" sz="1600" b="1" dirty="0" err="1">
                <a:latin typeface="Comic Sans MS" panose="030F0702030302020204" pitchFamily="66" charset="0"/>
              </a:rPr>
              <a:t>Перкинском</a:t>
            </a:r>
            <a:r>
              <a:rPr lang="ru-RU" sz="1600" b="1" dirty="0">
                <a:latin typeface="Comic Sans MS" panose="030F0702030302020204" pitchFamily="66" charset="0"/>
              </a:rPr>
              <a:t> волостном правлении. Библиотека народная, в 675 томов, в память императора Александра III, при земском училище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9347A888-99CB-7409-5747-4553E61679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5929" y="274638"/>
            <a:ext cx="6072142" cy="3286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17685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z="4800" dirty="0">
              <a:latin typeface="Comic Sans MS" panose="030F0702030302020204" pitchFamily="66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70767" y="476672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ru-RU" sz="2800" b="1" dirty="0">
              <a:effectLst/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Comic Sans MS" panose="030F0702030302020204" pitchFamily="66" charset="0"/>
            </a:endParaRPr>
          </a:p>
        </p:txBody>
      </p:sp>
      <p:pic>
        <p:nvPicPr>
          <p:cNvPr id="4" name="Рисунок 3" descr="P1020082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71472" y="142852"/>
            <a:ext cx="7500990" cy="421484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00166" y="4786322"/>
            <a:ext cx="62865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Comic Sans MS" pitchFamily="66" charset="0"/>
              </a:rPr>
              <a:t>Фото 1916 года</a:t>
            </a:r>
            <a:r>
              <a:rPr lang="en-US" sz="2000" b="1" dirty="0">
                <a:latin typeface="Comic Sans MS" pitchFamily="66" charset="0"/>
              </a:rPr>
              <a:t>,</a:t>
            </a:r>
            <a:r>
              <a:rPr lang="ru-RU" sz="2000" b="1" dirty="0">
                <a:latin typeface="Comic Sans MS" pitchFamily="66" charset="0"/>
              </a:rPr>
              <a:t> отправка на фронт. У </a:t>
            </a:r>
            <a:r>
              <a:rPr lang="ru-RU" sz="2000" b="1" dirty="0" err="1">
                <a:latin typeface="Comic Sans MS" pitchFamily="66" charset="0"/>
              </a:rPr>
              <a:t>Перкинского</a:t>
            </a:r>
            <a:r>
              <a:rPr lang="ru-RU" sz="2000" b="1" dirty="0">
                <a:latin typeface="Comic Sans MS" pitchFamily="66" charset="0"/>
              </a:rPr>
              <a:t> волостного правления. Статуя Александра </a:t>
            </a:r>
            <a:r>
              <a:rPr lang="en-US" sz="2000" b="1" dirty="0">
                <a:latin typeface="Comic Sans MS" pitchFamily="66" charset="0"/>
              </a:rPr>
              <a:t> III</a:t>
            </a:r>
            <a:endParaRPr lang="ru-RU" sz="20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010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sz="4800" dirty="0">
                <a:latin typeface="Comic Sans MS" panose="030F0702030302020204" pitchFamily="66" charset="0"/>
              </a:rPr>
              <a:t>Легенда о Святом озере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00166" y="4786322"/>
            <a:ext cx="62865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6064" y="1129915"/>
            <a:ext cx="4572000" cy="535531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spcBef>
                <a:spcPts val="600"/>
              </a:spcBef>
              <a:buClr>
                <a:srgbClr val="F3A447"/>
              </a:buClr>
              <a:buSzPct val="85000"/>
            </a:pPr>
            <a:r>
              <a:rPr lang="ru-RU" b="1" dirty="0">
                <a:solidFill>
                  <a:srgbClr val="000000"/>
                </a:solidFill>
                <a:latin typeface="Comic Sans MS" pitchFamily="66" charset="0"/>
              </a:rPr>
              <a:t>Приход в селе появился в 1749 г. О первой церкви в </a:t>
            </a:r>
            <a:r>
              <a:rPr lang="ru-RU" b="1" dirty="0" err="1">
                <a:solidFill>
                  <a:srgbClr val="00000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Перкино</a:t>
            </a:r>
            <a:r>
              <a:rPr lang="ru-RU" b="1" dirty="0">
                <a:solidFill>
                  <a:srgbClr val="00000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, построенной на западной окраине села, до сих пор ходит интересное предание. По словам местных жителей, эта церковь была построена на берегу озера, которое сохранилось до наших дней. Оно расположено примерно в 200 м от дороги, соединяющей с. </a:t>
            </a:r>
            <a:r>
              <a:rPr lang="ru-RU" b="1" dirty="0" err="1">
                <a:solidFill>
                  <a:srgbClr val="00000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Перкино</a:t>
            </a:r>
            <a:r>
              <a:rPr lang="ru-RU" b="1" dirty="0">
                <a:solidFill>
                  <a:srgbClr val="00000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 с автотрассой А-143 «Тамбов - Шацк». По одной версии, церковь, словно легендарный Китеж-град, ушла на дно озера, а по другой - обрушилась прямо в водоем. Правда это или нет – доподлинно неизвестно. Однако озеро с давних пор местные жители называют «Святым».</a:t>
            </a:r>
            <a:endParaRPr lang="ru-RU" b="1" dirty="0">
              <a:solidFill>
                <a:srgbClr val="000000"/>
              </a:solidFill>
              <a:latin typeface="Comic Sans MS" pitchFamily="66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575963"/>
            <a:ext cx="3888432" cy="3706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89306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00166" y="4786322"/>
            <a:ext cx="62865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>
              <a:latin typeface="Comic Sans MS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39552" y="332656"/>
            <a:ext cx="842493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latin typeface="Comic Sans MS" pitchFamily="66" charset="0"/>
              </a:rPr>
              <a:t>В  селе </a:t>
            </a:r>
            <a:r>
              <a:rPr lang="ru-RU" sz="2000" b="1" dirty="0" err="1">
                <a:latin typeface="Comic Sans MS" pitchFamily="66" charset="0"/>
              </a:rPr>
              <a:t>Перкино</a:t>
            </a:r>
            <a:r>
              <a:rPr lang="ru-RU" sz="2000" b="1" dirty="0">
                <a:latin typeface="Comic Sans MS" pitchFamily="66" charset="0"/>
              </a:rPr>
              <a:t> до революции в церкви служили три священника: отец Николай Жуков, диакон Григорий </a:t>
            </a:r>
            <a:r>
              <a:rPr lang="ru-RU" sz="2000" b="1" dirty="0" err="1">
                <a:latin typeface="Comic Sans MS" pitchFamily="66" charset="0"/>
              </a:rPr>
              <a:t>Шеметов</a:t>
            </a:r>
            <a:r>
              <a:rPr lang="ru-RU" sz="2000" b="1" dirty="0">
                <a:latin typeface="Comic Sans MS" pitchFamily="66" charset="0"/>
              </a:rPr>
              <a:t> и псаломщик Димитрий Корнилов. С конца октября –начала ноября со стороны Моршанска по направлению к Тамбову двигался карательный отряд . 3  ноября были расстреляны священники с. </a:t>
            </a:r>
            <a:r>
              <a:rPr lang="ru-RU" sz="2000" b="1" dirty="0" err="1">
                <a:latin typeface="Comic Sans MS" pitchFamily="66" charset="0"/>
              </a:rPr>
              <a:t>Отъяссы,а</a:t>
            </a:r>
            <a:r>
              <a:rPr lang="ru-RU" sz="2000" b="1" dirty="0">
                <a:latin typeface="Comic Sans MS" pitchFamily="66" charset="0"/>
              </a:rPr>
              <a:t> 4 ноября 1918 года диакон с. </a:t>
            </a:r>
            <a:r>
              <a:rPr lang="ru-RU" sz="2000" b="1" dirty="0" err="1">
                <a:latin typeface="Comic Sans MS" pitchFamily="66" charset="0"/>
              </a:rPr>
              <a:t>Перкино</a:t>
            </a:r>
            <a:r>
              <a:rPr lang="ru-RU" sz="2000" b="1" dirty="0">
                <a:latin typeface="Comic Sans MS" pitchFamily="66" charset="0"/>
              </a:rPr>
              <a:t> Григорий </a:t>
            </a:r>
            <a:r>
              <a:rPr lang="ru-RU" sz="2000" b="1" dirty="0" err="1">
                <a:latin typeface="Comic Sans MS" pitchFamily="66" charset="0"/>
              </a:rPr>
              <a:t>Шеметов</a:t>
            </a:r>
            <a:r>
              <a:rPr lang="ru-RU" sz="2000" b="1" dirty="0">
                <a:latin typeface="Comic Sans MS" pitchFamily="66" charset="0"/>
              </a:rPr>
              <a:t> и псаломщик Дмитрий Корнилов. Доносивший об этом происшествии епископу Зиновию священник Иван </a:t>
            </a:r>
            <a:r>
              <a:rPr lang="ru-RU" sz="2000" b="1" dirty="0" err="1">
                <a:latin typeface="Comic Sans MS" pitchFamily="66" charset="0"/>
              </a:rPr>
              <a:t>Меняков</a:t>
            </a:r>
            <a:r>
              <a:rPr lang="ru-RU" sz="2000" b="1" dirty="0">
                <a:latin typeface="Comic Sans MS" pitchFamily="66" charset="0"/>
              </a:rPr>
              <a:t>, писал, что они расстреляны «как восставшие против Советской власти».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181" y="3465552"/>
            <a:ext cx="4608513" cy="304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52673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>
                <a:latin typeface="Comic Sans MS" panose="030F0702030302020204" pitchFamily="66" charset="0"/>
              </a:rPr>
              <a:t>Цель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560" y="1556792"/>
            <a:ext cx="8229600" cy="4525963"/>
          </a:xfrm>
        </p:spPr>
        <p:txBody>
          <a:bodyPr/>
          <a:lstStyle/>
          <a:p>
            <a:r>
              <a:rPr lang="ru-RU" sz="4000" dirty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осознание своей связи с Отечеством, малой родиной, ее прошлом, настоящим и будущим на основе исторических ценностей, проявления национального самосознания</a:t>
            </a:r>
            <a:endParaRPr lang="ru-RU" sz="4000" dirty="0">
              <a:effectLst/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894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15616" y="4941168"/>
            <a:ext cx="62865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4464115"/>
            <a:ext cx="701591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Comic Sans MS" pitchFamily="66" charset="0"/>
              </a:rPr>
              <a:t>Отец Николай чудом избежал расстрела. Последний престольный праздник прошел в 1930 году 14 (28) августа. Сохранилась фотография, сделанная в этот день. На венчание прихожан, молодых «</a:t>
            </a:r>
            <a:r>
              <a:rPr lang="ru-RU" b="1" dirty="0" err="1">
                <a:latin typeface="Comic Sans MS" pitchFamily="66" charset="0"/>
              </a:rPr>
              <a:t>Кыковых</a:t>
            </a:r>
            <a:r>
              <a:rPr lang="ru-RU" b="1" dirty="0">
                <a:latin typeface="Comic Sans MS" pitchFamily="66" charset="0"/>
              </a:rPr>
              <a:t>» (Ждановых), был приглашен фотограф, который сделал снимок в  храме, а затем снимок семьи отца Николая возле дома.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7605916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6631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87624" y="404664"/>
            <a:ext cx="6286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Comic Sans MS" pitchFamily="66" charset="0"/>
              </a:rPr>
              <a:t>ПЕРКИНО ДО РЕВОЛЮЦИИ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4653136"/>
            <a:ext cx="70159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dirty="0">
              <a:latin typeface="Comic Sans MS" pitchFamily="66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1074509"/>
            <a:ext cx="784887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latin typeface="Comic Sans MS" pitchFamily="66" charset="0"/>
              </a:rPr>
              <a:t>Крестьяне с. </a:t>
            </a:r>
            <a:r>
              <a:rPr lang="ru-RU" sz="2000" b="1" dirty="0" err="1">
                <a:latin typeface="Comic Sans MS" pitchFamily="66" charset="0"/>
              </a:rPr>
              <a:t>Перкино</a:t>
            </a:r>
            <a:r>
              <a:rPr lang="ru-RU" sz="2000" b="1" dirty="0">
                <a:latin typeface="Comic Sans MS" pitchFamily="66" charset="0"/>
              </a:rPr>
              <a:t> были ведомственными, помещика они не знали. Здание, в котором сейчас располагается школа, по преданиям принадлежала приказчику. Село было богатым. Население нужды не знало. До революции в селе проживало свыше 3600 человек (в настоящее время – около 800). </a:t>
            </a:r>
          </a:p>
          <a:p>
            <a:pPr algn="just"/>
            <a:r>
              <a:rPr lang="ru-RU" sz="2000" b="1" dirty="0">
                <a:latin typeface="Comic Sans MS" pitchFamily="66" charset="0"/>
              </a:rPr>
              <a:t>Тихую размеренную жизнь села прервала Октябрьская революция.</a:t>
            </a:r>
          </a:p>
          <a:p>
            <a:pPr algn="just"/>
            <a:r>
              <a:rPr lang="ru-RU" sz="2000" b="1" dirty="0">
                <a:latin typeface="Comic Sans MS" pitchFamily="66" charset="0"/>
              </a:rPr>
              <a:t>Тамбовская губерния была «хлебной» и поэтому испытала на себе всю тяжесть продовольственной диктатуры и «крестового похода» за хлебом. Уже к октябрю 1918 г. в губернии действовали 50 продотрядов из Петрограда, Москвы, Череповца и других городов общей численностью до 5 тыс. человек – такого размаха конфискаций не знала ни одна губерния. </a:t>
            </a:r>
          </a:p>
        </p:txBody>
      </p:sp>
    </p:spTree>
    <p:extLst>
      <p:ext uri="{BB962C8B-B14F-4D97-AF65-F5344CB8AC3E}">
        <p14:creationId xmlns:p14="http://schemas.microsoft.com/office/powerpoint/2010/main" xmlns="" val="1883057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18092" y="4653136"/>
            <a:ext cx="79928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err="1">
                <a:latin typeface="Comic Sans MS" pitchFamily="66" charset="0"/>
              </a:rPr>
              <a:t>Перкино</a:t>
            </a:r>
            <a:r>
              <a:rPr lang="ru-RU" sz="2000" b="1" dirty="0">
                <a:latin typeface="Comic Sans MS" pitchFamily="66" charset="0"/>
              </a:rPr>
              <a:t> было одним из центров крестьянского восстания 1920-1921 гг. В его подавлении участвовал 58-й отдельный Нижегородский полк под командованием Аркадия Петровича Голикова (будущего писателя Гайдара), который был ранен в бою у реки </a:t>
            </a:r>
            <a:r>
              <a:rPr lang="ru-RU" sz="2000" b="1" dirty="0" err="1">
                <a:latin typeface="Comic Sans MS" pitchFamily="66" charset="0"/>
              </a:rPr>
              <a:t>Хмелинки</a:t>
            </a:r>
            <a:r>
              <a:rPr lang="ru-RU" sz="2000" b="1" dirty="0">
                <a:latin typeface="Comic Sans MS" pitchFamily="66" charset="0"/>
              </a:rPr>
              <a:t>, что протекает в </a:t>
            </a:r>
            <a:r>
              <a:rPr lang="ru-RU" sz="2000" b="1" dirty="0" err="1">
                <a:latin typeface="Comic Sans MS" pitchFamily="66" charset="0"/>
              </a:rPr>
              <a:t>Перкинском</a:t>
            </a:r>
            <a:r>
              <a:rPr lang="ru-RU" sz="2000" b="1" dirty="0">
                <a:latin typeface="Comic Sans MS" pitchFamily="66" charset="0"/>
              </a:rPr>
              <a:t> лесу.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4653136"/>
            <a:ext cx="70159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dirty="0">
              <a:latin typeface="Comic Sans MS" pitchFamily="66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48189" y="260648"/>
            <a:ext cx="3242865" cy="4321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0362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>
                <a:latin typeface="Comic Sans MS" panose="030F0702030302020204" pitchFamily="66" charset="0"/>
              </a:rPr>
              <a:t>Выводы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9703" y="1166018"/>
            <a:ext cx="8363272" cy="4525963"/>
          </a:xfrm>
        </p:spPr>
        <p:txBody>
          <a:bodyPr/>
          <a:lstStyle/>
          <a:p>
            <a:pPr indent="0" algn="just">
              <a:lnSpc>
                <a:spcPct val="115000"/>
              </a:lnSpc>
              <a:spcAft>
                <a:spcPts val="1000"/>
              </a:spcAft>
              <a:buNone/>
              <a:tabLst>
                <a:tab pos="376555" algn="l"/>
                <a:tab pos="900430" algn="l"/>
              </a:tabLst>
            </a:pPr>
            <a:r>
              <a:rPr lang="ru-RU" sz="2800" b="1" kern="50" dirty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с. </a:t>
            </a:r>
            <a:r>
              <a:rPr lang="ru-RU" sz="2800" b="1" kern="50" dirty="0" err="1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Перкино</a:t>
            </a:r>
            <a:r>
              <a:rPr lang="ru-RU" sz="2800" b="1" kern="50" dirty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д. Заречье - старейшие населенные пункты  Тамбовской области.</a:t>
            </a:r>
            <a:endParaRPr lang="ru-RU" sz="2800" b="1" dirty="0">
              <a:effectLst/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15000"/>
              </a:lnSpc>
              <a:spcAft>
                <a:spcPts val="1000"/>
              </a:spcAft>
              <a:buNone/>
              <a:tabLst>
                <a:tab pos="376555" algn="l"/>
                <a:tab pos="900430" algn="l"/>
              </a:tabLst>
            </a:pPr>
            <a:r>
              <a:rPr lang="ru-RU" sz="2800" b="1" kern="50" dirty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Д. Заречье ( старая </a:t>
            </a:r>
            <a:r>
              <a:rPr lang="ru-RU" sz="2800" b="1" kern="50" dirty="0" err="1">
                <a:solidFill>
                  <a:srgbClr val="00000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800" b="1" kern="50" smtClean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еркина</a:t>
            </a:r>
            <a:r>
              <a:rPr lang="ru-RU" sz="2800" b="1" kern="50" dirty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)- мордовское поселение, основанное до образования крепости Тамбов.</a:t>
            </a:r>
            <a:endParaRPr lang="ru-RU" sz="2800" b="1" dirty="0">
              <a:effectLst/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15000"/>
              </a:lnSpc>
              <a:spcAft>
                <a:spcPts val="1000"/>
              </a:spcAft>
              <a:buNone/>
              <a:tabLst>
                <a:tab pos="376555" algn="l"/>
                <a:tab pos="900430" algn="l"/>
              </a:tabLst>
            </a:pPr>
            <a:r>
              <a:rPr lang="ru-RU" sz="2800" b="1" kern="50" dirty="0">
                <a:solidFill>
                  <a:srgbClr val="000000"/>
                </a:solidFill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800" b="1" kern="50" dirty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 Мало исследованы наши края.</a:t>
            </a:r>
            <a:endParaRPr lang="ru-RU" sz="2800" b="1" dirty="0">
              <a:effectLst/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b="1" kern="5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 4) Трудный доступ к архивным        материалам</a:t>
            </a:r>
            <a:endParaRPr lang="ru-RU" sz="28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8844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kern="5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О</a:t>
            </a:r>
            <a:r>
              <a:rPr lang="de-DE" sz="2800" b="1" kern="50" dirty="0" err="1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бзор</a:t>
            </a:r>
            <a:r>
              <a:rPr lang="de-DE" sz="2800" b="1" kern="5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de-DE" sz="2800" b="1" kern="50" dirty="0" err="1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литературных</a:t>
            </a:r>
            <a:r>
              <a:rPr lang="de-DE" sz="2800" b="1" kern="5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de-DE" sz="2800" b="1" kern="50" dirty="0" err="1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источников</a:t>
            </a:r>
            <a:r>
              <a:rPr lang="de-DE" sz="2800" b="1" kern="5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de-DE" sz="2800" b="1" kern="50" dirty="0" err="1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по</a:t>
            </a:r>
            <a:r>
              <a:rPr lang="de-DE" sz="2800" b="1" kern="5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de-DE" sz="2800" b="1" kern="50" dirty="0" err="1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проблеме</a:t>
            </a:r>
            <a:r>
              <a:rPr lang="de-DE" sz="2800" b="1" kern="5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de-DE" sz="2800" b="1" kern="50" dirty="0" err="1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исследования</a:t>
            </a:r>
            <a:endParaRPr lang="ru-RU" sz="2800" b="1" dirty="0">
              <a:latin typeface="Comic Sans MS" panose="030F0702030302020204" pitchFamily="66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1396176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ru-RU" sz="1700" b="1" dirty="0">
              <a:effectLst/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  <a:tabLst>
                <a:tab pos="4191000" algn="l"/>
              </a:tabLst>
            </a:pPr>
            <a:r>
              <a:rPr lang="ru-RU" sz="1700" b="1" dirty="0">
                <a:solidFill>
                  <a:srgbClr val="494949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700" b="1" dirty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 материалов научной конференции "Путь из Булгара в Киев” проведенной 26-27 февраля 1991г. учеными Казани (Институт языка литературы и истории им. Г. Ибрагимова) и Киева (Институт археоло­гии)</a:t>
            </a:r>
            <a:endParaRPr lang="ru-RU" sz="1700" b="1" dirty="0">
              <a:effectLst/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1000"/>
              </a:spcAft>
              <a:buNone/>
              <a:tabLst>
                <a:tab pos="685800" algn="l"/>
              </a:tabLst>
            </a:pPr>
            <a:r>
              <a:rPr lang="ru-RU" sz="1700" b="1" dirty="0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-https://secrethistory.su/667-torgovye-puti-bulgarii-v-ix-xiii-vekah-i-ih-arheologicheskoe-izuchenie-na-primere-puti-iz-bulgara-v-kiev.html</a:t>
            </a:r>
          </a:p>
          <a:p>
            <a:pPr marL="0" lvl="0" indent="0">
              <a:lnSpc>
                <a:spcPct val="150000"/>
              </a:lnSpc>
              <a:spcAft>
                <a:spcPts val="1000"/>
              </a:spcAft>
              <a:buNone/>
              <a:tabLst>
                <a:tab pos="457200" algn="l"/>
                <a:tab pos="2628900" algn="l"/>
              </a:tabLst>
            </a:pPr>
            <a:r>
              <a:rPr lang="ru-RU" sz="1700" b="1" dirty="0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Писцовая книга старых сел </a:t>
            </a:r>
            <a:r>
              <a:rPr lang="ru-RU" sz="1700" b="1" dirty="0" err="1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Верхоценской</a:t>
            </a:r>
            <a:r>
              <a:rPr lang="ru-RU" sz="1700" b="1" dirty="0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волости Тамбовского уезда. </a:t>
            </a:r>
            <a:r>
              <a:rPr lang="ru-RU" sz="17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Тамбовъ</a:t>
            </a:r>
            <a:r>
              <a:rPr lang="ru-RU" sz="1700" b="1" dirty="0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Губернская Земская Типография.1888 г</a:t>
            </a:r>
            <a:r>
              <a:rPr lang="ru-RU" sz="17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7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3880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kern="5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О</a:t>
            </a:r>
            <a:r>
              <a:rPr lang="de-DE" sz="2800" b="1" kern="50" dirty="0" err="1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бзор</a:t>
            </a:r>
            <a:r>
              <a:rPr lang="de-DE" sz="2800" b="1" kern="5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de-DE" sz="2800" b="1" kern="50" dirty="0" err="1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литературных</a:t>
            </a:r>
            <a:r>
              <a:rPr lang="de-DE" sz="2800" b="1" kern="5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de-DE" sz="2800" b="1" kern="50" dirty="0" err="1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источников</a:t>
            </a:r>
            <a:r>
              <a:rPr lang="de-DE" sz="2800" b="1" kern="5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de-DE" sz="2800" b="1" kern="50" dirty="0" err="1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по</a:t>
            </a:r>
            <a:r>
              <a:rPr lang="de-DE" sz="2800" b="1" kern="5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de-DE" sz="2800" b="1" kern="50" dirty="0" err="1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проблеме</a:t>
            </a:r>
            <a:r>
              <a:rPr lang="de-DE" sz="2800" b="1" kern="5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r>
              <a:rPr lang="de-DE" sz="2800" b="1" kern="50" dirty="0" err="1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исследования</a:t>
            </a:r>
            <a:endParaRPr lang="ru-RU" sz="2800" dirty="0">
              <a:latin typeface="Comic Sans MS" panose="030F0702030302020204" pitchFamily="66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560" y="1417638"/>
            <a:ext cx="8229600" cy="4525963"/>
          </a:xfrm>
        </p:spPr>
        <p:txBody>
          <a:bodyPr/>
          <a:lstStyle/>
          <a:p>
            <a:pPr marL="0" lvl="0" indent="0">
              <a:lnSpc>
                <a:spcPct val="150000"/>
              </a:lnSpc>
              <a:spcAft>
                <a:spcPts val="1000"/>
              </a:spcAft>
              <a:buNone/>
              <a:tabLst>
                <a:tab pos="457200" algn="l"/>
                <a:tab pos="2628900" algn="l"/>
              </a:tabLst>
            </a:pPr>
            <a:r>
              <a:rPr lang="ru-RU" sz="1600" b="1" dirty="0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-Справочная книга по Тамбовской епархии на 1876 год. </a:t>
            </a:r>
            <a:r>
              <a:rPr lang="ru-RU" sz="1600" b="1" dirty="0" err="1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Тамбовъ</a:t>
            </a:r>
            <a:r>
              <a:rPr lang="ru-RU" sz="1600" b="1" dirty="0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Губернская Земская типография. 1876 г.</a:t>
            </a:r>
          </a:p>
          <a:p>
            <a:pPr marL="0" lvl="0" indent="0">
              <a:lnSpc>
                <a:spcPct val="150000"/>
              </a:lnSpc>
              <a:spcAft>
                <a:spcPts val="1000"/>
              </a:spcAft>
              <a:buNone/>
              <a:tabLst>
                <a:tab pos="457200" algn="l"/>
                <a:tab pos="2628900" algn="l"/>
              </a:tabLst>
            </a:pPr>
            <a:r>
              <a:rPr lang="ru-RU" sz="1600" b="1" dirty="0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Тамбовский мартиролог. Тамбов.2007 г. Тамбовская епархия. ООО «</a:t>
            </a:r>
            <a:r>
              <a:rPr lang="ru-RU" sz="1600" b="1" dirty="0" err="1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Юлис</a:t>
            </a:r>
            <a:r>
              <a:rPr lang="ru-RU" sz="1600" b="1" dirty="0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lvl="0" indent="0">
              <a:lnSpc>
                <a:spcPct val="150000"/>
              </a:lnSpc>
              <a:spcAft>
                <a:spcPts val="1000"/>
              </a:spcAft>
              <a:buNone/>
              <a:tabLst>
                <a:tab pos="457200" algn="l"/>
                <a:tab pos="2628900" algn="l"/>
              </a:tabLst>
            </a:pPr>
            <a:r>
              <a:rPr lang="ru-RU" sz="1600" b="1" dirty="0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-Таких рождает наша </a:t>
            </a:r>
            <a:r>
              <a:rPr lang="ru-RU" sz="1600" b="1" dirty="0" err="1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вера.Москва</a:t>
            </a:r>
            <a:r>
              <a:rPr lang="ru-RU" sz="1600" b="1" dirty="0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«Никея», 2013г</a:t>
            </a:r>
          </a:p>
          <a:p>
            <a:pPr marL="0" lvl="0" indent="0">
              <a:lnSpc>
                <a:spcPct val="150000"/>
              </a:lnSpc>
              <a:spcAft>
                <a:spcPts val="1000"/>
              </a:spcAft>
              <a:buNone/>
              <a:tabLst>
                <a:tab pos="457200" algn="l"/>
                <a:tab pos="2628900" algn="l"/>
              </a:tabLst>
            </a:pPr>
            <a:r>
              <a:rPr lang="ru-RU" sz="1600" b="1" dirty="0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-воспоминания старожилов села</a:t>
            </a:r>
          </a:p>
          <a:p>
            <a:pPr marL="0" lvl="0" indent="0">
              <a:lnSpc>
                <a:spcPct val="150000"/>
              </a:lnSpc>
              <a:spcAft>
                <a:spcPts val="1000"/>
              </a:spcAft>
              <a:buNone/>
              <a:tabLst>
                <a:tab pos="457200" algn="l"/>
                <a:tab pos="2628900" algn="l"/>
              </a:tabLst>
            </a:pPr>
            <a:r>
              <a:rPr lang="en-US" sz="1600" b="1" dirty="0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http</a:t>
            </a:r>
            <a:r>
              <a:rPr lang="ru-RU" sz="1600" b="1" dirty="0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://</a:t>
            </a:r>
            <a:r>
              <a:rPr lang="en-US" sz="1600" b="1" dirty="0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www</a:t>
            </a:r>
            <a:r>
              <a:rPr lang="ru-RU" sz="1600" b="1" dirty="0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1600" b="1" dirty="0" err="1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eparhia</a:t>
            </a:r>
            <a:r>
              <a:rPr lang="ru-RU" sz="1600" b="1" dirty="0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1600" b="1" dirty="0" err="1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tmb</a:t>
            </a:r>
            <a:r>
              <a:rPr lang="ru-RU" sz="1600" b="1" dirty="0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1600" b="1" dirty="0" err="1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ru</a:t>
            </a:r>
            <a:r>
              <a:rPr lang="ru-RU" sz="1600" b="1" dirty="0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b="1" dirty="0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wp</a:t>
            </a:r>
            <a:r>
              <a:rPr lang="ru-RU" sz="1600" b="1" dirty="0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1600" b="1" dirty="0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content</a:t>
            </a:r>
            <a:r>
              <a:rPr lang="ru-RU" sz="1600" b="1" dirty="0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b="1" dirty="0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uploads</a:t>
            </a:r>
            <a:r>
              <a:rPr lang="ru-RU" sz="1600" b="1" dirty="0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/2010/09/</a:t>
            </a:r>
            <a:r>
              <a:rPr lang="en-US" sz="1600" b="1" dirty="0" err="1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martirolog</a:t>
            </a:r>
            <a:r>
              <a:rPr lang="ru-RU" sz="1600" b="1" dirty="0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1600" b="1" dirty="0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pdf </a:t>
            </a:r>
            <a:endParaRPr lang="ru-RU" sz="1600" b="1" dirty="0">
              <a:effectLst/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  <a:spcAft>
                <a:spcPts val="1000"/>
              </a:spcAft>
              <a:buNone/>
              <a:tabLst>
                <a:tab pos="457200" algn="l"/>
                <a:tab pos="2628900" algn="l"/>
              </a:tabLst>
            </a:pPr>
            <a:r>
              <a:rPr lang="en-US" sz="1600" b="1" dirty="0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http://providenie.narod.ru/0310.html </a:t>
            </a:r>
            <a:endParaRPr lang="ru-RU" sz="1600" b="1" dirty="0">
              <a:effectLst/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  <a:buNone/>
              <a:tabLst>
                <a:tab pos="457200" algn="l"/>
              </a:tabLst>
            </a:pPr>
            <a:r>
              <a:rPr lang="ru-RU" sz="1600" b="1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Источник: </a:t>
            </a:r>
            <a:r>
              <a:rPr lang="ru-RU" sz="1600" b="1" u="sng" dirty="0">
                <a:solidFill>
                  <a:srgbClr val="0000FF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hlinkClick r:id="rId3"/>
              </a:rPr>
              <a:t>https://www.onlinetambov.ru/news/society/svyaz-pokoleniy-vosstanavlivaetsya/</a:t>
            </a:r>
            <a:endParaRPr lang="ru-RU" sz="1600" b="1" dirty="0"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600" b="1" dirty="0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Книга Памяти. Том 8. Тамбов 1995г</a:t>
            </a:r>
          </a:p>
        </p:txBody>
      </p:sp>
    </p:spTree>
    <p:extLst>
      <p:ext uri="{BB962C8B-B14F-4D97-AF65-F5344CB8AC3E}">
        <p14:creationId xmlns:p14="http://schemas.microsoft.com/office/powerpoint/2010/main" xmlns="" val="1867842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600" y="2636912"/>
            <a:ext cx="7632848" cy="2736304"/>
          </a:xfrm>
        </p:spPr>
        <p:txBody>
          <a:bodyPr/>
          <a:lstStyle/>
          <a:p>
            <a:pPr marL="0" indent="0">
              <a:buNone/>
            </a:pPr>
            <a:r>
              <a:rPr lang="ru-RU" sz="4800" b="1" dirty="0">
                <a:latin typeface="Comic Sans MS" panose="030F0702030302020204" pitchFamily="66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xmlns="" val="3010370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>
                <a:latin typeface="Comic Sans MS" panose="030F0702030302020204" pitchFamily="66" charset="0"/>
              </a:rPr>
              <a:t>Задачи работы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560" y="1556792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sz="2800" b="1" dirty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1. Развивать и углублять знания об истории и культуре родного края.</a:t>
            </a:r>
            <a:br>
              <a:rPr lang="ru-RU" sz="2800" b="1" dirty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</a:br>
            <a:r>
              <a:rPr lang="ru-RU" sz="2800" b="1" dirty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2. Исследовать историю становления села.</a:t>
            </a:r>
            <a:br>
              <a:rPr lang="ru-RU" sz="2800" b="1" dirty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</a:br>
            <a:r>
              <a:rPr lang="ru-RU" sz="2800" b="1" dirty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3. Изучить историю родного края.</a:t>
            </a:r>
            <a:r>
              <a:rPr lang="ru-RU" sz="2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</a:br>
            <a:r>
              <a:rPr lang="ru-RU" sz="2800" b="1" dirty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4. Развивать навыки исследовательской работы и творческой деятельности в области краеведения.</a:t>
            </a:r>
            <a:br>
              <a:rPr lang="ru-RU" sz="2800" b="1" dirty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</a:br>
            <a:r>
              <a:rPr lang="ru-RU" sz="2800" b="1" dirty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5. Воспитывать гражданские и патриотические чувства, любовь к Отечеству, к своей малой Родины</a:t>
            </a:r>
            <a:endParaRPr lang="ru-RU" sz="2800" b="1" dirty="0">
              <a:effectLst/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8264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>
                <a:latin typeface="Comic Sans MS" panose="030F0702030302020204" pitchFamily="66" charset="0"/>
              </a:rPr>
              <a:t>Актуальность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560" y="1556792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ru-RU" sz="2800" b="1" dirty="0">
              <a:effectLst/>
              <a:latin typeface="Comic Sans MS" panose="030F0702030302020204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b="1" dirty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С рассматриваемой темой я связываю в первую очередь </a:t>
            </a:r>
            <a:r>
              <a:rPr lang="ru-RU" sz="2800" b="1" dirty="0">
                <a:solidFill>
                  <a:srgbClr val="00000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то</a:t>
            </a:r>
            <a:r>
              <a:rPr lang="ru-RU" sz="2800" b="1" dirty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, что в настоящее время общественное развитие страны требует от сознательных граждан знать историю своей страны, малой родины, чтобы установить связь поколений. И от того, насколько развито чувство патриотизма каждого члена общества зависит судьба нашей Родины</a:t>
            </a:r>
            <a:endParaRPr lang="ru-RU" sz="28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5378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DBD8BAA-0F7C-98F8-351C-8B564C2347CE}"/>
              </a:ext>
            </a:extLst>
          </p:cNvPr>
          <p:cNvSpPr txBox="1"/>
          <p:nvPr/>
        </p:nvSpPr>
        <p:spPr>
          <a:xfrm>
            <a:off x="565212" y="109840"/>
            <a:ext cx="8013576" cy="63762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lnSpc>
                <a:spcPct val="150000"/>
              </a:lnSpc>
              <a:spcAft>
                <a:spcPts val="1000"/>
              </a:spcAft>
              <a:buNone/>
              <a:tabLst>
                <a:tab pos="2286000" algn="l"/>
                <a:tab pos="2969895" algn="ctr"/>
              </a:tabLst>
            </a:pPr>
            <a:r>
              <a:rPr lang="ru-RU" sz="1800" b="1" dirty="0">
                <a:latin typeface="Comic Sans MS" panose="030F0702030302020204" pitchFamily="66" charset="0"/>
              </a:rPr>
              <a:t>Занимаясь этой темой, я исследовал материалы Интернета, книги школьной и сельской библиотеки, копии документов из архива Тамбовской епархии, работал со старыми жителями д. Заречье и с. </a:t>
            </a:r>
            <a:r>
              <a:rPr lang="ru-RU" sz="1800" b="1" dirty="0" err="1">
                <a:latin typeface="Comic Sans MS" panose="030F0702030302020204" pitchFamily="66" charset="0"/>
              </a:rPr>
              <a:t>Перкино</a:t>
            </a:r>
            <a:r>
              <a:rPr lang="ru-RU" sz="1800" b="1" dirty="0">
                <a:latin typeface="Comic Sans MS" panose="030F0702030302020204" pitchFamily="66" charset="0"/>
              </a:rPr>
              <a:t>.</a:t>
            </a:r>
          </a:p>
          <a:p>
            <a:pPr marL="0" indent="0" algn="just">
              <a:lnSpc>
                <a:spcPct val="150000"/>
              </a:lnSpc>
              <a:spcAft>
                <a:spcPts val="1000"/>
              </a:spcAft>
              <a:buNone/>
              <a:tabLst>
                <a:tab pos="2286000" algn="l"/>
                <a:tab pos="2969895" algn="ctr"/>
              </a:tabLst>
            </a:pPr>
            <a:r>
              <a:rPr lang="ru-RU" sz="1800" b="1" dirty="0">
                <a:latin typeface="Comic Sans MS" panose="030F0702030302020204" pitchFamily="66" charset="0"/>
              </a:rPr>
              <a:t>1.Из материалов научной конференции "Путь из Булгара в Киев” проведенной 26-27 февраля 1991г. учеными Казани (Институт языка литературы и истории им. Г. Ибрагимова) и Киева (Институт археологии)</a:t>
            </a:r>
          </a:p>
          <a:p>
            <a:pPr marL="0" indent="0" algn="just">
              <a:lnSpc>
                <a:spcPct val="150000"/>
              </a:lnSpc>
              <a:spcAft>
                <a:spcPts val="1000"/>
              </a:spcAft>
              <a:buNone/>
              <a:tabLst>
                <a:tab pos="2286000" algn="l"/>
                <a:tab pos="2969895" algn="ctr"/>
              </a:tabLst>
            </a:pPr>
            <a:r>
              <a:rPr lang="ru-RU" sz="1800" b="1" dirty="0">
                <a:latin typeface="Comic Sans MS" panose="030F0702030302020204" pitchFamily="66" charset="0"/>
              </a:rPr>
              <a:t>2. Писцовая книга старых сел </a:t>
            </a:r>
            <a:r>
              <a:rPr lang="ru-RU" sz="1800" b="1" dirty="0" err="1">
                <a:latin typeface="Comic Sans MS" panose="030F0702030302020204" pitchFamily="66" charset="0"/>
              </a:rPr>
              <a:t>Верхоценской</a:t>
            </a:r>
            <a:r>
              <a:rPr lang="ru-RU" sz="1800" b="1" dirty="0">
                <a:latin typeface="Comic Sans MS" panose="030F0702030302020204" pitchFamily="66" charset="0"/>
              </a:rPr>
              <a:t> волости Тамбовского уезда. </a:t>
            </a:r>
            <a:r>
              <a:rPr lang="ru-RU" sz="1800" b="1" dirty="0" err="1">
                <a:latin typeface="Comic Sans MS" panose="030F0702030302020204" pitchFamily="66" charset="0"/>
              </a:rPr>
              <a:t>Тамбовъ</a:t>
            </a:r>
            <a:r>
              <a:rPr lang="ru-RU" sz="1800" b="1" dirty="0">
                <a:latin typeface="Comic Sans MS" panose="030F0702030302020204" pitchFamily="66" charset="0"/>
              </a:rPr>
              <a:t>. Губернская Земская Типография.1888 г.</a:t>
            </a:r>
          </a:p>
          <a:p>
            <a:pPr marL="0" indent="0" algn="just">
              <a:lnSpc>
                <a:spcPct val="150000"/>
              </a:lnSpc>
              <a:spcAft>
                <a:spcPts val="1000"/>
              </a:spcAft>
              <a:buNone/>
              <a:tabLst>
                <a:tab pos="2286000" algn="l"/>
                <a:tab pos="2969895" algn="ctr"/>
              </a:tabLst>
            </a:pPr>
            <a:r>
              <a:rPr lang="ru-RU" sz="1800" b="1" dirty="0">
                <a:latin typeface="Comic Sans MS" panose="030F0702030302020204" pitchFamily="66" charset="0"/>
              </a:rPr>
              <a:t>3. Справочная книга по Тамбовской епархии на 1876 год. </a:t>
            </a:r>
            <a:r>
              <a:rPr lang="ru-RU" sz="1800" b="1" dirty="0" err="1">
                <a:latin typeface="Comic Sans MS" panose="030F0702030302020204" pitchFamily="66" charset="0"/>
              </a:rPr>
              <a:t>Тамбовъ</a:t>
            </a:r>
            <a:r>
              <a:rPr lang="ru-RU" sz="1800" b="1" dirty="0">
                <a:latin typeface="Comic Sans MS" panose="030F0702030302020204" pitchFamily="66" charset="0"/>
              </a:rPr>
              <a:t>. Губернская Земская типография. 1876 г.</a:t>
            </a:r>
          </a:p>
          <a:p>
            <a:pPr marL="0" indent="0" algn="just">
              <a:lnSpc>
                <a:spcPct val="150000"/>
              </a:lnSpc>
              <a:spcAft>
                <a:spcPts val="1000"/>
              </a:spcAft>
              <a:buNone/>
              <a:tabLst>
                <a:tab pos="2286000" algn="l"/>
                <a:tab pos="2969895" algn="ctr"/>
              </a:tabLst>
            </a:pPr>
            <a:r>
              <a:rPr lang="ru-RU" sz="1800" b="1" dirty="0">
                <a:latin typeface="Comic Sans MS" panose="030F0702030302020204" pitchFamily="66" charset="0"/>
              </a:rPr>
              <a:t>4.Тамбовский мартиролог. Тамбов.2007 г. Тамбовская епархия. ООО «</a:t>
            </a:r>
            <a:r>
              <a:rPr lang="ru-RU" sz="1800" b="1" dirty="0" err="1">
                <a:latin typeface="Comic Sans MS" panose="030F0702030302020204" pitchFamily="66" charset="0"/>
              </a:rPr>
              <a:t>Юлис</a:t>
            </a:r>
            <a:r>
              <a:rPr lang="ru-RU" sz="1800" b="1" dirty="0">
                <a:latin typeface="Comic Sans MS" panose="030F0702030302020204" pitchFamily="66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xmlns="" val="367214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Comic Sans MS" panose="030F0702030302020204" pitchFamily="66" charset="0"/>
              </a:rPr>
              <a:t>Введение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1268760"/>
            <a:ext cx="8229600" cy="4525963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spcAft>
                <a:spcPts val="1000"/>
              </a:spcAft>
              <a:buNone/>
              <a:tabLst>
                <a:tab pos="2286000" algn="l"/>
                <a:tab pos="2969895" algn="ctr"/>
              </a:tabLst>
            </a:pPr>
            <a:r>
              <a:rPr lang="ru-RU" sz="1700" b="1" dirty="0"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700" b="1" dirty="0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 значит для меня село, в котором я живу? Это родина, это люди, окружающие меня, речка, луг, школа… Из этих красок и собирается картина родного края. Задумываясь о родном селе, я постарался найти материалы о его основании. Сколько общего между нами, Заречье и </a:t>
            </a:r>
            <a:r>
              <a:rPr lang="ru-RU" sz="1700" b="1" dirty="0" err="1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Перкино</a:t>
            </a:r>
            <a:r>
              <a:rPr lang="ru-RU" sz="1700" b="1" dirty="0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marL="0" indent="0" algn="just">
              <a:lnSpc>
                <a:spcPct val="150000"/>
              </a:lnSpc>
              <a:spcAft>
                <a:spcPts val="1000"/>
              </a:spcAft>
              <a:buNone/>
              <a:tabLst>
                <a:tab pos="2286000" algn="l"/>
                <a:tab pos="2969895" algn="ctr"/>
              </a:tabLst>
            </a:pPr>
            <a:r>
              <a:rPr lang="ru-RU" sz="1700" b="1" dirty="0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Жить на земле и не знать ее истории – это преступление. Не надо быть Иванами, не помнящими родства. Я лишь поверхностно покопался и вот сколько узнал! Когда я буду совершеннолетним, я получу возможность обратиться в архив Тамбовской области. Сердце горит, сколько </a:t>
            </a:r>
            <a:r>
              <a:rPr lang="ru-RU" sz="1700" b="1" dirty="0"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еще </a:t>
            </a:r>
            <a:r>
              <a:rPr lang="ru-RU" sz="1700" b="1" dirty="0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узнаю!</a:t>
            </a:r>
          </a:p>
          <a:p>
            <a:pPr marL="0" indent="0">
              <a:buNone/>
            </a:pPr>
            <a:r>
              <a:rPr lang="ru-RU" sz="1700" b="1" dirty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Мало краеведческих работ, посвященных истории родного края</a:t>
            </a:r>
            <a:endParaRPr lang="ru-RU" sz="17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4286256"/>
            <a:ext cx="8229600" cy="2214577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>
                <a:latin typeface="Comic Sans MS" pitchFamily="66" charset="0"/>
              </a:rPr>
              <a:t>По нашей земле шли караваны  почти </a:t>
            </a:r>
            <a:r>
              <a:rPr lang="ru-RU" sz="2400" b="1" dirty="0" smtClean="0">
                <a:latin typeface="Comic Sans MS" pitchFamily="66" charset="0"/>
              </a:rPr>
              <a:t>напрямую </a:t>
            </a:r>
            <a:r>
              <a:rPr lang="ru-RU" sz="2400" b="1" dirty="0">
                <a:latin typeface="Comic Sans MS" pitchFamily="66" charset="0"/>
              </a:rPr>
              <a:t>из Булгара в Киев, как и наоборот, причем они в основном ориентировались на слабо </a:t>
            </a:r>
            <a:r>
              <a:rPr lang="ru-RU" sz="2400" b="1" dirty="0" err="1">
                <a:latin typeface="Comic Sans MS" pitchFamily="66" charset="0"/>
              </a:rPr>
              <a:t>залесенные</a:t>
            </a:r>
            <a:r>
              <a:rPr lang="ru-RU" sz="2400" b="1" dirty="0">
                <a:latin typeface="Comic Sans MS" pitchFamily="66" charset="0"/>
              </a:rPr>
              <a:t> и мало заселенные междуречья Днепра и Десны, Дона и Оки, Суры и Волги</a:t>
            </a:r>
          </a:p>
          <a:p>
            <a:pPr marL="0" indent="0">
              <a:buNone/>
            </a:pPr>
            <a:endParaRPr lang="ru-RU" sz="2400" b="1" dirty="0">
              <a:effectLst/>
              <a:latin typeface="Comic Sans MS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H:\DCIM\102_PANA\P102008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2163"/>
            <a:ext cx="5500726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6012160" y="548680"/>
            <a:ext cx="284380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Comic Sans MS" panose="030F0702030302020204" pitchFamily="66" charset="0"/>
              </a:rPr>
              <a:t>ПРЕДМЕТЫ ДОМАШНЕЙ УТВАРИ, НАЙДЕННЫЕ  В МОРДОВСКОМ ПОСЕЛЕНИИ В ПЕРКИНСКОМ ЛЕСУ (ГОЛОВНЫЕ УКРАШЕНИЯ, БРАСЛЕТЫ)</a:t>
            </a:r>
          </a:p>
        </p:txBody>
      </p:sp>
    </p:spTree>
    <p:extLst>
      <p:ext uri="{BB962C8B-B14F-4D97-AF65-F5344CB8AC3E}">
        <p14:creationId xmlns:p14="http://schemas.microsoft.com/office/powerpoint/2010/main" xmlns="" val="3203210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472" y="4500570"/>
            <a:ext cx="8229600" cy="2143140"/>
          </a:xfrm>
        </p:spPr>
        <p:txBody>
          <a:bodyPr/>
          <a:lstStyle/>
          <a:p>
            <a:pPr marL="0" indent="0">
              <a:buNone/>
            </a:pPr>
            <a:r>
              <a:rPr lang="ru-RU" sz="2000" b="1" dirty="0">
                <a:latin typeface="Comic Sans MS" pitchFamily="66" charset="0"/>
              </a:rPr>
              <a:t>Путь, в целом рассчитанный на продолжительность в два месяца (60 дней) с 40-дневными переходами и 20-дневными дневками - </a:t>
            </a:r>
            <a:r>
              <a:rPr lang="ru-RU" sz="2000" b="1" dirty="0" err="1">
                <a:latin typeface="Comic Sans MS" pitchFamily="66" charset="0"/>
              </a:rPr>
              <a:t>манзидями</a:t>
            </a:r>
            <a:r>
              <a:rPr lang="ru-RU" sz="2000" b="1" dirty="0">
                <a:latin typeface="Comic Sans MS" pitchFamily="66" charset="0"/>
              </a:rPr>
              <a:t>, очень четко делился примерно на две равные части: киевскую, подчиненную или охраняемую древнерусским государством, и булгарскую - под протекторатом Волжской </a:t>
            </a:r>
            <a:r>
              <a:rPr lang="ru-RU" sz="2000" b="1" dirty="0" err="1">
                <a:latin typeface="Comic Sans MS" pitchFamily="66" charset="0"/>
              </a:rPr>
              <a:t>Булгарии</a:t>
            </a:r>
            <a:endParaRPr lang="ru-RU" sz="2400" b="1" dirty="0">
              <a:effectLst/>
              <a:latin typeface="Comic Sans MS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:\DCIM\102_PANA\P102008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3445" y="116632"/>
            <a:ext cx="5715040" cy="4286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6012160" y="1124744"/>
            <a:ext cx="28803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Comic Sans MS" panose="030F0702030302020204" pitchFamily="66" charset="0"/>
              </a:rPr>
              <a:t>НАКОНЕЧНИКИ СТРЕЛ, </a:t>
            </a:r>
          </a:p>
          <a:p>
            <a:pPr algn="ctr"/>
            <a:r>
              <a:rPr lang="ru-RU" b="1" dirty="0">
                <a:latin typeface="Comic Sans MS" panose="030F0702030302020204" pitchFamily="66" charset="0"/>
              </a:rPr>
              <a:t>РЫЛОВНЫЙ КРЮЧОК</a:t>
            </a:r>
          </a:p>
          <a:p>
            <a:pPr algn="ctr"/>
            <a:r>
              <a:rPr lang="ru-RU" b="1" dirty="0">
                <a:latin typeface="Comic Sans MS" panose="030F0702030302020204" pitchFamily="66" charset="0"/>
              </a:rPr>
              <a:t> ( МОРДОВСКОЕ ПОСЕЛЕНИЕ В ПЕРКИНСКОМ ЛЕСУ)</a:t>
            </a:r>
          </a:p>
        </p:txBody>
      </p:sp>
    </p:spTree>
    <p:extLst>
      <p:ext uri="{BB962C8B-B14F-4D97-AF65-F5344CB8AC3E}">
        <p14:creationId xmlns:p14="http://schemas.microsoft.com/office/powerpoint/2010/main" xmlns="" val="3203210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472" y="4357694"/>
            <a:ext cx="8229600" cy="2000264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>
                <a:latin typeface="Comic Sans MS" pitchFamily="66" charset="0"/>
              </a:rPr>
              <a:t>Середина пути приходилась на </a:t>
            </a:r>
            <a:r>
              <a:rPr lang="ru-RU" sz="2400" b="1" dirty="0" err="1">
                <a:latin typeface="Comic Sans MS" pitchFamily="66" charset="0"/>
              </a:rPr>
              <a:t>Цнинско-Донское</a:t>
            </a:r>
            <a:r>
              <a:rPr lang="ru-RU" sz="2400" b="1" dirty="0">
                <a:latin typeface="Comic Sans MS" pitchFamily="66" charset="0"/>
              </a:rPr>
              <a:t> междуречье, где располагалась область "Эртиль" по-тюркски "</a:t>
            </a:r>
            <a:r>
              <a:rPr lang="ru-RU" sz="2400" b="1" dirty="0" err="1">
                <a:latin typeface="Comic Sans MS" pitchFamily="66" charset="0"/>
              </a:rPr>
              <a:t>Урта-Юл</a:t>
            </a:r>
            <a:r>
              <a:rPr lang="ru-RU" sz="2400" b="1" dirty="0">
                <a:latin typeface="Comic Sans MS" pitchFamily="66" charset="0"/>
              </a:rPr>
              <a:t>" или "</a:t>
            </a:r>
            <a:r>
              <a:rPr lang="ru-RU" sz="2400" b="1" u="sng" dirty="0">
                <a:latin typeface="Comic Sans MS" pitchFamily="66" charset="0"/>
                <a:hlinkClick r:id="rId3" action="ppaction://hlinkfile"/>
              </a:rPr>
              <a:t>середина пути".</a:t>
            </a:r>
            <a:r>
              <a:rPr lang="ru-RU" sz="2400" b="1" dirty="0">
                <a:latin typeface="Comic Sans MS" pitchFamily="66" charset="0"/>
              </a:rPr>
              <a:t> На территории нашего сельского совета есть </a:t>
            </a:r>
            <a:r>
              <a:rPr lang="ru-RU" sz="2400" b="1" u="sng" dirty="0">
                <a:latin typeface="Comic Sans MS" pitchFamily="66" charset="0"/>
                <a:hlinkClick r:id="rId4" action="ppaction://hlinkfile"/>
              </a:rPr>
              <a:t>древние курганы эпохи бронзы</a:t>
            </a:r>
            <a:endParaRPr lang="ru-RU" sz="2400" b="1" dirty="0">
              <a:effectLst/>
              <a:latin typeface="Comic Sans MS" pitchFamily="66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65563"/>
            <a:ext cx="4432821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22766" y="1265563"/>
            <a:ext cx="4413730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03210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оричневое дрожание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коричневое дрожание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коричневое дрожание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коричневое дрожание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коричневое дрожание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коричневое дрожание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pprovalStatus xmlns="9d035d7d-02e5-4a00-8b62-9a556aabc7b5">InProgress</ApprovalStatus>
    <EditorialTags xmlns="9d035d7d-02e5-4a00-8b62-9a556aabc7b5" xsi:nil="true"/>
    <MarketSpecific xmlns="9d035d7d-02e5-4a00-8b62-9a556aabc7b5">true</MarketSpecific>
    <TPLaunchHelpLinkType xmlns="9d035d7d-02e5-4a00-8b62-9a556aabc7b5" xsi:nil="true"/>
    <TPNamespace xmlns="9d035d7d-02e5-4a00-8b62-9a556aabc7b5" xsi:nil="true"/>
    <TemplateTemplateType xmlns="9d035d7d-02e5-4a00-8b62-9a556aabc7b5">PowerPoint 12 Default</TemplateTemplateType>
    <UANotes xmlns="9d035d7d-02e5-4a00-8b62-9a556aabc7b5" xsi:nil="true"/>
    <VoteCount xmlns="9d035d7d-02e5-4a00-8b62-9a556aabc7b5" xsi:nil="true"/>
    <HandoffToMSDN xmlns="9d035d7d-02e5-4a00-8b62-9a556aabc7b5" xsi:nil="true"/>
    <OriginAsset xmlns="9d035d7d-02e5-4a00-8b62-9a556aabc7b5" xsi:nil="true"/>
    <PublishTargets xmlns="9d035d7d-02e5-4a00-8b62-9a556aabc7b5">OfficeOnline</PublishTargets>
    <AssetType xmlns="9d035d7d-02e5-4a00-8b62-9a556aabc7b5">TP</AssetType>
    <IntlLangReview xmlns="9d035d7d-02e5-4a00-8b62-9a556aabc7b5" xsi:nil="true"/>
    <NumericId xmlns="9d035d7d-02e5-4a00-8b62-9a556aabc7b5">-1</NumericId>
    <OOCacheId xmlns="9d035d7d-02e5-4a00-8b62-9a556aabc7b5" xsi:nil="true"/>
    <ClipArtFilename xmlns="9d035d7d-02e5-4a00-8b62-9a556aabc7b5" xsi:nil="true"/>
    <OpenTemplate xmlns="9d035d7d-02e5-4a00-8b62-9a556aabc7b5">true</OpenTemplate>
    <TPExecutable xmlns="9d035d7d-02e5-4a00-8b62-9a556aabc7b5" xsi:nil="true"/>
    <LastHandOff xmlns="9d035d7d-02e5-4a00-8b62-9a556aabc7b5" xsi:nil="true"/>
    <TPLaunchHelpLink xmlns="9d035d7d-02e5-4a00-8b62-9a556aabc7b5" xsi:nil="true"/>
    <Providers xmlns="9d035d7d-02e5-4a00-8b62-9a556aabc7b5" xsi:nil="true"/>
    <TPAppVersion xmlns="9d035d7d-02e5-4a00-8b62-9a556aabc7b5">12</TPAppVersion>
    <IsSearchable xmlns="9d035d7d-02e5-4a00-8b62-9a556aabc7b5">true</IsSearchable>
    <EditorialStatus xmlns="9d035d7d-02e5-4a00-8b62-9a556aabc7b5">Complete</EditorialStatus>
    <UALocComments xmlns="9d035d7d-02e5-4a00-8b62-9a556aabc7b5" xsi:nil="true"/>
    <CSXHash xmlns="9d035d7d-02e5-4a00-8b62-9a556aabc7b5">VBIa1aAJGbmOktKt/6lHx5JXL5w=</CSXHash>
    <DirectSourceMarket xmlns="9d035d7d-02e5-4a00-8b62-9a556aabc7b5">english</DirectSourceMarket>
    <DSATActionTaken xmlns="9d035d7d-02e5-4a00-8b62-9a556aabc7b5" xsi:nil="true"/>
    <PolicheckWords xmlns="9d035d7d-02e5-4a00-8b62-9a556aabc7b5" xsi:nil="true"/>
    <BugNumber xmlns="9d035d7d-02e5-4a00-8b62-9a556aabc7b5" xsi:nil="true"/>
    <Downloads xmlns="9d035d7d-02e5-4a00-8b62-9a556aabc7b5">0</Downloads>
    <ThumbnailAssetId xmlns="9d035d7d-02e5-4a00-8b62-9a556aabc7b5" xsi:nil="true"/>
    <TrustLevel xmlns="9d035d7d-02e5-4a00-8b62-9a556aabc7b5">3 Community New</TrustLevel>
    <UALocRecommendation xmlns="9d035d7d-02e5-4a00-8b62-9a556aabc7b5">Localize</UALocRecommendation>
    <TPApplication xmlns="9d035d7d-02e5-4a00-8b62-9a556aabc7b5">PowerPoint</TPApplication>
    <AssetId xmlns="9d035d7d-02e5-4a00-8b62-9a556aabc7b5">TP030009067</AssetId>
    <APEditor xmlns="9d035d7d-02e5-4a00-8b62-9a556aabc7b5">
      <UserInfo>
        <DisplayName>_o14migrate</DisplayName>
        <AccountId>238</AccountId>
        <AccountType/>
      </UserInfo>
    </APEditor>
    <PrimaryImageGen xmlns="9d035d7d-02e5-4a00-8b62-9a556aabc7b5">true</PrimaryImageGen>
    <TPInstallLocation xmlns="9d035d7d-02e5-4a00-8b62-9a556aabc7b5">{My Templates}</TPInstallLocation>
    <Manager xmlns="9d035d7d-02e5-4a00-8b62-9a556aabc7b5" xsi:nil="true"/>
    <ParentAssetId xmlns="9d035d7d-02e5-4a00-8b62-9a556aabc7b5" xsi:nil="true"/>
    <SubmitterId xmlns="9d035d7d-02e5-4a00-8b62-9a556aabc7b5">6ba9246d-b372-4e07-a60c-80017dd52996</SubmitterId>
    <TemplateStatus xmlns="9d035d7d-02e5-4a00-8b62-9a556aabc7b5">Complete</TemplateStatus>
    <APAuthor xmlns="9d035d7d-02e5-4a00-8b62-9a556aabc7b5">
      <UserInfo>
        <DisplayName>_o14migrate</DisplayName>
        <AccountId>238</AccountId>
        <AccountType/>
      </UserInfo>
    </APAuthor>
    <TPCommandLine xmlns="9d035d7d-02e5-4a00-8b62-9a556aabc7b5">{PP} /n {FilePath}</TPCommandLine>
    <APDescription xmlns="9d035d7d-02e5-4a00-8b62-9a556aabc7b5" xsi:nil="true"/>
    <UAProjectedTotalWords xmlns="9d035d7d-02e5-4a00-8b62-9a556aabc7b5" xsi:nil="true"/>
    <Provider xmlns="9d035d7d-02e5-4a00-8b62-9a556aabc7b5" xsi:nil="true"/>
    <ApprovalLog xmlns="9d035d7d-02e5-4a00-8b62-9a556aabc7b5" xsi:nil="true"/>
    <Component xmlns="91e8d559-4d54-460d-ba58-5d5027f88b4d" xsi:nil="true"/>
    <LastPublishResultLookup xmlns="9d035d7d-02e5-4a00-8b62-9a556aabc7b5" xsi:nil="true"/>
    <BusinessGroup xmlns="9d035d7d-02e5-4a00-8b62-9a556aabc7b5" xsi:nil="true"/>
    <PublishStatusLookup xmlns="9d035d7d-02e5-4a00-8b62-9a556aabc7b5">
      <Value>263213</Value>
      <Value>424166</Value>
    </PublishStatusLookup>
    <SourceTitle xmlns="9d035d7d-02e5-4a00-8b62-9a556aabc7b5">Коричневое дрожание</SourceTitle>
    <AcquiredFrom xmlns="9d035d7d-02e5-4a00-8b62-9a556aabc7b5" xsi:nil="true"/>
    <CSXSubmissionMarket xmlns="9d035d7d-02e5-4a00-8b62-9a556aabc7b5" xsi:nil="true"/>
    <Markets xmlns="9d035d7d-02e5-4a00-8b62-9a556aabc7b5">
      <Value>3</Value>
    </Markets>
    <OriginalSourceMarket xmlns="9d035d7d-02e5-4a00-8b62-9a556aabc7b5">english</OriginalSourceMarket>
    <ArtSampleDocs xmlns="9d035d7d-02e5-4a00-8b62-9a556aabc7b5" xsi:nil="true"/>
    <ShowIn xmlns="9d035d7d-02e5-4a00-8b62-9a556aabc7b5">Show everywhere</ShowIn>
    <TPClientViewer xmlns="9d035d7d-02e5-4a00-8b62-9a556aabc7b5" xsi:nil="true"/>
    <IntlLangReviewDate xmlns="9d035d7d-02e5-4a00-8b62-9a556aabc7b5" xsi:nil="true"/>
    <TPFriendlyName xmlns="9d035d7d-02e5-4a00-8b62-9a556aabc7b5">Коричневое дрожание</TPFriendlyName>
    <AverageRating xmlns="9d035d7d-02e5-4a00-8b62-9a556aabc7b5" xsi:nil="true"/>
    <AssetStart xmlns="9d035d7d-02e5-4a00-8b62-9a556aabc7b5">2010-04-16T13:31:29+00:00</AssetStart>
    <TPComponent xmlns="9d035d7d-02e5-4a00-8b62-9a556aabc7b5">PPTFiles</TPComponent>
    <CrawlForDependencies xmlns="9d035d7d-02e5-4a00-8b62-9a556aabc7b5">false</CrawlForDependencies>
    <FriendlyTitle xmlns="9d035d7d-02e5-4a00-8b62-9a556aabc7b5" xsi:nil="true"/>
    <LastModifiedDateTime xmlns="9d035d7d-02e5-4a00-8b62-9a556aabc7b5" xsi:nil="true"/>
    <LegacyData xmlns="9d035d7d-02e5-4a00-8b62-9a556aabc7b5">ListingID:;Manager:;BuildStatus:Publish Passed;MockupPath:</LegacyData>
    <Milestone xmlns="9d035d7d-02e5-4a00-8b62-9a556aabc7b5" xsi:nil="true"/>
    <TimesCloned xmlns="9d035d7d-02e5-4a00-8b62-9a556aabc7b5" xsi:nil="true"/>
    <ContentItem xmlns="9d035d7d-02e5-4a00-8b62-9a556aabc7b5" xsi:nil="true"/>
    <IsDeleted xmlns="9d035d7d-02e5-4a00-8b62-9a556aabc7b5">false</IsDeleted>
    <UACurrentWords xmlns="9d035d7d-02e5-4a00-8b62-9a556aabc7b5" xsi:nil="true"/>
    <AssetExpire xmlns="9d035d7d-02e5-4a00-8b62-9a556aabc7b5">2100-01-01T00:00:00+00:00</AssetExpire>
    <Description0 xmlns="91e8d559-4d54-460d-ba58-5d5027f88b4d" xsi:nil="true"/>
    <MachineTranslated xmlns="9d035d7d-02e5-4a00-8b62-9a556aabc7b5">false</MachineTranslated>
    <OutputCachingOn xmlns="9d035d7d-02e5-4a00-8b62-9a556aabc7b5">false</OutputCachingOn>
    <PlannedPubDate xmlns="9d035d7d-02e5-4a00-8b62-9a556aabc7b5" xsi:nil="true"/>
    <CSXUpdate xmlns="9d035d7d-02e5-4a00-8b62-9a556aabc7b5">false</CSXUpdate>
    <IntlLangReviewer xmlns="9d035d7d-02e5-4a00-8b62-9a556aabc7b5" xsi:nil="true"/>
    <IntlLocPriority xmlns="9d035d7d-02e5-4a00-8b62-9a556aabc7b5" xsi:nil="true"/>
    <CSXSubmissionDate xmlns="9d035d7d-02e5-4a00-8b62-9a556aabc7b5">2010-02-06T08:00:00+00:00</CSXSubmissionDate>
    <BlockPublish xmlns="9d035d7d-02e5-4a00-8b62-9a556aabc7b5" xsi:nil="true"/>
    <InternalTagsTaxHTField0 xmlns="9d035d7d-02e5-4a00-8b62-9a556aabc7b5">
      <Terms xmlns="http://schemas.microsoft.com/office/infopath/2007/PartnerControls"/>
    </InternalTagsTaxHTField0>
    <LocComments xmlns="9d035d7d-02e5-4a00-8b62-9a556aabc7b5" xsi:nil="true"/>
    <OriginalRelease xmlns="9d035d7d-02e5-4a00-8b62-9a556aabc7b5">14</OriginalRelease>
    <LocLastLocAttemptVersionLookup xmlns="9d035d7d-02e5-4a00-8b62-9a556aabc7b5">193400</LocLastLocAttemptVersionLookup>
    <CampaignTagsTaxHTField0 xmlns="9d035d7d-02e5-4a00-8b62-9a556aabc7b5">
      <Terms xmlns="http://schemas.microsoft.com/office/infopath/2007/PartnerControls"/>
    </CampaignTagsTaxHTField0>
    <TaxCatchAll xmlns="9d035d7d-02e5-4a00-8b62-9a556aabc7b5"/>
    <LocRecommendedHandoff xmlns="9d035d7d-02e5-4a00-8b62-9a556aabc7b5" xsi:nil="true"/>
    <LocalizationTagsTaxHTField0 xmlns="9d035d7d-02e5-4a00-8b62-9a556aabc7b5">
      <Terms xmlns="http://schemas.microsoft.com/office/infopath/2007/PartnerControls"/>
    </LocalizationTagsTaxHTField0>
    <RecommendationsModifier xmlns="9d035d7d-02e5-4a00-8b62-9a556aabc7b5" xsi:nil="true"/>
    <LocManualTestRequired xmlns="9d035d7d-02e5-4a00-8b62-9a556aabc7b5">false</LocManualTestRequired>
    <ScenarioTagsTaxHTField0 xmlns="9d035d7d-02e5-4a00-8b62-9a556aabc7b5">
      <Terms xmlns="http://schemas.microsoft.com/office/infopath/2007/PartnerControls"/>
    </ScenarioTagsTaxHTField0>
    <FeatureTagsTaxHTField0 xmlns="9d035d7d-02e5-4a00-8b62-9a556aabc7b5">
      <Terms xmlns="http://schemas.microsoft.com/office/infopath/2007/PartnerControls"/>
    </FeatureTagsTaxHTField0>
    <LocMarketGroupTiers2 xmlns="9d035d7d-02e5-4a00-8b62-9a556aabc7b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BB2780C3CC07BD4BAA623FF9571645580400D1570604EA743043A2641365C0E91715" ma:contentTypeVersion="55" ma:contentTypeDescription="Create a new document." ma:contentTypeScope="" ma:versionID="2c496a0f341a72d7e8cbd42eb499a6d4">
  <xsd:schema xmlns:xsd="http://www.w3.org/2001/XMLSchema" xmlns:xs="http://www.w3.org/2001/XMLSchema" xmlns:p="http://schemas.microsoft.com/office/2006/metadata/properties" xmlns:ns2="9d035d7d-02e5-4a00-8b62-9a556aabc7b5" xmlns:ns3="91e8d559-4d54-460d-ba58-5d5027f88b4d" targetNamespace="http://schemas.microsoft.com/office/2006/metadata/properties" ma:root="true" ma:fieldsID="2bcea688bd265da693c2f253e50f4ab0" ns2:_="" ns3:_="">
    <xsd:import namespace="9d035d7d-02e5-4a00-8b62-9a556aabc7b5"/>
    <xsd:import namespace="91e8d559-4d54-460d-ba58-5d5027f88b4d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  <xsd:element ref="ns3:Description0" minOccurs="0"/>
                <xsd:element ref="ns3:Compone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035d7d-02e5-4a00-8b62-9a556aabc7b5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0:00:00Z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dc117081-80f4-4e10-b46d-e6dc6854316c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41FC7ADF-4C62-4413-95B2-CDE72C4AD396}" ma:internalName="CSXSubmissionMarket" ma:readOnly="false" ma:showField="MarketName" ma:web="9d035d7d-02e5-4a00-8b62-9a556aabc7b5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5e663266-dbf1-446f-b076-28feab654dae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CD722278-12DA-4BA9-B56C-2624CA46C480}" ma:internalName="InProjectListLookup" ma:readOnly="true" ma:showField="InProjectList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65226a81-6f17-445b-9321-8ea42e2eee04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CD722278-12DA-4BA9-B56C-2624CA46C480}" ma:internalName="LastCompleteVersionLookup" ma:readOnly="true" ma:showField="LastCompleteVersion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CD722278-12DA-4BA9-B56C-2624CA46C480}" ma:internalName="LastPreviewErrorLookup" ma:readOnly="true" ma:showField="LastPreviewError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CD722278-12DA-4BA9-B56C-2624CA46C480}" ma:internalName="LastPreviewResultLookup" ma:readOnly="true" ma:showField="LastPreviewResult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CD722278-12DA-4BA9-B56C-2624CA46C480}" ma:internalName="LastPreviewAttemptDateLookup" ma:readOnly="true" ma:showField="LastPreviewAttemptDate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CD722278-12DA-4BA9-B56C-2624CA46C480}" ma:internalName="LastPreviewedByLookup" ma:readOnly="true" ma:showField="LastPreviewedBy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CD722278-12DA-4BA9-B56C-2624CA46C480}" ma:internalName="LastPreviewTimeLookup" ma:readOnly="true" ma:showField="LastPreviewTime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CD722278-12DA-4BA9-B56C-2624CA46C480}" ma:internalName="LastPreviewVersionLookup" ma:readOnly="true" ma:showField="LastPreviewVersion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CD722278-12DA-4BA9-B56C-2624CA46C480}" ma:internalName="LastPublishErrorLookup" ma:readOnly="true" ma:showField="LastPublishError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CD722278-12DA-4BA9-B56C-2624CA46C480}" ma:internalName="LastPublishResultLookup" ma:readOnly="true" ma:showField="LastPublishResult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CD722278-12DA-4BA9-B56C-2624CA46C480}" ma:internalName="LastPublishAttemptDateLookup" ma:readOnly="true" ma:showField="LastPublishAttemptDate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CD722278-12DA-4BA9-B56C-2624CA46C480}" ma:internalName="LastPublishedByLookup" ma:readOnly="true" ma:showField="LastPublishedBy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CD722278-12DA-4BA9-B56C-2624CA46C480}" ma:internalName="LastPublishTimeLookup" ma:readOnly="true" ma:showField="LastPublishTime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CD722278-12DA-4BA9-B56C-2624CA46C480}" ma:internalName="LastPublishVersionLookup" ma:readOnly="true" ma:showField="LastPublishVersion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B116CC8E-FCD3-4331-849C-1BF4DB8052AE}" ma:internalName="LocLastLocAttemptVersionLookup" ma:readOnly="false" ma:showField="LastLocAttemptVersion" ma:web="9d035d7d-02e5-4a00-8b62-9a556aabc7b5">
      <xsd:simpleType>
        <xsd:restriction base="dms:Lookup"/>
      </xsd:simpleType>
    </xsd:element>
    <xsd:element name="LocLastLocAttemptVersionTypeLookup" ma:index="72" nillable="true" ma:displayName="Loc Last Loc Attempt Version Type" ma:default="" ma:list="{B116CC8E-FCD3-4331-849C-1BF4DB8052AE}" ma:internalName="LocLastLocAttemptVersionTypeLookup" ma:readOnly="true" ma:showField="LastLocAttemptVersionType" ma:web="9d035d7d-02e5-4a00-8b62-9a556aabc7b5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B116CC8E-FCD3-4331-849C-1BF4DB8052AE}" ma:internalName="LocNewPublishedVersionLookup" ma:readOnly="true" ma:showField="NewPublishedVersion" ma:web="9d035d7d-02e5-4a00-8b62-9a556aabc7b5">
      <xsd:simpleType>
        <xsd:restriction base="dms:Lookup"/>
      </xsd:simpleType>
    </xsd:element>
    <xsd:element name="LocOverallHandbackStatusLookup" ma:index="76" nillable="true" ma:displayName="Loc Overall Handback Status" ma:default="" ma:list="{B116CC8E-FCD3-4331-849C-1BF4DB8052AE}" ma:internalName="LocOverallHandbackStatusLookup" ma:readOnly="true" ma:showField="OverallHandbackStatus" ma:web="9d035d7d-02e5-4a00-8b62-9a556aabc7b5">
      <xsd:simpleType>
        <xsd:restriction base="dms:Lookup"/>
      </xsd:simpleType>
    </xsd:element>
    <xsd:element name="LocOverallLocStatusLookup" ma:index="77" nillable="true" ma:displayName="Loc Overall Localize Status" ma:default="" ma:list="{B116CC8E-FCD3-4331-849C-1BF4DB8052AE}" ma:internalName="LocOverallLocStatusLookup" ma:readOnly="true" ma:showField="OverallLocStatus" ma:web="9d035d7d-02e5-4a00-8b62-9a556aabc7b5">
      <xsd:simpleType>
        <xsd:restriction base="dms:Lookup"/>
      </xsd:simpleType>
    </xsd:element>
    <xsd:element name="LocOverallPreviewStatusLookup" ma:index="78" nillable="true" ma:displayName="Loc Overall Preview Status" ma:default="" ma:list="{B116CC8E-FCD3-4331-849C-1BF4DB8052AE}" ma:internalName="LocOverallPreviewStatusLookup" ma:readOnly="true" ma:showField="OverallPreviewStatus" ma:web="9d035d7d-02e5-4a00-8b62-9a556aabc7b5">
      <xsd:simpleType>
        <xsd:restriction base="dms:Lookup"/>
      </xsd:simpleType>
    </xsd:element>
    <xsd:element name="LocOverallPublishStatusLookup" ma:index="79" nillable="true" ma:displayName="Loc Overall Publish Status" ma:default="" ma:list="{B116CC8E-FCD3-4331-849C-1BF4DB8052AE}" ma:internalName="LocOverallPublishStatusLookup" ma:readOnly="true" ma:showField="OverallPublishStatus" ma:web="9d035d7d-02e5-4a00-8b62-9a556aabc7b5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B116CC8E-FCD3-4331-849C-1BF4DB8052AE}" ma:internalName="LocProcessedForHandoffsLookup" ma:readOnly="true" ma:showField="ProcessedForHandoffs" ma:web="9d035d7d-02e5-4a00-8b62-9a556aabc7b5">
      <xsd:simpleType>
        <xsd:restriction base="dms:Lookup"/>
      </xsd:simpleType>
    </xsd:element>
    <xsd:element name="LocProcessedForMarketsLookup" ma:index="82" nillable="true" ma:displayName="Loc Processed For Markets" ma:default="" ma:list="{B116CC8E-FCD3-4331-849C-1BF4DB8052AE}" ma:internalName="LocProcessedForMarketsLookup" ma:readOnly="true" ma:showField="ProcessedForMarkets" ma:web="9d035d7d-02e5-4a00-8b62-9a556aabc7b5">
      <xsd:simpleType>
        <xsd:restriction base="dms:Lookup"/>
      </xsd:simpleType>
    </xsd:element>
    <xsd:element name="LocPublishedDependentAssetsLookup" ma:index="83" nillable="true" ma:displayName="Loc Published Dependent Assets" ma:default="" ma:list="{B116CC8E-FCD3-4331-849C-1BF4DB8052AE}" ma:internalName="LocPublishedDependentAssetsLookup" ma:readOnly="true" ma:showField="PublishedDependentAssets" ma:web="9d035d7d-02e5-4a00-8b62-9a556aabc7b5">
      <xsd:simpleType>
        <xsd:restriction base="dms:Lookup"/>
      </xsd:simpleType>
    </xsd:element>
    <xsd:element name="LocPublishedLinkedAssetsLookup" ma:index="84" nillable="true" ma:displayName="Loc Published Linked Assets" ma:default="" ma:list="{B116CC8E-FCD3-4331-849C-1BF4DB8052AE}" ma:internalName="LocPublishedLinkedAssetsLookup" ma:readOnly="true" ma:showField="PublishedLinkedAssets" ma:web="9d035d7d-02e5-4a00-8b62-9a556aabc7b5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c95181ba-569f-436f-adb3-78c3831fea54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41FC7ADF-4C62-4413-95B2-CDE72C4AD396}" ma:internalName="Markets" ma:readOnly="false" ma:showField="MarketName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CD722278-12DA-4BA9-B56C-2624CA46C480}" ma:internalName="NumOfRatingsLookup" ma:readOnly="true" ma:showField="NumOfRatings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CD722278-12DA-4BA9-B56C-2624CA46C480}" ma:internalName="PublishStatusLookup" ma:readOnly="false" ma:showField="PublishStatus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a34c0026-7bf6-479c-b6e7-24710140ce31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0ef119a3-9350-4d50-81f0-e824a5745f43}" ma:internalName="TaxCatchAll" ma:showField="CatchAllData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0ef119a3-9350-4d50-81f0-e824a5745f43}" ma:internalName="TaxCatchAllLabel" ma:readOnly="true" ma:showField="CatchAllDataLabel" ma:web="9d035d7d-02e5-4a00-8b62-9a556aabc7b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e8d559-4d54-460d-ba58-5d5027f88b4d" elementFormDefault="qualified">
    <xsd:import namespace="http://schemas.microsoft.com/office/2006/documentManagement/types"/>
    <xsd:import namespace="http://schemas.microsoft.com/office/infopath/2007/PartnerControls"/>
    <xsd:element name="Description0" ma:index="134" nillable="true" ma:displayName="Description" ma:internalName="Description0">
      <xsd:simpleType>
        <xsd:restriction base="dms:Note"/>
      </xsd:simpleType>
    </xsd:element>
    <xsd:element name="Component" ma:index="135" nillable="true" ma:displayName="Component" ma:internalName="Component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70A3BAC-C710-4C11-95AB-E3F9CD1E3168}">
  <ds:schemaRefs>
    <ds:schemaRef ds:uri="http://schemas.microsoft.com/office/2006/metadata/properties"/>
    <ds:schemaRef ds:uri="http://schemas.microsoft.com/office/infopath/2007/PartnerControls"/>
    <ds:schemaRef ds:uri="9d035d7d-02e5-4a00-8b62-9a556aabc7b5"/>
    <ds:schemaRef ds:uri="91e8d559-4d54-460d-ba58-5d5027f88b4d"/>
  </ds:schemaRefs>
</ds:datastoreItem>
</file>

<file path=customXml/itemProps2.xml><?xml version="1.0" encoding="utf-8"?>
<ds:datastoreItem xmlns:ds="http://schemas.openxmlformats.org/officeDocument/2006/customXml" ds:itemID="{6D086052-10AD-4ABB-A1B6-8F6B696A69F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d035d7d-02e5-4a00-8b62-9a556aabc7b5"/>
    <ds:schemaRef ds:uri="91e8d559-4d54-460d-ba58-5d5027f88b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D5E2C9D-40B8-4EF1-88BE-D2DBCE4F763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оформления Состаренная бумага</Template>
  <TotalTime>227</TotalTime>
  <Words>1409</Words>
  <Application>Microsoft Office PowerPoint</Application>
  <PresentationFormat>Экран (4:3)</PresentationFormat>
  <Paragraphs>70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26</vt:i4>
      </vt:variant>
    </vt:vector>
  </HeadingPairs>
  <TitlesOfParts>
    <vt:vector size="32" baseType="lpstr">
      <vt:lpstr>коричневое дрожание</vt:lpstr>
      <vt:lpstr>1_коричневое дрожание</vt:lpstr>
      <vt:lpstr>2_коричневое дрожание</vt:lpstr>
      <vt:lpstr>3_коричневое дрожание</vt:lpstr>
      <vt:lpstr>4_коричневое дрожание</vt:lpstr>
      <vt:lpstr>5_коричневое дрожание</vt:lpstr>
      <vt:lpstr>История села Перкино</vt:lpstr>
      <vt:lpstr>Цель</vt:lpstr>
      <vt:lpstr>Задачи работы</vt:lpstr>
      <vt:lpstr>Актуальность</vt:lpstr>
      <vt:lpstr>Слайд 5</vt:lpstr>
      <vt:lpstr>Введение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Легенда о Святом озере</vt:lpstr>
      <vt:lpstr>Слайд 19</vt:lpstr>
      <vt:lpstr>Слайд 20</vt:lpstr>
      <vt:lpstr>Слайд 21</vt:lpstr>
      <vt:lpstr>Слайд 22</vt:lpstr>
      <vt:lpstr>Выводы</vt:lpstr>
      <vt:lpstr>Обзор литературных источников по проблеме исследования</vt:lpstr>
      <vt:lpstr>Обзор литературных источников по проблеме исследования</vt:lpstr>
      <vt:lpstr>Слайд 26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села Перкино</dc:title>
  <dc:creator>Руслан Сулиманов</dc:creator>
  <cp:lastModifiedBy>Пользователь Asus</cp:lastModifiedBy>
  <cp:revision>15</cp:revision>
  <dcterms:created xsi:type="dcterms:W3CDTF">2023-04-23T13:38:05Z</dcterms:created>
  <dcterms:modified xsi:type="dcterms:W3CDTF">2023-04-26T08:57:33Z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0x010100BB2780C3CC07BD4BAA623FF9571645580400D1570604EA743043A2641365C0E91715</vt:lpwstr>
  </property>
  <property fmtid="{D5CDD505-2E9C-101B-9397-08002B2CF9AE}" pid="3" name="Applications">
    <vt:lpwstr>53;#PowerPoint 12</vt:lpwstr>
  </property>
  <property fmtid="{D5CDD505-2E9C-101B-9397-08002B2CF9AE}" pid="4" name="Order">
    <vt:r8>11844300</vt:r8>
  </property>
  <property fmtid="{D5CDD505-2E9C-101B-9397-08002B2CF9AE}" pid="5" name="APTrustLevel">
    <vt:r8>3</vt:r8>
  </property>
</Properties>
</file>