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3"/>
  </p:notesMasterIdLst>
  <p:sldIdLst>
    <p:sldId id="256" r:id="rId2"/>
    <p:sldId id="257" r:id="rId3"/>
    <p:sldId id="275" r:id="rId4"/>
    <p:sldId id="271" r:id="rId5"/>
    <p:sldId id="289" r:id="rId6"/>
    <p:sldId id="290" r:id="rId7"/>
    <p:sldId id="276" r:id="rId8"/>
    <p:sldId id="291" r:id="rId9"/>
    <p:sldId id="292" r:id="rId10"/>
    <p:sldId id="277" r:id="rId11"/>
    <p:sldId id="287" r:id="rId12"/>
    <p:sldId id="278" r:id="rId13"/>
    <p:sldId id="293" r:id="rId14"/>
    <p:sldId id="272" r:id="rId15"/>
    <p:sldId id="273" r:id="rId16"/>
    <p:sldId id="294" r:id="rId17"/>
    <p:sldId id="274" r:id="rId18"/>
    <p:sldId id="279" r:id="rId19"/>
    <p:sldId id="282" r:id="rId20"/>
    <p:sldId id="304" r:id="rId21"/>
    <p:sldId id="295" r:id="rId22"/>
    <p:sldId id="305" r:id="rId23"/>
    <p:sldId id="302" r:id="rId24"/>
    <p:sldId id="297" r:id="rId25"/>
    <p:sldId id="301" r:id="rId26"/>
    <p:sldId id="298" r:id="rId27"/>
    <p:sldId id="288" r:id="rId28"/>
    <p:sldId id="299" r:id="rId29"/>
    <p:sldId id="285" r:id="rId30"/>
    <p:sldId id="266" r:id="rId31"/>
    <p:sldId id="267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E7CBB399-CE58-437A-86E5-29AF1039548F}">
          <p14:sldIdLst>
            <p14:sldId id="256"/>
            <p14:sldId id="257"/>
            <p14:sldId id="275"/>
            <p14:sldId id="271"/>
            <p14:sldId id="289"/>
            <p14:sldId id="290"/>
            <p14:sldId id="276"/>
            <p14:sldId id="291"/>
            <p14:sldId id="292"/>
            <p14:sldId id="277"/>
            <p14:sldId id="287"/>
            <p14:sldId id="278"/>
            <p14:sldId id="293"/>
            <p14:sldId id="272"/>
            <p14:sldId id="273"/>
            <p14:sldId id="294"/>
            <p14:sldId id="274"/>
            <p14:sldId id="279"/>
            <p14:sldId id="282"/>
            <p14:sldId id="304"/>
            <p14:sldId id="295"/>
            <p14:sldId id="305"/>
            <p14:sldId id="302"/>
            <p14:sldId id="297"/>
            <p14:sldId id="301"/>
            <p14:sldId id="298"/>
            <p14:sldId id="288"/>
            <p14:sldId id="299"/>
            <p14:sldId id="285"/>
            <p14:sldId id="266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 snapToGrid="0">
      <p:cViewPr>
        <p:scale>
          <a:sx n="76" d="100"/>
          <a:sy n="76" d="100"/>
        </p:scale>
        <p:origin x="-48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6CC1B-9C97-4000-A4A7-414C99352FF8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51B5A-A64D-4172-8DDE-F8483D9A6A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456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B51B5A-A64D-4172-8DDE-F8483D9A6AE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544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376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62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473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356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0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66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356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006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32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157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42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4C118-1B55-48A2-87D3-E179D3DE4D3E}" type="datetimeFigureOut">
              <a:rPr lang="ru-RU" smtClean="0"/>
              <a:pPr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3F656-E472-4086-BAE3-AAADCB0545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74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D91587D6-07AB-4EBF-8D0D-4B543BA3C1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890" y="87682"/>
            <a:ext cx="12588657" cy="68580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C414F7B-85A0-401E-974E-30228D7357C8}"/>
              </a:ext>
            </a:extLst>
          </p:cNvPr>
          <p:cNvSpPr txBox="1"/>
          <p:nvPr/>
        </p:nvSpPr>
        <p:spPr>
          <a:xfrm>
            <a:off x="2442119" y="2554622"/>
            <a:ext cx="79285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Использование </a:t>
            </a:r>
            <a:r>
              <a:rPr lang="ru-RU" sz="3600" b="1" i="1" dirty="0" err="1" smtClean="0">
                <a:solidFill>
                  <a:srgbClr val="002060"/>
                </a:solidFill>
                <a:latin typeface="Georgia" panose="02040502050405020303" pitchFamily="18" charset="0"/>
              </a:rPr>
              <a:t>нейроигр</a:t>
            </a:r>
            <a:r>
              <a:rPr lang="ru-RU" sz="36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 в работе с детьми  </a:t>
            </a:r>
            <a:r>
              <a:rPr lang="ru-RU" sz="3600" b="1" i="1" dirty="0">
                <a:solidFill>
                  <a:srgbClr val="002060"/>
                </a:solidFill>
                <a:latin typeface="Georgia" panose="02040502050405020303" pitchFamily="18" charset="0"/>
              </a:rPr>
              <a:t>дошкольного возраста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41443CA-7262-496B-BAD5-630E7E316708}"/>
              </a:ext>
            </a:extLst>
          </p:cNvPr>
          <p:cNvSpPr txBox="1"/>
          <p:nvPr/>
        </p:nvSpPr>
        <p:spPr>
          <a:xfrm>
            <a:off x="7303272" y="5611522"/>
            <a:ext cx="415049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dirty="0" smtClean="0">
                <a:latin typeface="Georgia" panose="02040502050405020303" pitchFamily="18" charset="0"/>
              </a:rPr>
              <a:t>Подготовила: воспитатель </a:t>
            </a:r>
          </a:p>
          <a:p>
            <a:pPr algn="r"/>
            <a:r>
              <a:rPr lang="en-US" sz="2000" dirty="0" smtClean="0">
                <a:latin typeface="Georgia" panose="02040502050405020303" pitchFamily="18" charset="0"/>
              </a:rPr>
              <a:t>I </a:t>
            </a:r>
            <a:r>
              <a:rPr lang="ru-RU" sz="2000" dirty="0" smtClean="0">
                <a:latin typeface="Georgia" panose="02040502050405020303" pitchFamily="18" charset="0"/>
              </a:rPr>
              <a:t>квалификационной категории </a:t>
            </a:r>
          </a:p>
          <a:p>
            <a:pPr algn="r"/>
            <a:r>
              <a:rPr lang="ru-RU" sz="2000" dirty="0" smtClean="0">
                <a:latin typeface="Georgia" panose="02040502050405020303" pitchFamily="18" charset="0"/>
              </a:rPr>
              <a:t>Барыкина Марина </a:t>
            </a:r>
            <a:r>
              <a:rPr lang="ru-RU" sz="2000" dirty="0">
                <a:latin typeface="Georgia" panose="02040502050405020303" pitchFamily="18" charset="0"/>
              </a:rPr>
              <a:t>В</a:t>
            </a:r>
            <a:r>
              <a:rPr lang="ru-RU" sz="2000" dirty="0" smtClean="0">
                <a:latin typeface="Georgia" panose="02040502050405020303" pitchFamily="18" charset="0"/>
              </a:rPr>
              <a:t>ячеславовна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CA40667-B4B0-49FA-8D98-BEBEEE04DB6B}"/>
              </a:ext>
            </a:extLst>
          </p:cNvPr>
          <p:cNvSpPr txBox="1"/>
          <p:nvPr/>
        </p:nvSpPr>
        <p:spPr>
          <a:xfrm>
            <a:off x="5603498" y="6319408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Georgia" panose="02040502050405020303" pitchFamily="18" charset="0"/>
              </a:rPr>
              <a:t>2023 </a:t>
            </a:r>
            <a:r>
              <a:rPr lang="ru-RU" sz="2000" dirty="0">
                <a:latin typeface="Georgia" panose="02040502050405020303" pitchFamily="18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165231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671" y="-323385"/>
            <a:ext cx="12478215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726510" y="1678488"/>
            <a:ext cx="10759857" cy="521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solidFill>
                <a:srgbClr val="00206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22" y="3467237"/>
            <a:ext cx="3757807" cy="26636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26511" y="826719"/>
            <a:ext cx="10634596" cy="1720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Нейроигры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  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развивают 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у детей психические способности, помогают максимально активизировать заложенные в ребенке природные задатки, раскрыть их.</a:t>
            </a:r>
            <a:endParaRPr lang="ru-RU" sz="28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4098" name="Picture 2" descr="C:\Users\Александр\Desktop\для РМО\PXhySfw5Gf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229" y="3042709"/>
            <a:ext cx="4436097" cy="3257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55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670" y="-323385"/>
            <a:ext cx="12478215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1064712" y="789140"/>
            <a:ext cx="10421655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использования нейропсихологических игр в работе с детьми дошкольного возраста</a:t>
            </a:r>
          </a:p>
          <a:p>
            <a:pPr algn="ctr"/>
            <a:endParaRPr lang="ru-RU" sz="3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Развивают мозолистое тело;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Повышают стрессоустойчивость;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Облегчают процесс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графомоторных навыков;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Синхронизируют работу полушарий;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улучшению внимания и памяти;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Улучшают мыслительную деятельность.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1370" y="4476036"/>
            <a:ext cx="2875870" cy="2038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332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670" y="-111514"/>
            <a:ext cx="12478215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726510" y="1027134"/>
            <a:ext cx="11098060" cy="370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Принципы работы с применением </a:t>
            </a:r>
            <a:r>
              <a:rPr lang="ru-RU" sz="36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нейроигр</a:t>
            </a:r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Принцип «от простого к сложному»;</a:t>
            </a:r>
            <a:endParaRPr lang="ru-RU" sz="28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Применение </a:t>
            </a:r>
            <a:r>
              <a:rPr lang="ru-RU" sz="2800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нейроигры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в начале занятия для активизации мозговых процессов;</a:t>
            </a:r>
            <a:endParaRPr lang="ru-RU" sz="28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2800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Нейроигры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не заменяют процесс стандартного обучения — они используются параллельно с задачами обучения;</a:t>
            </a:r>
            <a:endParaRPr lang="ru-RU" sz="28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"/>
            </a:pP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Применение </a:t>
            </a:r>
            <a:r>
              <a:rPr lang="ru-RU" sz="2800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нейроигр</a:t>
            </a:r>
            <a:r>
              <a:rPr lang="ru-RU" sz="2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в режимных моментах.</a:t>
            </a:r>
            <a:endParaRPr lang="ru-RU" sz="28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6953" y="4221272"/>
            <a:ext cx="3357617" cy="2379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938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670" y="-111514"/>
            <a:ext cx="12478215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726510" y="1678488"/>
            <a:ext cx="10759857" cy="2138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познавательной сферы детей от 3 до 7(8) лет через развитие межполушарных связей посредством нейропсихологических игр. </a:t>
            </a:r>
            <a:endParaRPr lang="ru-RU" sz="2800" dirty="0">
              <a:solidFill>
                <a:srgbClr val="002060"/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18" y="4096011"/>
            <a:ext cx="3620333" cy="2566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05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8098" y="-111513"/>
            <a:ext cx="12926860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864296" y="1052186"/>
            <a:ext cx="1102290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002060"/>
                </a:solidFill>
                <a:latin typeface="Times New Roman"/>
              </a:rPr>
              <a:t>Воспитывать </a:t>
            </a:r>
            <a:r>
              <a:rPr lang="ru-RU" sz="2800" dirty="0">
                <a:solidFill>
                  <a:srgbClr val="002060"/>
                </a:solidFill>
                <a:latin typeface="Times New Roman"/>
              </a:rPr>
              <a:t>и развивать устойчивый интерес к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</a:rPr>
              <a:t>логическим заданиям</a:t>
            </a:r>
            <a:r>
              <a:rPr lang="ru-RU" sz="2800" dirty="0">
                <a:solidFill>
                  <a:srgbClr val="002060"/>
                </a:solidFill>
                <a:latin typeface="Times New Roman"/>
              </a:rPr>
              <a:t>, направленных на развитие взаимосвязей головного мозга.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002060"/>
                </a:solidFill>
                <a:latin typeface="Times New Roman"/>
              </a:rPr>
              <a:t>Продолжать </a:t>
            </a:r>
            <a:r>
              <a:rPr lang="ru-RU" sz="2800" dirty="0">
                <a:solidFill>
                  <a:srgbClr val="002060"/>
                </a:solidFill>
                <a:latin typeface="Times New Roman"/>
              </a:rPr>
              <a:t>формировать знания о сенсорных эталонах (форма,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</a:rPr>
              <a:t>цвет, размер</a:t>
            </a:r>
            <a:r>
              <a:rPr lang="ru-RU" sz="2800" dirty="0">
                <a:solidFill>
                  <a:srgbClr val="002060"/>
                </a:solidFill>
                <a:latin typeface="Times New Roman"/>
              </a:rPr>
              <a:t>), упражнять в порядковом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</a:rPr>
              <a:t>счете. Развивать </a:t>
            </a:r>
            <a:r>
              <a:rPr lang="ru-RU" sz="2800" dirty="0">
                <a:solidFill>
                  <a:srgbClr val="002060"/>
                </a:solidFill>
                <a:latin typeface="Times New Roman"/>
              </a:rPr>
              <a:t>зрительно-пространственные навыки.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002060"/>
                </a:solidFill>
                <a:latin typeface="Times New Roman"/>
              </a:rPr>
              <a:t>Тренировать </a:t>
            </a:r>
            <a:r>
              <a:rPr lang="ru-RU" sz="2800" dirty="0">
                <a:solidFill>
                  <a:srgbClr val="002060"/>
                </a:solidFill>
                <a:latin typeface="Times New Roman"/>
              </a:rPr>
              <a:t>усидчивость, целеустремленность,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</a:rPr>
              <a:t>достижение намеченной </a:t>
            </a:r>
            <a:r>
              <a:rPr lang="ru-RU" sz="2800" dirty="0">
                <a:solidFill>
                  <a:srgbClr val="002060"/>
                </a:solidFill>
                <a:latin typeface="Times New Roman"/>
              </a:rPr>
              <a:t>цели. Формировать у детей чувство сотрудничества и взаимопомощи.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dirty="0" smtClean="0">
                <a:solidFill>
                  <a:srgbClr val="002060"/>
                </a:solidFill>
                <a:latin typeface="Times New Roman"/>
              </a:rPr>
              <a:t>Усовершенствовать </a:t>
            </a:r>
            <a:r>
              <a:rPr lang="ru-RU" sz="2800" dirty="0">
                <a:solidFill>
                  <a:srgbClr val="002060"/>
                </a:solidFill>
                <a:latin typeface="Times New Roman"/>
              </a:rPr>
              <a:t>эмоционально-волевые навыки,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</a:rPr>
              <a:t>научить ребенка</a:t>
            </a:r>
            <a:r>
              <a:rPr lang="ru-RU" sz="2800" dirty="0">
                <a:solidFill>
                  <a:srgbClr val="002060"/>
                </a:solidFill>
                <a:latin typeface="Times New Roman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/>
              </a:rPr>
              <a:t>проявлять </a:t>
            </a:r>
            <a:r>
              <a:rPr lang="ru-RU" sz="2800" dirty="0">
                <a:solidFill>
                  <a:srgbClr val="002060"/>
                </a:solidFill>
                <a:latin typeface="Times New Roman"/>
              </a:rPr>
              <a:t>свои творческие способности в процессе игры.</a:t>
            </a:r>
          </a:p>
          <a:p>
            <a:endParaRPr lang="ru-RU" sz="2000" i="1" dirty="0">
              <a:solidFill>
                <a:srgbClr val="002060"/>
              </a:solidFill>
              <a:latin typeface="Times New Roman,Italic"/>
            </a:endParaRPr>
          </a:p>
        </p:txBody>
      </p:sp>
    </p:spTree>
    <p:extLst>
      <p:ext uri="{BB962C8B-B14F-4D97-AF65-F5344CB8AC3E}">
        <p14:creationId xmlns:p14="http://schemas.microsoft.com/office/powerpoint/2010/main" val="267022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4964" y="-111513"/>
            <a:ext cx="12478215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864295" y="516440"/>
            <a:ext cx="11022903" cy="5386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3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нейроигр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Дыхательные упражнения;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Глазодвигательные упражнения;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Нейроигры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мячом;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Нейроигры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карточками;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ладошками;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Двигательные упражнения;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Телесные перекрёстные упражнения;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Релаксационные упражнения.</a:t>
            </a:r>
          </a:p>
          <a:p>
            <a:pPr marL="457200" indent="-457200" algn="ctr">
              <a:buFont typeface="Wingdings" panose="05000000000000000000" pitchFamily="2" charset="2"/>
              <a:buChar char="v"/>
            </a:pP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398" y="4136250"/>
            <a:ext cx="3477119" cy="2464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290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851" y="-125261"/>
            <a:ext cx="12478215" cy="71813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90181" y="1052186"/>
            <a:ext cx="78538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234" y="4803135"/>
            <a:ext cx="2703316" cy="1916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53" y="500565"/>
            <a:ext cx="4451004" cy="5929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280" y="518354"/>
            <a:ext cx="4437652" cy="5911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444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27" y="7937"/>
            <a:ext cx="12776548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864296" y="1083500"/>
            <a:ext cx="11022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мячами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7926" y="891596"/>
            <a:ext cx="4234073" cy="5640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567" y="4033381"/>
            <a:ext cx="3164360" cy="2243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829864"/>
            <a:ext cx="4333192" cy="5770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89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6726" y="0"/>
            <a:ext cx="12776548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864296" y="1052186"/>
            <a:ext cx="1102290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Су-</a:t>
            </a:r>
            <a:r>
              <a:rPr lang="ru-RU" sz="28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Джок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401" y="4389514"/>
            <a:ext cx="3164360" cy="2243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542" y="1388492"/>
            <a:ext cx="2232657" cy="2294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AutoShape 2" descr="blob:https://web.whatsapp.com/9cf5c2d2-28c7-441d-b953-ed33a8fd18e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454168"/>
            <a:ext cx="4708707" cy="6273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42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417" y="-144463"/>
            <a:ext cx="12776548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460376" y="1052186"/>
            <a:ext cx="114268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Дыхательная гимнастика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86277"/>
            <a:ext cx="2846651" cy="3792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727" y="535083"/>
            <a:ext cx="2623254" cy="3494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102" y="3003373"/>
            <a:ext cx="2747643" cy="3660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43" y="3012188"/>
            <a:ext cx="2741025" cy="3651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0202"/>
            <a:ext cx="3437610" cy="2594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35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0521" y="-111513"/>
            <a:ext cx="12751495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864296" y="1402914"/>
            <a:ext cx="10409129" cy="3984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должны жить в мире красоты, игры, сказки, музыки, рисунка, фантазии, творчества. Этот мир должен окружать ребёнка и тогда, когда мы хотим научить его читать и писать. Да, от того как будет чувствовать себя ребёнок, поднимаясь на первую ступеньку лестницы познания, что он будет переживать, зависит весь его дальнейший путь к знаниям»</a:t>
            </a:r>
            <a:endParaRPr lang="ru-RU" sz="28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800" b="1" i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асилий Александрович Сухомлинский                           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0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417" y="-144463"/>
            <a:ext cx="12776548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460376" y="1052186"/>
            <a:ext cx="114268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Глазодвигательные упражнения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454" y="2022394"/>
            <a:ext cx="3429385" cy="22478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575406"/>
            <a:ext cx="3820983" cy="5090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074" y="1598714"/>
            <a:ext cx="3803487" cy="5067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282" y="4833937"/>
            <a:ext cx="2682875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755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5678" y="-144464"/>
            <a:ext cx="12776548" cy="7181385"/>
          </a:xfrm>
          <a:prstGeom prst="rect">
            <a:avLst/>
          </a:prstGeom>
        </p:spPr>
      </p:pic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534094"/>
            <a:ext cx="3314134" cy="4415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9683" y="390785"/>
            <a:ext cx="3421706" cy="45584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218" y="1290180"/>
            <a:ext cx="3826756" cy="5098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696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5470" y="-81092"/>
            <a:ext cx="12776548" cy="7181385"/>
          </a:xfrm>
          <a:prstGeom prst="rect">
            <a:avLst/>
          </a:prstGeom>
        </p:spPr>
      </p:pic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12738"/>
            <a:ext cx="3408362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590" y="331788"/>
            <a:ext cx="3402012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170" y="331788"/>
            <a:ext cx="3414712" cy="434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490" y="3841468"/>
            <a:ext cx="2682875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917" y="3837446"/>
            <a:ext cx="2682875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026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5678" y="-144464"/>
            <a:ext cx="12776548" cy="7181385"/>
          </a:xfrm>
          <a:prstGeom prst="rect">
            <a:avLst/>
          </a:prstGeom>
        </p:spPr>
      </p:pic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82" y="529052"/>
            <a:ext cx="4602228" cy="6131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410" y="619520"/>
            <a:ext cx="4534320" cy="6040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626" y="4894543"/>
            <a:ext cx="2679903" cy="2022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975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35" y="-144463"/>
            <a:ext cx="12776548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864296" y="1052186"/>
            <a:ext cx="11022903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правилами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(телесные упражнения)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580" y="706843"/>
            <a:ext cx="3256419" cy="4338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652203"/>
            <a:ext cx="3297434" cy="4392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052" y="1944738"/>
            <a:ext cx="3885390" cy="5015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54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2735" y="-144463"/>
            <a:ext cx="12776548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864296" y="1052186"/>
            <a:ext cx="11022903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правилами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(телесные упражнения)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718479"/>
            <a:ext cx="4228970" cy="5633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133" y="718479"/>
            <a:ext cx="4187868" cy="5579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345" y="3873674"/>
            <a:ext cx="375602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381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27" y="7937"/>
            <a:ext cx="12776548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864296" y="1052186"/>
            <a:ext cx="110229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Кинезиологические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</a:t>
            </a:r>
            <a:endParaRPr lang="ru-RU" sz="2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655802"/>
            <a:ext cx="3930182" cy="52358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123" y="2064292"/>
            <a:ext cx="3333248" cy="4440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4860" y="659431"/>
            <a:ext cx="3927457" cy="5232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77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3180" y="-323385"/>
            <a:ext cx="12776548" cy="7181385"/>
          </a:xfrm>
          <a:prstGeom prst="rect">
            <a:avLst/>
          </a:prstGeom>
        </p:spPr>
      </p:pic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7280" y="685200"/>
            <a:ext cx="4184736" cy="5405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118" y="1674756"/>
            <a:ext cx="3713952" cy="4947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96" y="685200"/>
            <a:ext cx="3713952" cy="4947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29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7890" y="66289"/>
            <a:ext cx="12776548" cy="7181385"/>
          </a:xfrm>
          <a:prstGeom prst="rect">
            <a:avLst/>
          </a:prstGeom>
        </p:spPr>
      </p:pic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953" y="1185146"/>
            <a:ext cx="3995804" cy="5323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852484"/>
            <a:ext cx="3803708" cy="5071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8608" y="977030"/>
            <a:ext cx="3616890" cy="4822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73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0313" y="-144463"/>
            <a:ext cx="12776548" cy="7181385"/>
          </a:xfrm>
          <a:prstGeom prst="rect">
            <a:avLst/>
          </a:prstGeom>
        </p:spPr>
      </p:pic>
      <p:sp>
        <p:nvSpPr>
          <p:cNvPr id="3" name="AutoShape 4" descr="blob:https://web.whatsapp.com/50e19886-92dd-446a-a276-f550c8281e1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blob:https://web.whatsapp.com/84f923ea-a5d1-47b3-aa17-55b5c3545573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59130"/>
            <a:ext cx="3497850" cy="6199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292" y="459130"/>
            <a:ext cx="3485792" cy="6199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174" y="929943"/>
            <a:ext cx="3777573" cy="5032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886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0521" y="-111513"/>
            <a:ext cx="12751495" cy="7181385"/>
          </a:xfrm>
          <a:prstGeom prst="rect">
            <a:avLst/>
          </a:prstGeom>
        </p:spPr>
      </p:pic>
      <p:pic>
        <p:nvPicPr>
          <p:cNvPr id="1026" name="Picture 2" descr="C:\Users\Александр\Desktop\для РМО\6fd38f55-8b28-4a82-97bf-473d7a9875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74" y="2044948"/>
            <a:ext cx="3356638" cy="4471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лександр\Desktop\для РМО\7fba0ce4-8b94-4ec6-9838-c7f9e4a5482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444" y="1495553"/>
            <a:ext cx="3553846" cy="4734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692" y="728289"/>
            <a:ext cx="4126335" cy="5501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7" y="569096"/>
            <a:ext cx="1810166" cy="128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84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B2CF3D1B-AF05-40F2-BC15-5D77DC8C98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12" y="0"/>
            <a:ext cx="12192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B35F098-AC39-4262-9BC8-B7D1E0A99EBC}"/>
              </a:ext>
            </a:extLst>
          </p:cNvPr>
          <p:cNvSpPr txBox="1"/>
          <p:nvPr/>
        </p:nvSpPr>
        <p:spPr>
          <a:xfrm>
            <a:off x="3557240" y="646771"/>
            <a:ext cx="3925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330280A-27FC-4D19-84EA-84D735682C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91" y="3025696"/>
            <a:ext cx="1799064" cy="17990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86E7278-3996-45C4-81C8-6540D15DB042}"/>
              </a:ext>
            </a:extLst>
          </p:cNvPr>
          <p:cNvSpPr txBox="1"/>
          <p:nvPr/>
        </p:nvSpPr>
        <p:spPr>
          <a:xfrm>
            <a:off x="2319457" y="1524373"/>
            <a:ext cx="8909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Поднятый вверх большой палец (класс) - было интересно, буду применять в своей практике.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192D61E-333B-4EFA-886D-420CBF4FD0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73" y="847643"/>
            <a:ext cx="1799064" cy="17990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99A104D-83FE-4B2B-B50A-00717118BD65}"/>
              </a:ext>
            </a:extLst>
          </p:cNvPr>
          <p:cNvSpPr txBox="1"/>
          <p:nvPr/>
        </p:nvSpPr>
        <p:spPr>
          <a:xfrm>
            <a:off x="2319453" y="3487803"/>
            <a:ext cx="96086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 «Виват» (указательный и средний палец руки направлены вверх) – Вы уже используете продемонстрированные методы</a:t>
            </a:r>
          </a:p>
        </p:txBody>
      </p:sp>
      <p:pic>
        <p:nvPicPr>
          <p:cNvPr id="11" name="Рисунок 10" descr="Изображение выглядит как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xmlns="" id="{6ED42CA9-D23F-4E33-8A1B-EC9538C8986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73" y="4941848"/>
            <a:ext cx="1799064" cy="17990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4F691F0-CB02-4477-B9C7-7397845D4A20}"/>
              </a:ext>
            </a:extLst>
          </p:cNvPr>
          <p:cNvSpPr txBox="1"/>
          <p:nvPr/>
        </p:nvSpPr>
        <p:spPr>
          <a:xfrm>
            <a:off x="2281868" y="5341373"/>
            <a:ext cx="89027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 сжатых в кулак пальцев – для Вас было не достаточно информативно</a:t>
            </a:r>
          </a:p>
        </p:txBody>
      </p:sp>
    </p:spTree>
    <p:extLst>
      <p:ext uri="{BB962C8B-B14F-4D97-AF65-F5344CB8AC3E}">
        <p14:creationId xmlns:p14="http://schemas.microsoft.com/office/powerpoint/2010/main" val="410399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CB68514-0235-4292-B197-4181EA251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 descr="72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80" y="334111"/>
            <a:ext cx="10986867" cy="6425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848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670" y="-111514"/>
            <a:ext cx="12478215" cy="7181385"/>
          </a:xfrm>
          <a:prstGeom prst="rect">
            <a:avLst/>
          </a:prstGeom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507" y="4829864"/>
            <a:ext cx="2516688" cy="17838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AutoShape 5" descr="blob:https://web.whatsapp.com/7b7f7975-b673-4a4a-bd07-98d0f6f5410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7" descr="blob:https://web.whatsapp.com/7b7f7975-b673-4a4a-bd07-98d0f6f54105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492209"/>
            <a:ext cx="4428916" cy="5900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195" y="551204"/>
            <a:ext cx="4384632" cy="5841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57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670" y="-111514"/>
            <a:ext cx="12478215" cy="7181385"/>
          </a:xfrm>
          <a:prstGeom prst="rect">
            <a:avLst/>
          </a:prstGeom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863" y="4879381"/>
            <a:ext cx="2216471" cy="1571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AutoShape 5" descr="blob:https://web.whatsapp.com/7b7f7975-b673-4a4a-bd07-98d0f6f5410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7" descr="blob:https://web.whatsapp.com/7b7f7975-b673-4a4a-bd07-98d0f6f54105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602583"/>
            <a:ext cx="4318488" cy="5753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414" y="514261"/>
            <a:ext cx="4381134" cy="5841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171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670" y="-111514"/>
            <a:ext cx="12478215" cy="7181385"/>
          </a:xfrm>
          <a:prstGeom prst="rect">
            <a:avLst/>
          </a:prstGeom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419" y="4747365"/>
            <a:ext cx="2365767" cy="16769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AutoShape 5" descr="blob:https://web.whatsapp.com/7b7f7975-b673-4a4a-bd07-98d0f6f5410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7" descr="blob:https://web.whatsapp.com/7b7f7975-b673-4a4a-bd07-98d0f6f54105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514538"/>
            <a:ext cx="4299515" cy="5732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944" y="514538"/>
            <a:ext cx="4341966" cy="5784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204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670" y="-111515"/>
            <a:ext cx="12478215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438412" y="601250"/>
            <a:ext cx="11511418" cy="1146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</a:t>
            </a:r>
            <a:r>
              <a:rPr lang="ru-RU" sz="36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ейроигры</a:t>
            </a:r>
            <a:r>
              <a:rPr lang="ru-RU" sz="2800" dirty="0" smtClean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различные телесно-ориентированные упражнения, которые позволяют через тело воздействовать на мозговые структуры.</a:t>
            </a:r>
            <a:endParaRPr lang="ru-RU" sz="2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893" y="1784604"/>
            <a:ext cx="4296428" cy="4907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Александр\Desktop\для РМО\fb48f5d4-c777-4bd8-b655-5b129424e8d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12" y="2074634"/>
            <a:ext cx="5634608" cy="4225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6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670" y="-111515"/>
            <a:ext cx="12478215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438412" y="601250"/>
            <a:ext cx="11511418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1354" y="735955"/>
            <a:ext cx="581207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Нейроигры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могут использоваться как профилактические и развивающие (норма), а также рекомендованы детям, которые склонны к импульсивным, случайным реакциям, испытывают трудности в усвоении инструкций и правил, часто отвлекаются и не удерживают внимание, «застревают» и не могут переключиться с неправильного способа выполнения задания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правильный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58" y="735955"/>
            <a:ext cx="4350538" cy="5795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436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187BD04A-AC1C-4C0B-9FB5-33DFE0632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670" y="-111515"/>
            <a:ext cx="12478215" cy="71813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C95FF75-9DBB-4F97-A48E-D6B62145310D}"/>
              </a:ext>
            </a:extLst>
          </p:cNvPr>
          <p:cNvSpPr txBox="1"/>
          <p:nvPr/>
        </p:nvSpPr>
        <p:spPr>
          <a:xfrm>
            <a:off x="438412" y="601250"/>
            <a:ext cx="11511418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28" y="555319"/>
            <a:ext cx="4534423" cy="6045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204" y="582538"/>
            <a:ext cx="4684735" cy="5991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782" y="4987033"/>
            <a:ext cx="2047552" cy="1451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67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</TotalTime>
  <Words>458</Words>
  <Application>Microsoft Office PowerPoint</Application>
  <PresentationFormat>Произвольный</PresentationFormat>
  <Paragraphs>57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lera.goncharova.66@mail.ru</dc:creator>
  <cp:lastModifiedBy>Александр</cp:lastModifiedBy>
  <cp:revision>95</cp:revision>
  <dcterms:created xsi:type="dcterms:W3CDTF">2022-01-12T04:38:03Z</dcterms:created>
  <dcterms:modified xsi:type="dcterms:W3CDTF">2023-11-11T16:19:10Z</dcterms:modified>
</cp:coreProperties>
</file>