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257" r:id="rId2"/>
    <p:sldId id="293" r:id="rId3"/>
    <p:sldId id="294" r:id="rId4"/>
    <p:sldId id="291" r:id="rId5"/>
    <p:sldId id="262" r:id="rId6"/>
    <p:sldId id="279" r:id="rId7"/>
    <p:sldId id="301" r:id="rId8"/>
    <p:sldId id="306" r:id="rId9"/>
    <p:sldId id="295" r:id="rId10"/>
    <p:sldId id="267" r:id="rId11"/>
    <p:sldId id="307" r:id="rId12"/>
    <p:sldId id="256" r:id="rId1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7BEA"/>
    <a:srgbClr val="A50021"/>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43"/>
    <p:restoredTop sz="94653"/>
  </p:normalViewPr>
  <p:slideViewPr>
    <p:cSldViewPr snapToGrid="0" snapToObjects="1">
      <p:cViewPr varScale="1">
        <p:scale>
          <a:sx n="55" d="100"/>
          <a:sy n="55" d="100"/>
        </p:scale>
        <p:origin x="42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th photo">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 name="Рисунок 2">
            <a:extLst>
              <a:ext uri="{FF2B5EF4-FFF2-40B4-BE49-F238E27FC236}">
                <a16:creationId xmlns:a16="http://schemas.microsoft.com/office/drawing/2014/main" id="{8D36E33F-58A3-2C41-B672-6E3E68DA1A48}"/>
              </a:ext>
            </a:extLst>
          </p:cNvPr>
          <p:cNvSpPr>
            <a:spLocks noGrp="1"/>
          </p:cNvSpPr>
          <p:nvPr>
            <p:ph type="pic" sz="quarter" idx="10" hasCustomPrompt="1"/>
          </p:nvPr>
        </p:nvSpPr>
        <p:spPr>
          <a:xfrm>
            <a:off x="2843213" y="2524401"/>
            <a:ext cx="2862262" cy="2862263"/>
          </a:xfrm>
          <a:solidFill>
            <a:schemeClr val="bg2"/>
          </a:solidFill>
        </p:spPr>
        <p:txBody>
          <a:bodyPr/>
          <a:lstStyle>
            <a:lvl1pPr marL="0" indent="0">
              <a:buNone/>
              <a:defRPr/>
            </a:lvl1pPr>
          </a:lstStyle>
          <a:p>
            <a:r>
              <a:rPr lang="en-US" dirty="0" err="1"/>
              <a:t>img</a:t>
            </a:r>
            <a:endParaRPr lang="en-US" dirty="0"/>
          </a:p>
        </p:txBody>
      </p:sp>
      <p:sp>
        <p:nvSpPr>
          <p:cNvPr id="5" name="Рисунок 2">
            <a:extLst>
              <a:ext uri="{FF2B5EF4-FFF2-40B4-BE49-F238E27FC236}">
                <a16:creationId xmlns:a16="http://schemas.microsoft.com/office/drawing/2014/main" id="{F47CD3BD-A387-7F40-ACF5-2B1B39BE1E86}"/>
              </a:ext>
            </a:extLst>
          </p:cNvPr>
          <p:cNvSpPr>
            <a:spLocks noGrp="1"/>
          </p:cNvSpPr>
          <p:nvPr>
            <p:ph type="pic" sz="quarter" idx="11" hasCustomPrompt="1"/>
          </p:nvPr>
        </p:nvSpPr>
        <p:spPr>
          <a:xfrm>
            <a:off x="6096621" y="2524400"/>
            <a:ext cx="2862262" cy="2862263"/>
          </a:xfrm>
          <a:solidFill>
            <a:schemeClr val="bg2"/>
          </a:solidFill>
        </p:spPr>
        <p:txBody>
          <a:bodyPr/>
          <a:lstStyle>
            <a:lvl1pPr marL="0" indent="0">
              <a:buNone/>
              <a:defRPr/>
            </a:lvl1pPr>
          </a:lstStyle>
          <a:p>
            <a:r>
              <a:rPr lang="en-US" dirty="0" err="1"/>
              <a:t>img</a:t>
            </a:r>
            <a:endParaRPr lang="en-US" dirty="0"/>
          </a:p>
        </p:txBody>
      </p:sp>
      <p:sp>
        <p:nvSpPr>
          <p:cNvPr id="6" name="Рисунок 2">
            <a:extLst>
              <a:ext uri="{FF2B5EF4-FFF2-40B4-BE49-F238E27FC236}">
                <a16:creationId xmlns:a16="http://schemas.microsoft.com/office/drawing/2014/main" id="{B8396492-B780-D240-829F-00D97E67965D}"/>
              </a:ext>
            </a:extLst>
          </p:cNvPr>
          <p:cNvSpPr>
            <a:spLocks noGrp="1"/>
          </p:cNvSpPr>
          <p:nvPr>
            <p:ph type="pic" sz="quarter" idx="12" hasCustomPrompt="1"/>
          </p:nvPr>
        </p:nvSpPr>
        <p:spPr>
          <a:xfrm>
            <a:off x="9350029" y="2524401"/>
            <a:ext cx="2862262" cy="2862263"/>
          </a:xfrm>
          <a:solidFill>
            <a:schemeClr val="bg2"/>
          </a:solidFill>
        </p:spPr>
        <p:txBody>
          <a:bodyPr/>
          <a:lstStyle>
            <a:lvl1pPr marL="0" indent="0">
              <a:buNone/>
              <a:defRPr/>
            </a:lvl1pPr>
          </a:lstStyle>
          <a:p>
            <a:r>
              <a:rPr lang="en-US" dirty="0" err="1"/>
              <a:t>img</a:t>
            </a:r>
            <a:endParaRPr lang="en-US" dirty="0"/>
          </a:p>
        </p:txBody>
      </p:sp>
      <p:sp>
        <p:nvSpPr>
          <p:cNvPr id="7" name="Рисунок 2">
            <a:extLst>
              <a:ext uri="{FF2B5EF4-FFF2-40B4-BE49-F238E27FC236}">
                <a16:creationId xmlns:a16="http://schemas.microsoft.com/office/drawing/2014/main" id="{861B9A0E-31C6-9346-9D37-EF10F3CAFF97}"/>
              </a:ext>
            </a:extLst>
          </p:cNvPr>
          <p:cNvSpPr>
            <a:spLocks noGrp="1"/>
          </p:cNvSpPr>
          <p:nvPr>
            <p:ph type="pic" sz="quarter" idx="13" hasCustomPrompt="1"/>
          </p:nvPr>
        </p:nvSpPr>
        <p:spPr>
          <a:xfrm>
            <a:off x="12603437" y="2524400"/>
            <a:ext cx="2862262" cy="2862263"/>
          </a:xfrm>
          <a:solidFill>
            <a:schemeClr val="bg2"/>
          </a:solidFill>
        </p:spPr>
        <p:txBody>
          <a:bodyPr/>
          <a:lstStyle>
            <a:lvl1pPr marL="0" indent="0">
              <a:buNone/>
              <a:defRPr/>
            </a:lvl1pPr>
          </a:lstStyle>
          <a:p>
            <a:r>
              <a:rPr lang="en-US" dirty="0" err="1"/>
              <a:t>img</a:t>
            </a:r>
            <a:endParaRPr lang="en-US" dirty="0"/>
          </a:p>
        </p:txBody>
      </p:sp>
      <p:sp>
        <p:nvSpPr>
          <p:cNvPr id="8" name="Рисунок 2">
            <a:extLst>
              <a:ext uri="{FF2B5EF4-FFF2-40B4-BE49-F238E27FC236}">
                <a16:creationId xmlns:a16="http://schemas.microsoft.com/office/drawing/2014/main" id="{36143BAE-5E2C-7F41-BC81-09098781A6FE}"/>
              </a:ext>
            </a:extLst>
          </p:cNvPr>
          <p:cNvSpPr>
            <a:spLocks noGrp="1"/>
          </p:cNvSpPr>
          <p:nvPr>
            <p:ph type="pic" sz="quarter" idx="14" hasCustomPrompt="1"/>
          </p:nvPr>
        </p:nvSpPr>
        <p:spPr>
          <a:xfrm>
            <a:off x="15856845" y="2524400"/>
            <a:ext cx="2862262" cy="2862263"/>
          </a:xfrm>
          <a:solidFill>
            <a:schemeClr val="bg2"/>
          </a:solidFill>
        </p:spPr>
        <p:txBody>
          <a:bodyPr/>
          <a:lstStyle>
            <a:lvl1pPr marL="0" indent="0">
              <a:buNone/>
              <a:defRPr/>
            </a:lvl1pPr>
          </a:lstStyle>
          <a:p>
            <a:r>
              <a:rPr lang="en-US" dirty="0" err="1"/>
              <a:t>img</a:t>
            </a:r>
            <a:endParaRPr lang="en-US" dirty="0"/>
          </a:p>
        </p:txBody>
      </p:sp>
      <p:sp>
        <p:nvSpPr>
          <p:cNvPr id="9" name="Рисунок 2">
            <a:extLst>
              <a:ext uri="{FF2B5EF4-FFF2-40B4-BE49-F238E27FC236}">
                <a16:creationId xmlns:a16="http://schemas.microsoft.com/office/drawing/2014/main" id="{8C8D1548-9593-4C43-A993-E2E4FC2FDFC4}"/>
              </a:ext>
            </a:extLst>
          </p:cNvPr>
          <p:cNvSpPr>
            <a:spLocks noGrp="1"/>
          </p:cNvSpPr>
          <p:nvPr>
            <p:ph type="pic" sz="quarter" idx="15" hasCustomPrompt="1"/>
          </p:nvPr>
        </p:nvSpPr>
        <p:spPr>
          <a:xfrm>
            <a:off x="19110253" y="2524399"/>
            <a:ext cx="2862262" cy="2862263"/>
          </a:xfrm>
          <a:solidFill>
            <a:schemeClr val="bg2"/>
          </a:solidFill>
        </p:spPr>
        <p:txBody>
          <a:bodyPr/>
          <a:lstStyle>
            <a:lvl1pPr marL="0" indent="0">
              <a:buNone/>
              <a:defRPr/>
            </a:lvl1pPr>
          </a:lstStyle>
          <a:p>
            <a:r>
              <a:rPr lang="en-US" dirty="0" err="1"/>
              <a:t>img</a:t>
            </a:r>
            <a:endParaRPr lang="en-US" dirty="0"/>
          </a:p>
        </p:txBody>
      </p:sp>
      <p:sp>
        <p:nvSpPr>
          <p:cNvPr id="10" name="Рисунок 2">
            <a:extLst>
              <a:ext uri="{FF2B5EF4-FFF2-40B4-BE49-F238E27FC236}">
                <a16:creationId xmlns:a16="http://schemas.microsoft.com/office/drawing/2014/main" id="{DA6B0B96-6DA7-6A44-BF0F-324E5C36EAD4}"/>
              </a:ext>
            </a:extLst>
          </p:cNvPr>
          <p:cNvSpPr>
            <a:spLocks noGrp="1"/>
          </p:cNvSpPr>
          <p:nvPr>
            <p:ph type="pic" sz="quarter" idx="16" hasCustomPrompt="1"/>
          </p:nvPr>
        </p:nvSpPr>
        <p:spPr>
          <a:xfrm>
            <a:off x="2843213" y="5738053"/>
            <a:ext cx="2862262" cy="2862263"/>
          </a:xfrm>
          <a:solidFill>
            <a:schemeClr val="bg2"/>
          </a:solidFill>
        </p:spPr>
        <p:txBody>
          <a:bodyPr/>
          <a:lstStyle>
            <a:lvl1pPr marL="0" indent="0">
              <a:buNone/>
              <a:defRPr/>
            </a:lvl1pPr>
          </a:lstStyle>
          <a:p>
            <a:r>
              <a:rPr lang="en-US" dirty="0" err="1"/>
              <a:t>img</a:t>
            </a:r>
            <a:endParaRPr lang="en-US" dirty="0"/>
          </a:p>
        </p:txBody>
      </p:sp>
      <p:sp>
        <p:nvSpPr>
          <p:cNvPr id="11" name="Рисунок 2">
            <a:extLst>
              <a:ext uri="{FF2B5EF4-FFF2-40B4-BE49-F238E27FC236}">
                <a16:creationId xmlns:a16="http://schemas.microsoft.com/office/drawing/2014/main" id="{FDD7233C-789B-F645-9A93-0902FD37E3F5}"/>
              </a:ext>
            </a:extLst>
          </p:cNvPr>
          <p:cNvSpPr>
            <a:spLocks noGrp="1"/>
          </p:cNvSpPr>
          <p:nvPr>
            <p:ph type="pic" sz="quarter" idx="17" hasCustomPrompt="1"/>
          </p:nvPr>
        </p:nvSpPr>
        <p:spPr>
          <a:xfrm>
            <a:off x="6096621" y="5738052"/>
            <a:ext cx="2862262" cy="2862263"/>
          </a:xfrm>
          <a:solidFill>
            <a:schemeClr val="bg2"/>
          </a:solidFill>
        </p:spPr>
        <p:txBody>
          <a:bodyPr/>
          <a:lstStyle>
            <a:lvl1pPr marL="0" indent="0">
              <a:buNone/>
              <a:defRPr/>
            </a:lvl1pPr>
          </a:lstStyle>
          <a:p>
            <a:r>
              <a:rPr lang="en-US" dirty="0" err="1"/>
              <a:t>img</a:t>
            </a:r>
            <a:endParaRPr lang="en-US" dirty="0"/>
          </a:p>
        </p:txBody>
      </p:sp>
      <p:sp>
        <p:nvSpPr>
          <p:cNvPr id="12" name="Рисунок 2">
            <a:extLst>
              <a:ext uri="{FF2B5EF4-FFF2-40B4-BE49-F238E27FC236}">
                <a16:creationId xmlns:a16="http://schemas.microsoft.com/office/drawing/2014/main" id="{D930F49C-53E0-C34B-A26B-D3B43ED98E32}"/>
              </a:ext>
            </a:extLst>
          </p:cNvPr>
          <p:cNvSpPr>
            <a:spLocks noGrp="1"/>
          </p:cNvSpPr>
          <p:nvPr>
            <p:ph type="pic" sz="quarter" idx="18" hasCustomPrompt="1"/>
          </p:nvPr>
        </p:nvSpPr>
        <p:spPr>
          <a:xfrm>
            <a:off x="9350029" y="5738053"/>
            <a:ext cx="2862262" cy="2862263"/>
          </a:xfrm>
          <a:solidFill>
            <a:schemeClr val="bg2"/>
          </a:solidFill>
        </p:spPr>
        <p:txBody>
          <a:bodyPr/>
          <a:lstStyle>
            <a:lvl1pPr marL="0" indent="0">
              <a:buNone/>
              <a:defRPr/>
            </a:lvl1pPr>
          </a:lstStyle>
          <a:p>
            <a:r>
              <a:rPr lang="en-US" dirty="0" err="1"/>
              <a:t>img</a:t>
            </a:r>
            <a:endParaRPr lang="en-US" dirty="0"/>
          </a:p>
        </p:txBody>
      </p:sp>
      <p:sp>
        <p:nvSpPr>
          <p:cNvPr id="13" name="Рисунок 2">
            <a:extLst>
              <a:ext uri="{FF2B5EF4-FFF2-40B4-BE49-F238E27FC236}">
                <a16:creationId xmlns:a16="http://schemas.microsoft.com/office/drawing/2014/main" id="{5F6CE79E-0A3F-7B4A-9BE6-2ADCFAD4BDFE}"/>
              </a:ext>
            </a:extLst>
          </p:cNvPr>
          <p:cNvSpPr>
            <a:spLocks noGrp="1"/>
          </p:cNvSpPr>
          <p:nvPr>
            <p:ph type="pic" sz="quarter" idx="19" hasCustomPrompt="1"/>
          </p:nvPr>
        </p:nvSpPr>
        <p:spPr>
          <a:xfrm>
            <a:off x="12603437" y="5738052"/>
            <a:ext cx="2862262" cy="2862263"/>
          </a:xfrm>
          <a:solidFill>
            <a:schemeClr val="bg2"/>
          </a:solidFill>
        </p:spPr>
        <p:txBody>
          <a:bodyPr/>
          <a:lstStyle>
            <a:lvl1pPr marL="0" indent="0">
              <a:buNone/>
              <a:defRPr/>
            </a:lvl1pPr>
          </a:lstStyle>
          <a:p>
            <a:r>
              <a:rPr lang="en-US" dirty="0" err="1"/>
              <a:t>img</a:t>
            </a:r>
            <a:endParaRPr lang="en-US" dirty="0"/>
          </a:p>
        </p:txBody>
      </p:sp>
      <p:sp>
        <p:nvSpPr>
          <p:cNvPr id="14" name="Рисунок 2">
            <a:extLst>
              <a:ext uri="{FF2B5EF4-FFF2-40B4-BE49-F238E27FC236}">
                <a16:creationId xmlns:a16="http://schemas.microsoft.com/office/drawing/2014/main" id="{83E167CB-CF06-A64A-9F6D-FD99857D6488}"/>
              </a:ext>
            </a:extLst>
          </p:cNvPr>
          <p:cNvSpPr>
            <a:spLocks noGrp="1"/>
          </p:cNvSpPr>
          <p:nvPr>
            <p:ph type="pic" sz="quarter" idx="20" hasCustomPrompt="1"/>
          </p:nvPr>
        </p:nvSpPr>
        <p:spPr>
          <a:xfrm>
            <a:off x="15856845" y="5738052"/>
            <a:ext cx="2862262" cy="2862263"/>
          </a:xfrm>
          <a:solidFill>
            <a:schemeClr val="bg2"/>
          </a:solidFill>
        </p:spPr>
        <p:txBody>
          <a:bodyPr/>
          <a:lstStyle>
            <a:lvl1pPr marL="0" indent="0">
              <a:buNone/>
              <a:defRPr/>
            </a:lvl1pPr>
          </a:lstStyle>
          <a:p>
            <a:r>
              <a:rPr lang="en-US" dirty="0" err="1"/>
              <a:t>img</a:t>
            </a:r>
            <a:endParaRPr lang="en-US" dirty="0"/>
          </a:p>
        </p:txBody>
      </p:sp>
      <p:sp>
        <p:nvSpPr>
          <p:cNvPr id="15" name="Рисунок 2">
            <a:extLst>
              <a:ext uri="{FF2B5EF4-FFF2-40B4-BE49-F238E27FC236}">
                <a16:creationId xmlns:a16="http://schemas.microsoft.com/office/drawing/2014/main" id="{6632B09F-922C-7547-AEFA-D41EE26742DA}"/>
              </a:ext>
            </a:extLst>
          </p:cNvPr>
          <p:cNvSpPr>
            <a:spLocks noGrp="1"/>
          </p:cNvSpPr>
          <p:nvPr>
            <p:ph type="pic" sz="quarter" idx="21" hasCustomPrompt="1"/>
          </p:nvPr>
        </p:nvSpPr>
        <p:spPr>
          <a:xfrm>
            <a:off x="19110253" y="5738051"/>
            <a:ext cx="2862262" cy="2862263"/>
          </a:xfrm>
          <a:solidFill>
            <a:schemeClr val="bg2"/>
          </a:solidFill>
        </p:spPr>
        <p:txBody>
          <a:bodyPr/>
          <a:lstStyle>
            <a:lvl1pPr marL="0" indent="0">
              <a:buNone/>
              <a:defRPr/>
            </a:lvl1pPr>
          </a:lstStyle>
          <a:p>
            <a:r>
              <a:rPr lang="en-US" dirty="0" err="1"/>
              <a:t>img</a:t>
            </a:r>
            <a:endParaRPr lang="en-US" dirty="0"/>
          </a:p>
        </p:txBody>
      </p:sp>
    </p:spTree>
    <p:extLst>
      <p:ext uri="{BB962C8B-B14F-4D97-AF65-F5344CB8AC3E}">
        <p14:creationId xmlns:p14="http://schemas.microsoft.com/office/powerpoint/2010/main" val="40004638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with photo">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 name="Рисунок 2">
            <a:extLst>
              <a:ext uri="{FF2B5EF4-FFF2-40B4-BE49-F238E27FC236}">
                <a16:creationId xmlns:a16="http://schemas.microsoft.com/office/drawing/2014/main" id="{8D36E33F-58A3-2C41-B672-6E3E68DA1A48}"/>
              </a:ext>
            </a:extLst>
          </p:cNvPr>
          <p:cNvSpPr>
            <a:spLocks noGrp="1"/>
          </p:cNvSpPr>
          <p:nvPr>
            <p:ph type="pic" sz="quarter" idx="10" hasCustomPrompt="1"/>
          </p:nvPr>
        </p:nvSpPr>
        <p:spPr>
          <a:xfrm>
            <a:off x="342162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7" name="Рисунок 2">
            <a:extLst>
              <a:ext uri="{FF2B5EF4-FFF2-40B4-BE49-F238E27FC236}">
                <a16:creationId xmlns:a16="http://schemas.microsoft.com/office/drawing/2014/main" id="{3B2B5356-D75D-4F42-BCA3-3EA90378412F}"/>
              </a:ext>
            </a:extLst>
          </p:cNvPr>
          <p:cNvSpPr>
            <a:spLocks noGrp="1"/>
          </p:cNvSpPr>
          <p:nvPr>
            <p:ph type="pic" sz="quarter" idx="11" hasCustomPrompt="1"/>
          </p:nvPr>
        </p:nvSpPr>
        <p:spPr>
          <a:xfrm>
            <a:off x="636675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8" name="Рисунок 2">
            <a:extLst>
              <a:ext uri="{FF2B5EF4-FFF2-40B4-BE49-F238E27FC236}">
                <a16:creationId xmlns:a16="http://schemas.microsoft.com/office/drawing/2014/main" id="{837EB3C7-4AD3-4741-AF17-C9D8B4CE4C88}"/>
              </a:ext>
            </a:extLst>
          </p:cNvPr>
          <p:cNvSpPr>
            <a:spLocks noGrp="1"/>
          </p:cNvSpPr>
          <p:nvPr>
            <p:ph type="pic" sz="quarter" idx="12" hasCustomPrompt="1"/>
          </p:nvPr>
        </p:nvSpPr>
        <p:spPr>
          <a:xfrm>
            <a:off x="931188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9" name="Рисунок 2">
            <a:extLst>
              <a:ext uri="{FF2B5EF4-FFF2-40B4-BE49-F238E27FC236}">
                <a16:creationId xmlns:a16="http://schemas.microsoft.com/office/drawing/2014/main" id="{1C67F7C5-10B0-744C-AE47-1BB7F2C46321}"/>
              </a:ext>
            </a:extLst>
          </p:cNvPr>
          <p:cNvSpPr>
            <a:spLocks noGrp="1"/>
          </p:cNvSpPr>
          <p:nvPr>
            <p:ph type="pic" sz="quarter" idx="13" hasCustomPrompt="1"/>
          </p:nvPr>
        </p:nvSpPr>
        <p:spPr>
          <a:xfrm>
            <a:off x="1225701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1" name="Рисунок 2">
            <a:extLst>
              <a:ext uri="{FF2B5EF4-FFF2-40B4-BE49-F238E27FC236}">
                <a16:creationId xmlns:a16="http://schemas.microsoft.com/office/drawing/2014/main" id="{032A1A0A-E2A3-F845-BBC3-793DD16C0F6A}"/>
              </a:ext>
            </a:extLst>
          </p:cNvPr>
          <p:cNvSpPr>
            <a:spLocks noGrp="1"/>
          </p:cNvSpPr>
          <p:nvPr>
            <p:ph type="pic" sz="quarter" idx="14" hasCustomPrompt="1"/>
          </p:nvPr>
        </p:nvSpPr>
        <p:spPr>
          <a:xfrm>
            <a:off x="1520214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2" name="Рисунок 2">
            <a:extLst>
              <a:ext uri="{FF2B5EF4-FFF2-40B4-BE49-F238E27FC236}">
                <a16:creationId xmlns:a16="http://schemas.microsoft.com/office/drawing/2014/main" id="{FE1C41BC-E172-B044-8023-5C089A56879E}"/>
              </a:ext>
            </a:extLst>
          </p:cNvPr>
          <p:cNvSpPr>
            <a:spLocks noGrp="1"/>
          </p:cNvSpPr>
          <p:nvPr>
            <p:ph type="pic" sz="quarter" idx="15" hasCustomPrompt="1"/>
          </p:nvPr>
        </p:nvSpPr>
        <p:spPr>
          <a:xfrm>
            <a:off x="1814727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3" name="Рисунок 2">
            <a:extLst>
              <a:ext uri="{FF2B5EF4-FFF2-40B4-BE49-F238E27FC236}">
                <a16:creationId xmlns:a16="http://schemas.microsoft.com/office/drawing/2014/main" id="{B6C615F0-3A31-C240-997E-FEC17ECFE1B3}"/>
              </a:ext>
            </a:extLst>
          </p:cNvPr>
          <p:cNvSpPr>
            <a:spLocks noGrp="1"/>
          </p:cNvSpPr>
          <p:nvPr>
            <p:ph type="pic" sz="quarter" idx="16" hasCustomPrompt="1"/>
          </p:nvPr>
        </p:nvSpPr>
        <p:spPr>
          <a:xfrm>
            <a:off x="342162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4" name="Рисунок 2">
            <a:extLst>
              <a:ext uri="{FF2B5EF4-FFF2-40B4-BE49-F238E27FC236}">
                <a16:creationId xmlns:a16="http://schemas.microsoft.com/office/drawing/2014/main" id="{3881F6F7-9883-E140-9C25-C7AB0977C9EE}"/>
              </a:ext>
            </a:extLst>
          </p:cNvPr>
          <p:cNvSpPr>
            <a:spLocks noGrp="1"/>
          </p:cNvSpPr>
          <p:nvPr>
            <p:ph type="pic" sz="quarter" idx="17" hasCustomPrompt="1"/>
          </p:nvPr>
        </p:nvSpPr>
        <p:spPr>
          <a:xfrm>
            <a:off x="636675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5" name="Рисунок 2">
            <a:extLst>
              <a:ext uri="{FF2B5EF4-FFF2-40B4-BE49-F238E27FC236}">
                <a16:creationId xmlns:a16="http://schemas.microsoft.com/office/drawing/2014/main" id="{B1F31A74-229A-EF4C-BCE8-7DE84B4ADB20}"/>
              </a:ext>
            </a:extLst>
          </p:cNvPr>
          <p:cNvSpPr>
            <a:spLocks noGrp="1"/>
          </p:cNvSpPr>
          <p:nvPr>
            <p:ph type="pic" sz="quarter" idx="18" hasCustomPrompt="1"/>
          </p:nvPr>
        </p:nvSpPr>
        <p:spPr>
          <a:xfrm>
            <a:off x="931188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6" name="Рисунок 2">
            <a:extLst>
              <a:ext uri="{FF2B5EF4-FFF2-40B4-BE49-F238E27FC236}">
                <a16:creationId xmlns:a16="http://schemas.microsoft.com/office/drawing/2014/main" id="{3CD5F662-C087-A148-B3BF-1557D6696A0A}"/>
              </a:ext>
            </a:extLst>
          </p:cNvPr>
          <p:cNvSpPr>
            <a:spLocks noGrp="1"/>
          </p:cNvSpPr>
          <p:nvPr>
            <p:ph type="pic" sz="quarter" idx="19" hasCustomPrompt="1"/>
          </p:nvPr>
        </p:nvSpPr>
        <p:spPr>
          <a:xfrm>
            <a:off x="1225701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7" name="Рисунок 2">
            <a:extLst>
              <a:ext uri="{FF2B5EF4-FFF2-40B4-BE49-F238E27FC236}">
                <a16:creationId xmlns:a16="http://schemas.microsoft.com/office/drawing/2014/main" id="{AEE8F5D1-FA84-E849-A0F8-194E15C7AF6D}"/>
              </a:ext>
            </a:extLst>
          </p:cNvPr>
          <p:cNvSpPr>
            <a:spLocks noGrp="1"/>
          </p:cNvSpPr>
          <p:nvPr>
            <p:ph type="pic" sz="quarter" idx="20" hasCustomPrompt="1"/>
          </p:nvPr>
        </p:nvSpPr>
        <p:spPr>
          <a:xfrm>
            <a:off x="1520214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8" name="Рисунок 2">
            <a:extLst>
              <a:ext uri="{FF2B5EF4-FFF2-40B4-BE49-F238E27FC236}">
                <a16:creationId xmlns:a16="http://schemas.microsoft.com/office/drawing/2014/main" id="{203EBA19-EF70-4C44-ACAC-C6E2CA4D8768}"/>
              </a:ext>
            </a:extLst>
          </p:cNvPr>
          <p:cNvSpPr>
            <a:spLocks noGrp="1"/>
          </p:cNvSpPr>
          <p:nvPr>
            <p:ph type="pic" sz="quarter" idx="21" hasCustomPrompt="1"/>
          </p:nvPr>
        </p:nvSpPr>
        <p:spPr>
          <a:xfrm>
            <a:off x="1814727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9" name="Рисунок 2">
            <a:extLst>
              <a:ext uri="{FF2B5EF4-FFF2-40B4-BE49-F238E27FC236}">
                <a16:creationId xmlns:a16="http://schemas.microsoft.com/office/drawing/2014/main" id="{091600B4-215C-B64B-99D1-199C5DDA2454}"/>
              </a:ext>
            </a:extLst>
          </p:cNvPr>
          <p:cNvSpPr>
            <a:spLocks noGrp="1"/>
          </p:cNvSpPr>
          <p:nvPr>
            <p:ph type="pic" sz="quarter" idx="22" hasCustomPrompt="1"/>
          </p:nvPr>
        </p:nvSpPr>
        <p:spPr>
          <a:xfrm>
            <a:off x="342162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0" name="Рисунок 2">
            <a:extLst>
              <a:ext uri="{FF2B5EF4-FFF2-40B4-BE49-F238E27FC236}">
                <a16:creationId xmlns:a16="http://schemas.microsoft.com/office/drawing/2014/main" id="{64C4E337-ADD3-BB41-B198-45738D967EF0}"/>
              </a:ext>
            </a:extLst>
          </p:cNvPr>
          <p:cNvSpPr>
            <a:spLocks noGrp="1"/>
          </p:cNvSpPr>
          <p:nvPr>
            <p:ph type="pic" sz="quarter" idx="23" hasCustomPrompt="1"/>
          </p:nvPr>
        </p:nvSpPr>
        <p:spPr>
          <a:xfrm>
            <a:off x="636675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1" name="Рисунок 2">
            <a:extLst>
              <a:ext uri="{FF2B5EF4-FFF2-40B4-BE49-F238E27FC236}">
                <a16:creationId xmlns:a16="http://schemas.microsoft.com/office/drawing/2014/main" id="{27E259D7-419F-444C-90F8-75E8BCA89F3E}"/>
              </a:ext>
            </a:extLst>
          </p:cNvPr>
          <p:cNvSpPr>
            <a:spLocks noGrp="1"/>
          </p:cNvSpPr>
          <p:nvPr>
            <p:ph type="pic" sz="quarter" idx="24" hasCustomPrompt="1"/>
          </p:nvPr>
        </p:nvSpPr>
        <p:spPr>
          <a:xfrm>
            <a:off x="931188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2" name="Рисунок 2">
            <a:extLst>
              <a:ext uri="{FF2B5EF4-FFF2-40B4-BE49-F238E27FC236}">
                <a16:creationId xmlns:a16="http://schemas.microsoft.com/office/drawing/2014/main" id="{45C8F71B-F599-8849-AEEB-43D51CE9CC06}"/>
              </a:ext>
            </a:extLst>
          </p:cNvPr>
          <p:cNvSpPr>
            <a:spLocks noGrp="1"/>
          </p:cNvSpPr>
          <p:nvPr>
            <p:ph type="pic" sz="quarter" idx="25" hasCustomPrompt="1"/>
          </p:nvPr>
        </p:nvSpPr>
        <p:spPr>
          <a:xfrm>
            <a:off x="1225701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3" name="Рисунок 2">
            <a:extLst>
              <a:ext uri="{FF2B5EF4-FFF2-40B4-BE49-F238E27FC236}">
                <a16:creationId xmlns:a16="http://schemas.microsoft.com/office/drawing/2014/main" id="{F02BDC7C-1317-2148-AB84-D5A5F5B7F93B}"/>
              </a:ext>
            </a:extLst>
          </p:cNvPr>
          <p:cNvSpPr>
            <a:spLocks noGrp="1"/>
          </p:cNvSpPr>
          <p:nvPr>
            <p:ph type="pic" sz="quarter" idx="26" hasCustomPrompt="1"/>
          </p:nvPr>
        </p:nvSpPr>
        <p:spPr>
          <a:xfrm>
            <a:off x="1520214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4" name="Рисунок 2">
            <a:extLst>
              <a:ext uri="{FF2B5EF4-FFF2-40B4-BE49-F238E27FC236}">
                <a16:creationId xmlns:a16="http://schemas.microsoft.com/office/drawing/2014/main" id="{6B685AEF-9E1D-084E-868D-7D14C94FA1EB}"/>
              </a:ext>
            </a:extLst>
          </p:cNvPr>
          <p:cNvSpPr>
            <a:spLocks noGrp="1"/>
          </p:cNvSpPr>
          <p:nvPr>
            <p:ph type="pic" sz="quarter" idx="27" hasCustomPrompt="1"/>
          </p:nvPr>
        </p:nvSpPr>
        <p:spPr>
          <a:xfrm>
            <a:off x="1814727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Tree>
    <p:extLst>
      <p:ext uri="{BB962C8B-B14F-4D97-AF65-F5344CB8AC3E}">
        <p14:creationId xmlns:p14="http://schemas.microsoft.com/office/powerpoint/2010/main" val="630268588"/>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Текст заголовка</a:t>
            </a:r>
          </a:p>
        </p:txBody>
      </p:sp>
      <p:sp>
        <p:nvSpPr>
          <p:cNvPr id="3" name="Уровень текста 1…"/>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p:titleStyle>
    <p:bodyStyle>
      <a:lvl1pPr marL="34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1pPr>
      <a:lvl2pPr marL="97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2pPr>
      <a:lvl3pPr marL="161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3pPr>
      <a:lvl4pPr marL="224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4pPr>
      <a:lvl5pPr marL="288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5pPr>
      <a:lvl6pPr marL="351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6pPr>
      <a:lvl7pPr marL="415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7pPr>
      <a:lvl8pPr marL="478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8pPr>
      <a:lvl9pPr marL="542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8B7D0F63-AB97-4881-B626-AF0AC54B15A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tretch>
            <a:fillRect/>
          </a:stretch>
        </p:blipFill>
        <p:spPr>
          <a:xfrm>
            <a:off x="2442126" y="1219200"/>
            <a:ext cx="27573773" cy="11049000"/>
          </a:xfrm>
          <a:prstGeom prst="roundRect">
            <a:avLst>
              <a:gd name="adj" fmla="val 50000"/>
            </a:avLst>
          </a:prstGeom>
        </p:spPr>
      </p:pic>
      <p:sp>
        <p:nvSpPr>
          <p:cNvPr id="38" name="Кружок"/>
          <p:cNvSpPr/>
          <p:nvPr/>
        </p:nvSpPr>
        <p:spPr>
          <a:xfrm>
            <a:off x="3706958" y="2021879"/>
            <a:ext cx="9400878" cy="9400879"/>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40" name="Radiance"/>
          <p:cNvSpPr txBox="1"/>
          <p:nvPr/>
        </p:nvSpPr>
        <p:spPr>
          <a:xfrm>
            <a:off x="6553526" y="2982915"/>
            <a:ext cx="3707746"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8000" b="0">
                <a:solidFill>
                  <a:srgbClr val="31333E"/>
                </a:solidFill>
                <a:latin typeface="Maven Pro Bold"/>
                <a:ea typeface="Maven Pro Bold"/>
                <a:cs typeface="Maven Pro Bold"/>
                <a:sym typeface="Maven Pro Bold"/>
              </a:defRPr>
            </a:lvl1pPr>
          </a:lstStyle>
          <a:p>
            <a:r>
              <a:rPr lang="ru-RU" sz="4000" i="1"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Методическая</a:t>
            </a:r>
          </a:p>
          <a:p>
            <a:r>
              <a:rPr lang="ru-RU" sz="4000" i="1"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мастерская</a:t>
            </a:r>
            <a:endParaRPr sz="4000" i="1"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1" name="Premium PowerPoint, Keynote, Google Slides Template"/>
          <p:cNvSpPr txBox="1"/>
          <p:nvPr/>
        </p:nvSpPr>
        <p:spPr>
          <a:xfrm>
            <a:off x="3960185" y="4834817"/>
            <a:ext cx="8894426" cy="34881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000" b="0">
                <a:solidFill>
                  <a:srgbClr val="646979"/>
                </a:solidFill>
                <a:latin typeface="OpenSans-Regular"/>
                <a:ea typeface="OpenSans-Regular"/>
                <a:cs typeface="OpenSans-Regular"/>
                <a:sym typeface="OpenSans-Regular"/>
              </a:defRPr>
            </a:lvl1pPr>
          </a:lstStyle>
          <a:p>
            <a:r>
              <a:rPr lang="ru-RU" sz="4400" b="1" i="1" dirty="0">
                <a:solidFill>
                  <a:schemeClr val="tx1"/>
                </a:solidFill>
                <a:latin typeface="Arial" panose="020B0604020202020204" pitchFamily="34" charset="0"/>
                <a:cs typeface="Arial" panose="020B0604020202020204" pitchFamily="34" charset="0"/>
              </a:rPr>
              <a:t>«Совершенствование читательской грамотности, как основа успешности на уроках обществознания и  истории»</a:t>
            </a:r>
          </a:p>
        </p:txBody>
      </p:sp>
      <p:sp>
        <p:nvSpPr>
          <p:cNvPr id="42" name="Закругленный прямоугольник"/>
          <p:cNvSpPr/>
          <p:nvPr/>
        </p:nvSpPr>
        <p:spPr>
          <a:xfrm>
            <a:off x="7368988" y="10307212"/>
            <a:ext cx="2076822" cy="449760"/>
          </a:xfrm>
          <a:prstGeom prst="roundRect">
            <a:avLst>
              <a:gd name="adj" fmla="val 18045"/>
            </a:avLst>
          </a:prstGeom>
          <a:solidFill>
            <a:schemeClr val="accent5"/>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143" name="Кружок"/>
          <p:cNvSpPr/>
          <p:nvPr/>
        </p:nvSpPr>
        <p:spPr>
          <a:xfrm>
            <a:off x="2499270" y="-914783"/>
            <a:ext cx="17477880" cy="17477880"/>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54" name="Группа"/>
          <p:cNvGrpSpPr/>
          <p:nvPr/>
        </p:nvGrpSpPr>
        <p:grpSpPr>
          <a:xfrm>
            <a:off x="6457278" y="2324063"/>
            <a:ext cx="9544690" cy="9542188"/>
            <a:chOff x="0" y="-1"/>
            <a:chExt cx="9544688" cy="9542186"/>
          </a:xfrm>
        </p:grpSpPr>
        <p:sp>
          <p:nvSpPr>
            <p:cNvPr id="144" name="Фигура"/>
            <p:cNvSpPr/>
            <p:nvPr/>
          </p:nvSpPr>
          <p:spPr>
            <a:xfrm>
              <a:off x="394524" y="6412114"/>
              <a:ext cx="8745207" cy="3130071"/>
            </a:xfrm>
            <a:custGeom>
              <a:avLst/>
              <a:gdLst/>
              <a:ahLst/>
              <a:cxnLst>
                <a:cxn ang="0">
                  <a:pos x="wd2" y="hd2"/>
                </a:cxn>
                <a:cxn ang="5400000">
                  <a:pos x="wd2" y="hd2"/>
                </a:cxn>
                <a:cxn ang="10800000">
                  <a:pos x="wd2" y="hd2"/>
                </a:cxn>
                <a:cxn ang="16200000">
                  <a:pos x="wd2" y="hd2"/>
                </a:cxn>
              </a:cxnLst>
              <a:rect l="0" t="0" r="r" b="b"/>
              <a:pathLst>
                <a:path w="21600" h="21507" extrusionOk="0">
                  <a:moveTo>
                    <a:pt x="1615" y="0"/>
                  </a:moveTo>
                  <a:lnTo>
                    <a:pt x="0" y="1886"/>
                  </a:lnTo>
                  <a:cubicBezTo>
                    <a:pt x="1863" y="13728"/>
                    <a:pt x="6055" y="21414"/>
                    <a:pt x="10701" y="21506"/>
                  </a:cubicBezTo>
                  <a:cubicBezTo>
                    <a:pt x="15427" y="21600"/>
                    <a:pt x="19716" y="13838"/>
                    <a:pt x="21600" y="1783"/>
                  </a:cubicBezTo>
                  <a:lnTo>
                    <a:pt x="20007" y="8"/>
                  </a:lnTo>
                  <a:cubicBezTo>
                    <a:pt x="18422" y="9989"/>
                    <a:pt x="14893" y="16490"/>
                    <a:pt x="10970" y="16652"/>
                  </a:cubicBezTo>
                  <a:cubicBezTo>
                    <a:pt x="6934" y="16819"/>
                    <a:pt x="3252" y="10265"/>
                    <a:pt x="1615" y="0"/>
                  </a:cubicBezTo>
                  <a:close/>
                </a:path>
              </a:pathLst>
            </a:custGeom>
            <a:solidFill>
              <a:srgbClr val="EEF4FE"/>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5" name="Фигура"/>
            <p:cNvSpPr/>
            <p:nvPr/>
          </p:nvSpPr>
          <p:spPr>
            <a:xfrm>
              <a:off x="0" y="-1"/>
              <a:ext cx="9544688" cy="6533360"/>
            </a:xfrm>
            <a:custGeom>
              <a:avLst/>
              <a:gdLst/>
              <a:ahLst/>
              <a:cxnLst>
                <a:cxn ang="0">
                  <a:pos x="wd2" y="hd2"/>
                </a:cxn>
                <a:cxn ang="5400000">
                  <a:pos x="wd2" y="hd2"/>
                </a:cxn>
                <a:cxn ang="10800000">
                  <a:pos x="wd2" y="hd2"/>
                </a:cxn>
                <a:cxn ang="16200000">
                  <a:pos x="wd2" y="hd2"/>
                </a:cxn>
              </a:cxnLst>
              <a:rect l="0" t="0" r="r" b="b"/>
              <a:pathLst>
                <a:path w="21585" h="21598" extrusionOk="0">
                  <a:moveTo>
                    <a:pt x="10820" y="0"/>
                  </a:moveTo>
                  <a:cubicBezTo>
                    <a:pt x="9445" y="-2"/>
                    <a:pt x="8082" y="377"/>
                    <a:pt x="6804" y="1119"/>
                  </a:cubicBezTo>
                  <a:lnTo>
                    <a:pt x="7449" y="3251"/>
                  </a:lnTo>
                  <a:cubicBezTo>
                    <a:pt x="7565" y="3182"/>
                    <a:pt x="7682" y="3119"/>
                    <a:pt x="7800" y="3059"/>
                  </a:cubicBezTo>
                  <a:cubicBezTo>
                    <a:pt x="7928" y="2995"/>
                    <a:pt x="8058" y="2937"/>
                    <a:pt x="8188" y="2885"/>
                  </a:cubicBezTo>
                  <a:cubicBezTo>
                    <a:pt x="7534" y="5606"/>
                    <a:pt x="8944" y="8444"/>
                    <a:pt x="10917" y="8373"/>
                  </a:cubicBezTo>
                  <a:cubicBezTo>
                    <a:pt x="12816" y="8305"/>
                    <a:pt x="14117" y="5547"/>
                    <a:pt x="13485" y="2927"/>
                  </a:cubicBezTo>
                  <a:cubicBezTo>
                    <a:pt x="13603" y="2981"/>
                    <a:pt x="13721" y="3038"/>
                    <a:pt x="13837" y="3098"/>
                  </a:cubicBezTo>
                  <a:cubicBezTo>
                    <a:pt x="13941" y="3150"/>
                    <a:pt x="14043" y="3205"/>
                    <a:pt x="14146" y="3262"/>
                  </a:cubicBezTo>
                  <a:lnTo>
                    <a:pt x="14745" y="1080"/>
                  </a:lnTo>
                  <a:cubicBezTo>
                    <a:pt x="13494" y="368"/>
                    <a:pt x="12163" y="2"/>
                    <a:pt x="10820" y="0"/>
                  </a:cubicBezTo>
                  <a:close/>
                  <a:moveTo>
                    <a:pt x="10836" y="908"/>
                  </a:moveTo>
                  <a:cubicBezTo>
                    <a:pt x="11423" y="908"/>
                    <a:pt x="12010" y="1237"/>
                    <a:pt x="12458" y="1892"/>
                  </a:cubicBezTo>
                  <a:cubicBezTo>
                    <a:pt x="13354" y="3202"/>
                    <a:pt x="13354" y="5325"/>
                    <a:pt x="12458" y="6635"/>
                  </a:cubicBezTo>
                  <a:cubicBezTo>
                    <a:pt x="11561" y="7945"/>
                    <a:pt x="10109" y="7945"/>
                    <a:pt x="9213" y="6635"/>
                  </a:cubicBezTo>
                  <a:cubicBezTo>
                    <a:pt x="8317" y="5325"/>
                    <a:pt x="8317" y="3202"/>
                    <a:pt x="9213" y="1892"/>
                  </a:cubicBezTo>
                  <a:cubicBezTo>
                    <a:pt x="9661" y="1237"/>
                    <a:pt x="10249" y="908"/>
                    <a:pt x="10836" y="908"/>
                  </a:cubicBezTo>
                  <a:close/>
                  <a:moveTo>
                    <a:pt x="15096" y="1303"/>
                  </a:moveTo>
                  <a:lnTo>
                    <a:pt x="14502" y="3483"/>
                  </a:lnTo>
                  <a:cubicBezTo>
                    <a:pt x="14628" y="3565"/>
                    <a:pt x="14752" y="3650"/>
                    <a:pt x="14876" y="3739"/>
                  </a:cubicBezTo>
                  <a:cubicBezTo>
                    <a:pt x="14984" y="3817"/>
                    <a:pt x="15091" y="3899"/>
                    <a:pt x="15197" y="3983"/>
                  </a:cubicBezTo>
                  <a:cubicBezTo>
                    <a:pt x="14364" y="4558"/>
                    <a:pt x="13830" y="5627"/>
                    <a:pt x="13650" y="6812"/>
                  </a:cubicBezTo>
                  <a:cubicBezTo>
                    <a:pt x="13469" y="8006"/>
                    <a:pt x="13648" y="9319"/>
                    <a:pt x="14251" y="10350"/>
                  </a:cubicBezTo>
                  <a:cubicBezTo>
                    <a:pt x="15566" y="12598"/>
                    <a:pt x="18024" y="12157"/>
                    <a:pt x="18928" y="9511"/>
                  </a:cubicBezTo>
                  <a:lnTo>
                    <a:pt x="19227" y="10421"/>
                  </a:lnTo>
                  <a:lnTo>
                    <a:pt x="20700" y="9512"/>
                  </a:lnTo>
                  <a:cubicBezTo>
                    <a:pt x="20184" y="7777"/>
                    <a:pt x="19460" y="6191"/>
                    <a:pt x="18562" y="4829"/>
                  </a:cubicBezTo>
                  <a:cubicBezTo>
                    <a:pt x="17576" y="3334"/>
                    <a:pt x="16398" y="2136"/>
                    <a:pt x="15096" y="1303"/>
                  </a:cubicBezTo>
                  <a:close/>
                  <a:moveTo>
                    <a:pt x="6451" y="1317"/>
                  </a:moveTo>
                  <a:cubicBezTo>
                    <a:pt x="5145" y="2159"/>
                    <a:pt x="3965" y="3370"/>
                    <a:pt x="2980" y="4881"/>
                  </a:cubicBezTo>
                  <a:cubicBezTo>
                    <a:pt x="2095" y="6238"/>
                    <a:pt x="1383" y="7814"/>
                    <a:pt x="875" y="9536"/>
                  </a:cubicBezTo>
                  <a:lnTo>
                    <a:pt x="2347" y="10415"/>
                  </a:lnTo>
                  <a:cubicBezTo>
                    <a:pt x="2407" y="10224"/>
                    <a:pt x="2469" y="10033"/>
                    <a:pt x="2533" y="9845"/>
                  </a:cubicBezTo>
                  <a:cubicBezTo>
                    <a:pt x="2595" y="9661"/>
                    <a:pt x="2660" y="9479"/>
                    <a:pt x="2727" y="9298"/>
                  </a:cubicBezTo>
                  <a:cubicBezTo>
                    <a:pt x="3124" y="10655"/>
                    <a:pt x="3934" y="11492"/>
                    <a:pt x="4818" y="11719"/>
                  </a:cubicBezTo>
                  <a:cubicBezTo>
                    <a:pt x="5730" y="11952"/>
                    <a:pt x="6715" y="11535"/>
                    <a:pt x="7407" y="10396"/>
                  </a:cubicBezTo>
                  <a:cubicBezTo>
                    <a:pt x="8040" y="9356"/>
                    <a:pt x="8230" y="8016"/>
                    <a:pt x="8048" y="6796"/>
                  </a:cubicBezTo>
                  <a:cubicBezTo>
                    <a:pt x="7867" y="5580"/>
                    <a:pt x="7316" y="4481"/>
                    <a:pt x="6453" y="3906"/>
                  </a:cubicBezTo>
                  <a:lnTo>
                    <a:pt x="7084" y="3470"/>
                  </a:lnTo>
                  <a:lnTo>
                    <a:pt x="6451" y="1317"/>
                  </a:lnTo>
                  <a:close/>
                  <a:moveTo>
                    <a:pt x="5304" y="4320"/>
                  </a:moveTo>
                  <a:cubicBezTo>
                    <a:pt x="5892" y="4320"/>
                    <a:pt x="6479" y="4648"/>
                    <a:pt x="6927" y="5303"/>
                  </a:cubicBezTo>
                  <a:cubicBezTo>
                    <a:pt x="7823" y="6613"/>
                    <a:pt x="7823" y="8737"/>
                    <a:pt x="6927" y="10047"/>
                  </a:cubicBezTo>
                  <a:cubicBezTo>
                    <a:pt x="6031" y="11357"/>
                    <a:pt x="4578" y="11357"/>
                    <a:pt x="3682" y="10047"/>
                  </a:cubicBezTo>
                  <a:cubicBezTo>
                    <a:pt x="2785" y="8737"/>
                    <a:pt x="2785" y="6613"/>
                    <a:pt x="3682" y="5303"/>
                  </a:cubicBezTo>
                  <a:cubicBezTo>
                    <a:pt x="4130" y="4648"/>
                    <a:pt x="4717" y="4320"/>
                    <a:pt x="5304" y="4320"/>
                  </a:cubicBezTo>
                  <a:close/>
                  <a:moveTo>
                    <a:pt x="16401" y="4336"/>
                  </a:moveTo>
                  <a:cubicBezTo>
                    <a:pt x="16988" y="4336"/>
                    <a:pt x="17575" y="4662"/>
                    <a:pt x="18023" y="5317"/>
                  </a:cubicBezTo>
                  <a:cubicBezTo>
                    <a:pt x="18919" y="6628"/>
                    <a:pt x="18919" y="8753"/>
                    <a:pt x="18023" y="10063"/>
                  </a:cubicBezTo>
                  <a:cubicBezTo>
                    <a:pt x="17127" y="11373"/>
                    <a:pt x="15674" y="11373"/>
                    <a:pt x="14778" y="10063"/>
                  </a:cubicBezTo>
                  <a:cubicBezTo>
                    <a:pt x="13882" y="8753"/>
                    <a:pt x="13882" y="6628"/>
                    <a:pt x="14778" y="5317"/>
                  </a:cubicBezTo>
                  <a:cubicBezTo>
                    <a:pt x="15226" y="4662"/>
                    <a:pt x="15813" y="4336"/>
                    <a:pt x="16401" y="4336"/>
                  </a:cubicBezTo>
                  <a:close/>
                  <a:moveTo>
                    <a:pt x="20848" y="10026"/>
                  </a:moveTo>
                  <a:lnTo>
                    <a:pt x="19368" y="10926"/>
                  </a:lnTo>
                  <a:lnTo>
                    <a:pt x="19604" y="11934"/>
                  </a:lnTo>
                  <a:cubicBezTo>
                    <a:pt x="17787" y="10994"/>
                    <a:pt x="15878" y="12949"/>
                    <a:pt x="15862" y="15766"/>
                  </a:cubicBezTo>
                  <a:cubicBezTo>
                    <a:pt x="15854" y="17178"/>
                    <a:pt x="16323" y="18385"/>
                    <a:pt x="17022" y="19130"/>
                  </a:cubicBezTo>
                  <a:cubicBezTo>
                    <a:pt x="17720" y="19875"/>
                    <a:pt x="18648" y="20159"/>
                    <a:pt x="19566" y="19724"/>
                  </a:cubicBezTo>
                  <a:cubicBezTo>
                    <a:pt x="19535" y="19885"/>
                    <a:pt x="19501" y="20044"/>
                    <a:pt x="19465" y="20202"/>
                  </a:cubicBezTo>
                  <a:cubicBezTo>
                    <a:pt x="19429" y="20357"/>
                    <a:pt x="19390" y="20511"/>
                    <a:pt x="19348" y="20663"/>
                  </a:cubicBezTo>
                  <a:lnTo>
                    <a:pt x="20842" y="21548"/>
                  </a:lnTo>
                  <a:cubicBezTo>
                    <a:pt x="21335" y="19703"/>
                    <a:pt x="21587" y="17739"/>
                    <a:pt x="21586" y="15758"/>
                  </a:cubicBezTo>
                  <a:cubicBezTo>
                    <a:pt x="21584" y="13797"/>
                    <a:pt x="21334" y="11854"/>
                    <a:pt x="20848" y="10026"/>
                  </a:cubicBezTo>
                  <a:close/>
                  <a:moveTo>
                    <a:pt x="722" y="10064"/>
                  </a:moveTo>
                  <a:cubicBezTo>
                    <a:pt x="258" y="11837"/>
                    <a:pt x="14" y="13718"/>
                    <a:pt x="1" y="15617"/>
                  </a:cubicBezTo>
                  <a:cubicBezTo>
                    <a:pt x="-13" y="17662"/>
                    <a:pt x="242" y="19693"/>
                    <a:pt x="752" y="21598"/>
                  </a:cubicBezTo>
                  <a:lnTo>
                    <a:pt x="2232" y="20687"/>
                  </a:lnTo>
                  <a:cubicBezTo>
                    <a:pt x="2187" y="20528"/>
                    <a:pt x="2146" y="20365"/>
                    <a:pt x="2107" y="20202"/>
                  </a:cubicBezTo>
                  <a:cubicBezTo>
                    <a:pt x="2068" y="20035"/>
                    <a:pt x="2032" y="19867"/>
                    <a:pt x="2000" y="19697"/>
                  </a:cubicBezTo>
                  <a:cubicBezTo>
                    <a:pt x="3885" y="20642"/>
                    <a:pt x="5828" y="18507"/>
                    <a:pt x="5732" y="15597"/>
                  </a:cubicBezTo>
                  <a:cubicBezTo>
                    <a:pt x="5686" y="14224"/>
                    <a:pt x="5194" y="13081"/>
                    <a:pt x="4492" y="12394"/>
                  </a:cubicBezTo>
                  <a:cubicBezTo>
                    <a:pt x="3786" y="11702"/>
                    <a:pt x="2866" y="11472"/>
                    <a:pt x="1975" y="11938"/>
                  </a:cubicBezTo>
                  <a:cubicBezTo>
                    <a:pt x="2008" y="11775"/>
                    <a:pt x="2045" y="11613"/>
                    <a:pt x="2083" y="11452"/>
                  </a:cubicBezTo>
                  <a:cubicBezTo>
                    <a:pt x="2125" y="11279"/>
                    <a:pt x="2169" y="11108"/>
                    <a:pt x="2216" y="10938"/>
                  </a:cubicBezTo>
                  <a:lnTo>
                    <a:pt x="722" y="10064"/>
                  </a:lnTo>
                  <a:close/>
                  <a:moveTo>
                    <a:pt x="2924" y="12455"/>
                  </a:moveTo>
                  <a:cubicBezTo>
                    <a:pt x="3511" y="12455"/>
                    <a:pt x="4099" y="12782"/>
                    <a:pt x="4547" y="13437"/>
                  </a:cubicBezTo>
                  <a:cubicBezTo>
                    <a:pt x="5443" y="14747"/>
                    <a:pt x="5443" y="16871"/>
                    <a:pt x="4547" y="18182"/>
                  </a:cubicBezTo>
                  <a:cubicBezTo>
                    <a:pt x="3651" y="19492"/>
                    <a:pt x="2198" y="19492"/>
                    <a:pt x="1301" y="18182"/>
                  </a:cubicBezTo>
                  <a:cubicBezTo>
                    <a:pt x="405" y="16871"/>
                    <a:pt x="405" y="14747"/>
                    <a:pt x="1301" y="13437"/>
                  </a:cubicBezTo>
                  <a:cubicBezTo>
                    <a:pt x="1750" y="12782"/>
                    <a:pt x="2337" y="12455"/>
                    <a:pt x="2924" y="12455"/>
                  </a:cubicBezTo>
                  <a:close/>
                  <a:moveTo>
                    <a:pt x="18675" y="12455"/>
                  </a:moveTo>
                  <a:cubicBezTo>
                    <a:pt x="19262" y="12455"/>
                    <a:pt x="19850" y="12782"/>
                    <a:pt x="20298" y="13437"/>
                  </a:cubicBezTo>
                  <a:cubicBezTo>
                    <a:pt x="21195" y="14747"/>
                    <a:pt x="21195" y="16871"/>
                    <a:pt x="20298" y="18182"/>
                  </a:cubicBezTo>
                  <a:cubicBezTo>
                    <a:pt x="19402" y="19492"/>
                    <a:pt x="17949" y="19492"/>
                    <a:pt x="17053" y="18182"/>
                  </a:cubicBezTo>
                  <a:cubicBezTo>
                    <a:pt x="16157" y="16871"/>
                    <a:pt x="16157" y="14747"/>
                    <a:pt x="17053" y="13437"/>
                  </a:cubicBezTo>
                  <a:cubicBezTo>
                    <a:pt x="17501" y="12782"/>
                    <a:pt x="18088" y="12455"/>
                    <a:pt x="18675" y="12455"/>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dirty="0"/>
            </a:p>
          </p:txBody>
        </p:sp>
        <p:sp>
          <p:nvSpPr>
            <p:cNvPr id="146" name="A"/>
            <p:cNvSpPr txBox="1"/>
            <p:nvPr/>
          </p:nvSpPr>
          <p:spPr>
            <a:xfrm>
              <a:off x="900552" y="4296733"/>
              <a:ext cx="865687" cy="7950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dirty="0">
                  <a:solidFill>
                    <a:srgbClr val="FF0000"/>
                  </a:solidFill>
                </a:rPr>
                <a:t>A</a:t>
              </a:r>
            </a:p>
          </p:txBody>
        </p:sp>
        <p:sp>
          <p:nvSpPr>
            <p:cNvPr id="147" name="E"/>
            <p:cNvSpPr txBox="1"/>
            <p:nvPr/>
          </p:nvSpPr>
          <p:spPr>
            <a:xfrm>
              <a:off x="7885552" y="4296733"/>
              <a:ext cx="865687" cy="7950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ru-RU" dirty="0">
                  <a:solidFill>
                    <a:srgbClr val="FF0000"/>
                  </a:solidFill>
                </a:rPr>
                <a:t>Д</a:t>
              </a:r>
              <a:endParaRPr dirty="0">
                <a:solidFill>
                  <a:srgbClr val="FF0000"/>
                </a:solidFill>
              </a:endParaRPr>
            </a:p>
          </p:txBody>
        </p:sp>
        <p:sp>
          <p:nvSpPr>
            <p:cNvPr id="148" name="B"/>
            <p:cNvSpPr txBox="1"/>
            <p:nvPr/>
          </p:nvSpPr>
          <p:spPr>
            <a:xfrm>
              <a:off x="1941952" y="1858333"/>
              <a:ext cx="865687" cy="7950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ru-RU" dirty="0">
                  <a:solidFill>
                    <a:srgbClr val="FF0000"/>
                  </a:solidFill>
                </a:rPr>
                <a:t>Б</a:t>
              </a:r>
              <a:endParaRPr dirty="0">
                <a:solidFill>
                  <a:srgbClr val="FF0000"/>
                </a:solidFill>
              </a:endParaRPr>
            </a:p>
          </p:txBody>
        </p:sp>
        <p:sp>
          <p:nvSpPr>
            <p:cNvPr id="149" name="C"/>
            <p:cNvSpPr txBox="1"/>
            <p:nvPr/>
          </p:nvSpPr>
          <p:spPr>
            <a:xfrm>
              <a:off x="4390219" y="816933"/>
              <a:ext cx="865687" cy="7950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ru-RU" dirty="0">
                  <a:solidFill>
                    <a:srgbClr val="FF0000"/>
                  </a:solidFill>
                </a:rPr>
                <a:t>В</a:t>
              </a:r>
              <a:endParaRPr dirty="0">
                <a:solidFill>
                  <a:srgbClr val="FF0000"/>
                </a:solidFill>
              </a:endParaRPr>
            </a:p>
          </p:txBody>
        </p:sp>
        <p:sp>
          <p:nvSpPr>
            <p:cNvPr id="150" name="D"/>
            <p:cNvSpPr txBox="1"/>
            <p:nvPr/>
          </p:nvSpPr>
          <p:spPr>
            <a:xfrm>
              <a:off x="6869552" y="1858333"/>
              <a:ext cx="865687" cy="795089"/>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ru-RU" dirty="0">
                  <a:solidFill>
                    <a:srgbClr val="FF0000"/>
                  </a:solidFill>
                </a:rPr>
                <a:t>Г</a:t>
              </a:r>
              <a:endParaRPr dirty="0">
                <a:solidFill>
                  <a:srgbClr val="FF0000"/>
                </a:solidFill>
              </a:endParaRPr>
            </a:p>
          </p:txBody>
        </p:sp>
        <p:sp>
          <p:nvSpPr>
            <p:cNvPr id="152" name="Фигура"/>
            <p:cNvSpPr/>
            <p:nvPr/>
          </p:nvSpPr>
          <p:spPr>
            <a:xfrm>
              <a:off x="3864286" y="5640827"/>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53" name="Lorem ipsum dolor sit amet, consectetur adipisg elit"/>
            <p:cNvSpPr txBox="1"/>
            <p:nvPr/>
          </p:nvSpPr>
          <p:spPr>
            <a:xfrm>
              <a:off x="2753350" y="3470355"/>
              <a:ext cx="4184851" cy="149842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nSpc>
                  <a:spcPct val="120000"/>
                </a:lnSpc>
                <a:spcBef>
                  <a:spcPts val="2000"/>
                </a:spcBef>
                <a:defRPr sz="2600" b="0">
                  <a:solidFill>
                    <a:srgbClr val="646979"/>
                  </a:solidFill>
                  <a:latin typeface="Open Sans"/>
                  <a:ea typeface="Open Sans"/>
                  <a:cs typeface="Open Sans"/>
                  <a:sym typeface="Open Sans"/>
                </a:defRPr>
              </a:lvl1pPr>
            </a:lstStyle>
            <a:p>
              <a:r>
                <a:rPr lang="ru-RU"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СОВЕРШЕНСТВОВАНИЕ ЧИТАТЕЛЬСКОЙ ГРАМОТНОСТИ</a:t>
              </a:r>
              <a:endParaRPr b="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pSp>
      <p:sp>
        <p:nvSpPr>
          <p:cNvPr id="155" name="D."/>
          <p:cNvSpPr txBox="1"/>
          <p:nvPr/>
        </p:nvSpPr>
        <p:spPr>
          <a:xfrm>
            <a:off x="16416407" y="2282122"/>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Д</a:t>
            </a:r>
            <a:r>
              <a:rPr dirty="0">
                <a:solidFill>
                  <a:srgbClr val="FF0000"/>
                </a:solidFill>
              </a:rPr>
              <a:t>.</a:t>
            </a:r>
          </a:p>
        </p:txBody>
      </p:sp>
      <p:sp>
        <p:nvSpPr>
          <p:cNvPr id="156" name="Lorem ipsum dolor sit amet, consectetur adipisg elit, sed do eiusmod tempor incididunt ut labore et dolore magna aliqua."/>
          <p:cNvSpPr txBox="1"/>
          <p:nvPr/>
        </p:nvSpPr>
        <p:spPr>
          <a:xfrm>
            <a:off x="17137832" y="2329837"/>
            <a:ext cx="5005111" cy="43792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b="1" dirty="0">
                <a:solidFill>
                  <a:schemeClr val="accent1">
                    <a:lumMod val="50000"/>
                  </a:schemeClr>
                </a:solidFill>
              </a:rPr>
              <a:t>Заложен  фундамент читательской грамотности который поможет критически относиться к полученной информации, способствует развитию когнитивных умений,  видеть проблемы и успешно уметь решать их.</a:t>
            </a:r>
            <a:endParaRPr b="1" dirty="0">
              <a:solidFill>
                <a:schemeClr val="accent1">
                  <a:lumMod val="50000"/>
                </a:schemeClr>
              </a:solidFill>
            </a:endParaRPr>
          </a:p>
        </p:txBody>
      </p:sp>
      <p:sp>
        <p:nvSpPr>
          <p:cNvPr id="159" name="E."/>
          <p:cNvSpPr txBox="1"/>
          <p:nvPr/>
        </p:nvSpPr>
        <p:spPr>
          <a:xfrm>
            <a:off x="16543704" y="9256976"/>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Г</a:t>
            </a:r>
            <a:r>
              <a:rPr dirty="0">
                <a:solidFill>
                  <a:srgbClr val="FF0000"/>
                </a:solidFill>
              </a:rPr>
              <a:t>.</a:t>
            </a:r>
          </a:p>
        </p:txBody>
      </p:sp>
      <p:sp>
        <p:nvSpPr>
          <p:cNvPr id="160" name="Lorem ipsum dolor sit amet, consectetur adipisg elit, sed do eiusmod tempor incididunt ut labore et dolore magna aliqua."/>
          <p:cNvSpPr txBox="1"/>
          <p:nvPr/>
        </p:nvSpPr>
        <p:spPr>
          <a:xfrm>
            <a:off x="9250442" y="10028835"/>
            <a:ext cx="5005111" cy="53816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b="1" dirty="0">
                <a:solidFill>
                  <a:schemeClr val="accent1">
                    <a:lumMod val="50000"/>
                  </a:schemeClr>
                </a:solidFill>
              </a:rPr>
              <a:t>Успешные результаты ОГЭ</a:t>
            </a:r>
            <a:endParaRPr b="1" dirty="0">
              <a:solidFill>
                <a:schemeClr val="accent1">
                  <a:lumMod val="50000"/>
                </a:schemeClr>
              </a:solidFill>
            </a:endParaRPr>
          </a:p>
        </p:txBody>
      </p:sp>
      <p:sp>
        <p:nvSpPr>
          <p:cNvPr id="163" name="B."/>
          <p:cNvSpPr txBox="1"/>
          <p:nvPr/>
        </p:nvSpPr>
        <p:spPr>
          <a:xfrm>
            <a:off x="758678" y="2375625"/>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А</a:t>
            </a:r>
            <a:r>
              <a:rPr dirty="0">
                <a:solidFill>
                  <a:srgbClr val="FF0000"/>
                </a:solidFill>
              </a:rPr>
              <a:t>.</a:t>
            </a:r>
          </a:p>
        </p:txBody>
      </p:sp>
      <p:sp>
        <p:nvSpPr>
          <p:cNvPr id="164" name="Lorem ipsum dolor sit amet, consectetur adipisg elit, sed do eiusmod tempor incididunt ut labore et dolore magna aliqua."/>
          <p:cNvSpPr txBox="1"/>
          <p:nvPr/>
        </p:nvSpPr>
        <p:spPr>
          <a:xfrm>
            <a:off x="1385888" y="8156801"/>
            <a:ext cx="5355446" cy="48593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b="1" dirty="0">
                <a:solidFill>
                  <a:schemeClr val="accent1">
                    <a:lumMod val="50000"/>
                  </a:schemeClr>
                </a:solidFill>
              </a:rPr>
              <a:t>Овладения метапредметными универсальными учебными действиями такими, как умение построить логический анализ текста, выявить причинно-следственные связи, представить графическую информацию, структурировать текст по определенным логическим признакам</a:t>
            </a:r>
            <a:r>
              <a:rPr b="1" dirty="0">
                <a:solidFill>
                  <a:schemeClr val="accent1">
                    <a:lumMod val="50000"/>
                  </a:schemeClr>
                </a:solidFill>
              </a:rPr>
              <a:t>. </a:t>
            </a:r>
          </a:p>
        </p:txBody>
      </p:sp>
      <p:sp>
        <p:nvSpPr>
          <p:cNvPr id="169" name="Subtitle text"/>
          <p:cNvSpPr txBox="1"/>
          <p:nvPr/>
        </p:nvSpPr>
        <p:spPr>
          <a:xfrm>
            <a:off x="6133827" y="880851"/>
            <a:ext cx="10832124" cy="71814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31333D"/>
                </a:solidFill>
                <a:latin typeface="Maven Pro Medium"/>
                <a:ea typeface="Maven Pro Medium"/>
                <a:cs typeface="Maven Pro Medium"/>
                <a:sym typeface="Maven Pro Medium"/>
              </a:defRPr>
            </a:lvl1pPr>
          </a:lstStyle>
          <a:p>
            <a:r>
              <a:rPr lang="ru-RU" sz="4000" dirty="0">
                <a:latin typeface="Arial" panose="020B0604020202020204" pitchFamily="34" charset="0"/>
                <a:cs typeface="Arial" panose="020B0604020202020204" pitchFamily="34" charset="0"/>
              </a:rPr>
              <a:t>РЕЗУЛЬТАТИВНОСТЬ И ЭФФЕКТИВНОСТЬ</a:t>
            </a:r>
            <a:endParaRPr sz="4000" dirty="0">
              <a:latin typeface="Arial" panose="020B0604020202020204" pitchFamily="34" charset="0"/>
              <a:cs typeface="Arial" panose="020B0604020202020204" pitchFamily="34" charset="0"/>
            </a:endParaRPr>
          </a:p>
        </p:txBody>
      </p:sp>
      <p:sp>
        <p:nvSpPr>
          <p:cNvPr id="30" name="Lorem ipsum dolor sit amet, consectetur adipisg elit, sed do eiusmod tempor incididunt ut labore et dolore magna aliqua.">
            <a:extLst>
              <a:ext uri="{FF2B5EF4-FFF2-40B4-BE49-F238E27FC236}">
                <a16:creationId xmlns:a16="http://schemas.microsoft.com/office/drawing/2014/main" id="{D6FE8E93-749B-4600-A2C2-948F661B375A}"/>
              </a:ext>
            </a:extLst>
          </p:cNvPr>
          <p:cNvSpPr txBox="1"/>
          <p:nvPr/>
        </p:nvSpPr>
        <p:spPr>
          <a:xfrm>
            <a:off x="1496070" y="2380924"/>
            <a:ext cx="5005111" cy="293881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b="1" dirty="0">
                <a:solidFill>
                  <a:schemeClr val="accent1">
                    <a:lumMod val="50000"/>
                  </a:schemeClr>
                </a:solidFill>
              </a:rPr>
              <a:t>Эффективное усвоение учебного материала на основе более глубокого погружения в смыслы текста, и как следствие повышение мотивации к обучению. </a:t>
            </a:r>
            <a:endParaRPr b="1" dirty="0">
              <a:solidFill>
                <a:schemeClr val="accent1">
                  <a:lumMod val="50000"/>
                </a:schemeClr>
              </a:solidFill>
            </a:endParaRPr>
          </a:p>
        </p:txBody>
      </p:sp>
      <p:sp>
        <p:nvSpPr>
          <p:cNvPr id="32" name="A.">
            <a:extLst>
              <a:ext uri="{FF2B5EF4-FFF2-40B4-BE49-F238E27FC236}">
                <a16:creationId xmlns:a16="http://schemas.microsoft.com/office/drawing/2014/main" id="{4593B8F6-F1B9-4F4D-A4C7-55186C6418CC}"/>
              </a:ext>
            </a:extLst>
          </p:cNvPr>
          <p:cNvSpPr txBox="1"/>
          <p:nvPr/>
        </p:nvSpPr>
        <p:spPr>
          <a:xfrm>
            <a:off x="8778118" y="10028835"/>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В</a:t>
            </a:r>
            <a:r>
              <a:rPr dirty="0">
                <a:solidFill>
                  <a:srgbClr val="FF0000"/>
                </a:solidFill>
              </a:rPr>
              <a:t>.</a:t>
            </a:r>
          </a:p>
        </p:txBody>
      </p:sp>
      <p:sp>
        <p:nvSpPr>
          <p:cNvPr id="33" name="Lorem ipsum dolor sit amet, consectetur adipisg elit, sed do eiusmod tempor incididunt ut labore et dolore magna aliqua.">
            <a:extLst>
              <a:ext uri="{FF2B5EF4-FFF2-40B4-BE49-F238E27FC236}">
                <a16:creationId xmlns:a16="http://schemas.microsoft.com/office/drawing/2014/main" id="{C9A6071D-3C36-43B5-B000-D3440E068AE0}"/>
              </a:ext>
            </a:extLst>
          </p:cNvPr>
          <p:cNvSpPr txBox="1"/>
          <p:nvPr/>
        </p:nvSpPr>
        <p:spPr>
          <a:xfrm>
            <a:off x="17033725" y="9256976"/>
            <a:ext cx="5005111" cy="101829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b="1" dirty="0">
                <a:solidFill>
                  <a:schemeClr val="accent1">
                    <a:lumMod val="50000"/>
                  </a:schemeClr>
                </a:solidFill>
              </a:rPr>
              <a:t>Победа и призовые места учащихся в конкурсах</a:t>
            </a:r>
            <a:r>
              <a:rPr lang="ru-RU" dirty="0">
                <a:solidFill>
                  <a:schemeClr val="accent1">
                    <a:lumMod val="50000"/>
                  </a:schemeClr>
                </a:solidFill>
              </a:rPr>
              <a:t>.</a:t>
            </a:r>
            <a:endParaRPr dirty="0">
              <a:solidFill>
                <a:schemeClr val="accent1">
                  <a:lumMod val="50000"/>
                </a:schemeClr>
              </a:solidFill>
            </a:endParaRPr>
          </a:p>
        </p:txBody>
      </p:sp>
      <p:sp>
        <p:nvSpPr>
          <p:cNvPr id="35" name="A.">
            <a:extLst>
              <a:ext uri="{FF2B5EF4-FFF2-40B4-BE49-F238E27FC236}">
                <a16:creationId xmlns:a16="http://schemas.microsoft.com/office/drawing/2014/main" id="{3DBF4D76-64E3-4836-97C5-15A2CBB97E24}"/>
              </a:ext>
            </a:extLst>
          </p:cNvPr>
          <p:cNvSpPr txBox="1"/>
          <p:nvPr/>
        </p:nvSpPr>
        <p:spPr>
          <a:xfrm>
            <a:off x="782862" y="8156801"/>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Б</a:t>
            </a:r>
            <a:r>
              <a:rPr dirty="0">
                <a:solidFill>
                  <a:srgbClr val="FF0000"/>
                </a:solidFill>
              </a:rPr>
              <a: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6CC1D268-AD95-4691-BE6B-ED942DB25756}"/>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tretch>
            <a:fillRect/>
          </a:stretch>
        </p:blipFill>
        <p:spPr>
          <a:xfrm>
            <a:off x="-384178" y="1258868"/>
            <a:ext cx="10676530" cy="9201234"/>
          </a:xfrm>
          <a:prstGeom prst="ellipse">
            <a:avLst/>
          </a:prstGeom>
        </p:spPr>
      </p:pic>
      <p:sp>
        <p:nvSpPr>
          <p:cNvPr id="779" name="Закругленный прямоугольник"/>
          <p:cNvSpPr/>
          <p:nvPr/>
        </p:nvSpPr>
        <p:spPr>
          <a:xfrm>
            <a:off x="8261993" y="2936615"/>
            <a:ext cx="28171875" cy="8839200"/>
          </a:xfrm>
          <a:prstGeom prst="roundRect">
            <a:avLst>
              <a:gd name="adj" fmla="val 50000"/>
            </a:avLst>
          </a:prstGeom>
          <a:solidFill>
            <a:schemeClr val="accent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780" name="Title text slide"/>
          <p:cNvSpPr txBox="1"/>
          <p:nvPr/>
        </p:nvSpPr>
        <p:spPr>
          <a:xfrm>
            <a:off x="8261993" y="617042"/>
            <a:ext cx="9112176" cy="9335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5400" dirty="0" err="1">
                <a:solidFill>
                  <a:schemeClr val="accent6">
                    <a:lumMod val="25000"/>
                  </a:schemeClr>
                </a:solidFill>
              </a:rPr>
              <a:t>Транслируемость</a:t>
            </a:r>
            <a:endParaRPr sz="5400" dirty="0">
              <a:solidFill>
                <a:schemeClr val="accent6">
                  <a:lumMod val="25000"/>
                </a:schemeClr>
              </a:solidFill>
            </a:endParaRPr>
          </a:p>
        </p:txBody>
      </p:sp>
      <p:sp>
        <p:nvSpPr>
          <p:cNvPr id="781" name="Фигура"/>
          <p:cNvSpPr/>
          <p:nvPr/>
        </p:nvSpPr>
        <p:spPr>
          <a:xfrm>
            <a:off x="10615082" y="12457132"/>
            <a:ext cx="1576918" cy="560672"/>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782"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t, sunt in culpa qui officia deserunt mollit anim sed id est laborum. Sed ut perspiciatis unde omnis iste natus error sit voluptatem accusantium doloremque sed laudantium, totam rem aperi, voluptatem quia voluptas sit aspernatur Excepteur sint occaecat cupidatat non proident, sunt in culpa qui officia voluptatem accusantium doloremque sed laudantium, totam rem aperi, voluptatem quia voluptas"/>
          <p:cNvSpPr txBox="1"/>
          <p:nvPr/>
        </p:nvSpPr>
        <p:spPr>
          <a:xfrm>
            <a:off x="6233145" y="5976649"/>
            <a:ext cx="15512871" cy="5381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sp>
        <p:nvSpPr>
          <p:cNvPr id="3" name="Прямоугольник 2">
            <a:extLst>
              <a:ext uri="{FF2B5EF4-FFF2-40B4-BE49-F238E27FC236}">
                <a16:creationId xmlns:a16="http://schemas.microsoft.com/office/drawing/2014/main" id="{EF2DA607-4246-4B1C-8CEE-9CDBEB458E99}"/>
              </a:ext>
            </a:extLst>
          </p:cNvPr>
          <p:cNvSpPr/>
          <p:nvPr/>
        </p:nvSpPr>
        <p:spPr>
          <a:xfrm>
            <a:off x="12375557" y="5155612"/>
            <a:ext cx="9430871" cy="3785652"/>
          </a:xfrm>
          <a:prstGeom prst="rect">
            <a:avLst/>
          </a:prstGeom>
        </p:spPr>
        <p:txBody>
          <a:bodyPr wrap="square">
            <a:spAutoFit/>
          </a:bodyPr>
          <a:lstStyle/>
          <a:p>
            <a:pPr marL="18415" marR="17145" indent="431800" algn="just">
              <a:tabLst>
                <a:tab pos="3163570" algn="l"/>
                <a:tab pos="3840480" algn="l"/>
              </a:tabLst>
            </a:pPr>
            <a:r>
              <a:rPr lang="ru-RU" sz="40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Педагогический опыт обобщен и представлен на персональном сайте автора -  </a:t>
            </a:r>
            <a:r>
              <a:rPr lang="en-US" sz="4000" dirty="0">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pedagogoff.ru</a:t>
            </a:r>
            <a:r>
              <a:rPr lang="ru-RU" sz="40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 а также на </a:t>
            </a:r>
            <a:r>
              <a:rPr lang="ru-RU" sz="4000" dirty="0">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сайте</a:t>
            </a:r>
            <a:r>
              <a:rPr lang="ru-RU" sz="40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 МБОУ Котовская ОШ. Планируется размещение материала в социальных сетях для учителей </a:t>
            </a:r>
            <a:r>
              <a:rPr lang="en-US" sz="4000" dirty="0" err="1">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infourok</a:t>
            </a:r>
            <a:r>
              <a:rPr lang="en-US" sz="40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 </a:t>
            </a:r>
            <a:r>
              <a:rPr lang="ru-RU" sz="40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и </a:t>
            </a:r>
            <a:r>
              <a:rPr lang="en-US" sz="4000" dirty="0" err="1">
                <a:solidFill>
                  <a:schemeClr val="accent4">
                    <a:lumMod val="75000"/>
                  </a:schemeClr>
                </a:solidFill>
                <a:latin typeface="Calibri" panose="020F0502020204030204" pitchFamily="34" charset="0"/>
                <a:ea typeface="Calibri" panose="020F0502020204030204" pitchFamily="34" charset="0"/>
                <a:cs typeface="Times New Roman" panose="02020603050405020304" pitchFamily="18" charset="0"/>
              </a:rPr>
              <a:t>nsportal</a:t>
            </a:r>
            <a:r>
              <a:rPr lang="ru-RU" sz="4000"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287599732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2B9E41F3-4194-461A-BD65-BB9669BE8EFD}"/>
              </a:ext>
            </a:extLst>
          </p:cNvPr>
          <p:cNvSpPr/>
          <p:nvPr/>
        </p:nvSpPr>
        <p:spPr>
          <a:xfrm>
            <a:off x="545123" y="1472753"/>
            <a:ext cx="23422708" cy="553998"/>
          </a:xfrm>
          <a:prstGeom prst="rect">
            <a:avLst/>
          </a:prstGeom>
        </p:spPr>
        <p:txBody>
          <a:bodyPr wrap="square">
            <a:spAutoFit/>
          </a:bodyPr>
          <a:lstStyle/>
          <a:p>
            <a:pPr algn="l"/>
            <a:endParaRPr lang="ru-RU" b="0" dirty="0"/>
          </a:p>
        </p:txBody>
      </p:sp>
      <p:sp>
        <p:nvSpPr>
          <p:cNvPr id="3" name="Прямоугольник 2">
            <a:extLst>
              <a:ext uri="{FF2B5EF4-FFF2-40B4-BE49-F238E27FC236}">
                <a16:creationId xmlns:a16="http://schemas.microsoft.com/office/drawing/2014/main" id="{9353723A-F81C-45F8-9EC6-F8AE8226B887}"/>
              </a:ext>
            </a:extLst>
          </p:cNvPr>
          <p:cNvSpPr/>
          <p:nvPr/>
        </p:nvSpPr>
        <p:spPr>
          <a:xfrm>
            <a:off x="1969478" y="1849642"/>
            <a:ext cx="20064046" cy="11227304"/>
          </a:xfrm>
          <a:prstGeom prst="rect">
            <a:avLst/>
          </a:prstGeom>
        </p:spPr>
        <p:txBody>
          <a:bodyPr wrap="square">
            <a:spAutoFit/>
          </a:bodyPr>
          <a:lstStyle/>
          <a:p>
            <a:pPr algn="l">
              <a:lnSpc>
                <a:spcPct val="107000"/>
              </a:lnSpc>
              <a:spcAft>
                <a:spcPts val="800"/>
              </a:spcAft>
            </a:pPr>
            <a:r>
              <a:rPr lang="ru-RU" sz="2800" dirty="0">
                <a:latin typeface="Arial" panose="020B0604020202020204" pitchFamily="34" charset="0"/>
                <a:ea typeface="Calibri" panose="020F0502020204030204" pitchFamily="34" charset="0"/>
                <a:cs typeface="Arial" panose="020B0604020202020204" pitchFamily="34" charset="0"/>
              </a:rPr>
              <a:t>1. </a:t>
            </a:r>
            <a:r>
              <a:rPr lang="ru-RU" sz="2800" b="0" dirty="0" err="1">
                <a:latin typeface="Arial" panose="020B0604020202020204" pitchFamily="34" charset="0"/>
                <a:ea typeface="Calibri" panose="020F0502020204030204" pitchFamily="34" charset="0"/>
                <a:cs typeface="Arial" panose="020B0604020202020204" pitchFamily="34" charset="0"/>
              </a:rPr>
              <a:t>Артасов</a:t>
            </a:r>
            <a:r>
              <a:rPr lang="ru-RU" sz="2800" b="0" dirty="0">
                <a:latin typeface="Arial" panose="020B0604020202020204" pitchFamily="34" charset="0"/>
                <a:ea typeface="Calibri" panose="020F0502020204030204" pitchFamily="34" charset="0"/>
                <a:cs typeface="Arial" panose="020B0604020202020204" pitchFamily="34" charset="0"/>
              </a:rPr>
              <a:t> И.А., Мельникова О.Н. Оценка читательской грамотности в рамках предмета «История» // Педагогические измерения. – 2020. – № 2. С. 43– 51</a:t>
            </a:r>
          </a:p>
          <a:p>
            <a:pPr marL="514350" indent="-514350" algn="l">
              <a:lnSpc>
                <a:spcPct val="107000"/>
              </a:lnSpc>
              <a:spcAft>
                <a:spcPts val="800"/>
              </a:spcAft>
              <a:buAutoNum type="arabicPeriod"/>
            </a:pPr>
            <a:endParaRPr lang="ru-RU" sz="2800" b="0" dirty="0">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ru-RU" sz="2800" dirty="0">
                <a:latin typeface="Arial" panose="020B0604020202020204" pitchFamily="34" charset="0"/>
                <a:ea typeface="Calibri" panose="020F0502020204030204" pitchFamily="34" charset="0"/>
                <a:cs typeface="Arial" panose="020B0604020202020204" pitchFamily="34" charset="0"/>
              </a:rPr>
              <a:t>2.</a:t>
            </a:r>
            <a:r>
              <a:rPr lang="ru-RU" sz="2800" b="0" dirty="0">
                <a:latin typeface="Arial" panose="020B0604020202020204" pitchFamily="34" charset="0"/>
                <a:ea typeface="Calibri" panose="020F0502020204030204" pitchFamily="34" charset="0"/>
                <a:cs typeface="Arial" panose="020B0604020202020204" pitchFamily="34" charset="0"/>
              </a:rPr>
              <a:t> Гостева Ю.Н., Кузнецова М.И., Рябинина Л.А., Сидорова Г.А., Чабан Т.Ю. Теория и практика оценивания читательской грамотности как компонента функциональной грамотности // Отечественная и зарубежная педагогика. – 2019. – Т. 1, № 4 (61). – С. 34 –57</a:t>
            </a:r>
          </a:p>
          <a:p>
            <a:pPr algn="l">
              <a:lnSpc>
                <a:spcPct val="107000"/>
              </a:lnSpc>
              <a:spcAft>
                <a:spcPts val="800"/>
              </a:spcAft>
            </a:pPr>
            <a:endParaRPr lang="ru-RU" sz="2800" b="0" dirty="0">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ru-RU" sz="2800" dirty="0">
                <a:latin typeface="Arial" panose="020B0604020202020204" pitchFamily="34" charset="0"/>
                <a:ea typeface="Calibri" panose="020F0502020204030204" pitchFamily="34" charset="0"/>
                <a:cs typeface="Arial" panose="020B0604020202020204" pitchFamily="34" charset="0"/>
              </a:rPr>
              <a:t>3.</a:t>
            </a:r>
            <a:r>
              <a:rPr lang="ru-RU" sz="2800" b="0" dirty="0">
                <a:latin typeface="Arial" panose="020B0604020202020204" pitchFamily="34" charset="0"/>
                <a:ea typeface="Calibri" panose="020F0502020204030204" pitchFamily="34" charset="0"/>
                <a:cs typeface="Arial" panose="020B0604020202020204" pitchFamily="34" charset="0"/>
              </a:rPr>
              <a:t> Котова О.А., </a:t>
            </a:r>
            <a:r>
              <a:rPr lang="ru-RU" sz="2800" b="0" dirty="0" err="1">
                <a:latin typeface="Arial" panose="020B0604020202020204" pitchFamily="34" charset="0"/>
                <a:ea typeface="Calibri" panose="020F0502020204030204" pitchFamily="34" charset="0"/>
                <a:cs typeface="Arial" panose="020B0604020202020204" pitchFamily="34" charset="0"/>
              </a:rPr>
              <a:t>Лискова</a:t>
            </a:r>
            <a:r>
              <a:rPr lang="ru-RU" sz="2800" b="0" dirty="0">
                <a:latin typeface="Arial" panose="020B0604020202020204" pitchFamily="34" charset="0"/>
                <a:ea typeface="Calibri" panose="020F0502020204030204" pitchFamily="34" charset="0"/>
                <a:cs typeface="Arial" panose="020B0604020202020204" pitchFamily="34" charset="0"/>
              </a:rPr>
              <a:t> Т.Е. Формирование функциональной грамотности школьников при изучении обществознания/Педагогические измерения, № 2, 2020, с. 20-28</a:t>
            </a:r>
          </a:p>
          <a:p>
            <a:pPr algn="l">
              <a:lnSpc>
                <a:spcPct val="107000"/>
              </a:lnSpc>
              <a:spcAft>
                <a:spcPts val="800"/>
              </a:spcAft>
            </a:pPr>
            <a:endParaRPr lang="ru-RU" sz="2800" b="0" dirty="0">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ru-RU" sz="2800" dirty="0">
                <a:latin typeface="Arial" panose="020B0604020202020204" pitchFamily="34" charset="0"/>
                <a:ea typeface="Calibri" panose="020F0502020204030204" pitchFamily="34" charset="0"/>
                <a:cs typeface="Arial" panose="020B0604020202020204" pitchFamily="34" charset="0"/>
              </a:rPr>
              <a:t>4.</a:t>
            </a:r>
            <a:r>
              <a:rPr lang="ru-RU" sz="2800" b="0" dirty="0">
                <a:latin typeface="Arial" panose="020B0604020202020204" pitchFamily="34" charset="0"/>
                <a:ea typeface="Calibri" panose="020F0502020204030204" pitchFamily="34" charset="0"/>
                <a:cs typeface="Arial" panose="020B0604020202020204" pitchFamily="34" charset="0"/>
              </a:rPr>
              <a:t> Методика развития читательской грамотности/ Методические рекомендации/ Авторский коллектив ФГАОУ ДПО «Академия </a:t>
            </a:r>
            <a:r>
              <a:rPr lang="ru-RU" sz="2800" b="0" dirty="0" err="1">
                <a:latin typeface="Arial" panose="020B0604020202020204" pitchFamily="34" charset="0"/>
                <a:ea typeface="Calibri" panose="020F0502020204030204" pitchFamily="34" charset="0"/>
                <a:cs typeface="Arial" panose="020B0604020202020204" pitchFamily="34" charset="0"/>
              </a:rPr>
              <a:t>Минпросвещения</a:t>
            </a:r>
            <a:r>
              <a:rPr lang="ru-RU" sz="2800" b="0" dirty="0">
                <a:latin typeface="Arial" panose="020B0604020202020204" pitchFamily="34" charset="0"/>
                <a:ea typeface="Calibri" panose="020F0502020204030204" pitchFamily="34" charset="0"/>
                <a:cs typeface="Arial" panose="020B0604020202020204" pitchFamily="34" charset="0"/>
              </a:rPr>
              <a:t> России»: </a:t>
            </a:r>
            <a:r>
              <a:rPr lang="ru-RU" sz="2800" b="0" dirty="0" err="1">
                <a:latin typeface="Arial" panose="020B0604020202020204" pitchFamily="34" charset="0"/>
                <a:ea typeface="Calibri" panose="020F0502020204030204" pitchFamily="34" charset="0"/>
                <a:cs typeface="Arial" panose="020B0604020202020204" pitchFamily="34" charset="0"/>
              </a:rPr>
              <a:t>Табаровская</a:t>
            </a:r>
            <a:r>
              <a:rPr lang="ru-RU" sz="2800" b="0" dirty="0">
                <a:latin typeface="Arial" panose="020B0604020202020204" pitchFamily="34" charset="0"/>
                <a:ea typeface="Calibri" panose="020F0502020204030204" pitchFamily="34" charset="0"/>
                <a:cs typeface="Arial" panose="020B0604020202020204" pitchFamily="34" charset="0"/>
              </a:rPr>
              <a:t> К.А., </a:t>
            </a:r>
            <a:r>
              <a:rPr lang="ru-RU" sz="2800" b="0" dirty="0" err="1">
                <a:latin typeface="Arial" panose="020B0604020202020204" pitchFamily="34" charset="0"/>
                <a:ea typeface="Calibri" panose="020F0502020204030204" pitchFamily="34" charset="0"/>
                <a:cs typeface="Arial" panose="020B0604020202020204" pitchFamily="34" charset="0"/>
              </a:rPr>
              <a:t>Дощинский</a:t>
            </a:r>
            <a:r>
              <a:rPr lang="ru-RU" sz="2800" b="0" dirty="0">
                <a:latin typeface="Arial" panose="020B0604020202020204" pitchFamily="34" charset="0"/>
                <a:ea typeface="Calibri" panose="020F0502020204030204" pitchFamily="34" charset="0"/>
                <a:cs typeface="Arial" panose="020B0604020202020204" pitchFamily="34" charset="0"/>
              </a:rPr>
              <a:t> Р.А., </a:t>
            </a:r>
            <a:r>
              <a:rPr lang="ru-RU" sz="2800" b="0" dirty="0" err="1">
                <a:latin typeface="Arial" panose="020B0604020202020204" pitchFamily="34" charset="0"/>
                <a:ea typeface="Calibri" panose="020F0502020204030204" pitchFamily="34" charset="0"/>
                <a:cs typeface="Arial" panose="020B0604020202020204" pitchFamily="34" charset="0"/>
              </a:rPr>
              <a:t>Пудовина</a:t>
            </a:r>
            <a:r>
              <a:rPr lang="ru-RU" sz="2800" b="0" dirty="0">
                <a:latin typeface="Arial" panose="020B0604020202020204" pitchFamily="34" charset="0"/>
                <a:ea typeface="Calibri" panose="020F0502020204030204" pitchFamily="34" charset="0"/>
                <a:cs typeface="Arial" panose="020B0604020202020204" pitchFamily="34" charset="0"/>
              </a:rPr>
              <a:t> Е.И., Пономарева Е.И. Москва., 2021, с. 41</a:t>
            </a:r>
          </a:p>
          <a:p>
            <a:pPr algn="l">
              <a:lnSpc>
                <a:spcPct val="107000"/>
              </a:lnSpc>
              <a:spcAft>
                <a:spcPts val="800"/>
              </a:spcAft>
            </a:pPr>
            <a:endParaRPr lang="ru-RU" sz="2800" b="0" dirty="0">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ru-RU" sz="2800" dirty="0">
                <a:latin typeface="Arial" panose="020B0604020202020204" pitchFamily="34" charset="0"/>
                <a:ea typeface="Calibri" panose="020F0502020204030204" pitchFamily="34" charset="0"/>
                <a:cs typeface="Arial" panose="020B0604020202020204" pitchFamily="34" charset="0"/>
              </a:rPr>
              <a:t>5.</a:t>
            </a:r>
            <a:r>
              <a:rPr lang="ru-RU" sz="2800" b="0" dirty="0">
                <a:latin typeface="Arial" panose="020B0604020202020204" pitchFamily="34" charset="0"/>
                <a:ea typeface="Calibri" panose="020F0502020204030204" pitchFamily="34" charset="0"/>
                <a:cs typeface="Arial" panose="020B0604020202020204" pitchFamily="34" charset="0"/>
              </a:rPr>
              <a:t> Методические рекомендации для учителей предметов социально-гуманитарного цикла (история, обществознание) по использованию заданий, развивающих читательскую грамотность и коммуникативную компетентность в письменной речи обучающихся по образовательным программам основного общего образования// Федеральное государственное бюджетное научное учреждение «Федеральный институт педагогических измерений»,  Москва., 2021, с. 86</a:t>
            </a:r>
          </a:p>
          <a:p>
            <a:pPr algn="l">
              <a:lnSpc>
                <a:spcPct val="107000"/>
              </a:lnSpc>
              <a:spcAft>
                <a:spcPts val="800"/>
              </a:spcAft>
            </a:pPr>
            <a:endParaRPr lang="ru-RU" sz="2800" b="0" dirty="0">
              <a:latin typeface="Arial" panose="020B0604020202020204" pitchFamily="34" charset="0"/>
              <a:ea typeface="Calibri" panose="020F0502020204030204" pitchFamily="34" charset="0"/>
              <a:cs typeface="Arial" panose="020B0604020202020204" pitchFamily="34" charset="0"/>
            </a:endParaRPr>
          </a:p>
          <a:p>
            <a:pPr algn="l">
              <a:lnSpc>
                <a:spcPct val="107000"/>
              </a:lnSpc>
              <a:spcAft>
                <a:spcPts val="800"/>
              </a:spcAft>
            </a:pPr>
            <a:r>
              <a:rPr lang="ru-RU" sz="2800" dirty="0">
                <a:latin typeface="Arial" panose="020B0604020202020204" pitchFamily="34" charset="0"/>
                <a:ea typeface="Calibri" panose="020F0502020204030204" pitchFamily="34" charset="0"/>
                <a:cs typeface="Arial" panose="020B0604020202020204" pitchFamily="34" charset="0"/>
              </a:rPr>
              <a:t>6. </a:t>
            </a:r>
            <a:r>
              <a:rPr lang="ru-RU" sz="2800" b="0" dirty="0">
                <a:latin typeface="Arial" panose="020B0604020202020204" pitchFamily="34" charset="0"/>
                <a:ea typeface="Calibri" panose="020F0502020204030204" pitchFamily="34" charset="0"/>
                <a:cs typeface="Arial" panose="020B0604020202020204" pitchFamily="34" charset="0"/>
              </a:rPr>
              <a:t>О национальных целях и стратегических задачах развития РФ на период до 2024 года: Указ Президента РФ от 7 мая 2018 г. № 204. URL: http://www.kremlin.ru/acts/bank/43027</a:t>
            </a:r>
          </a:p>
        </p:txBody>
      </p:sp>
      <p:sp>
        <p:nvSpPr>
          <p:cNvPr id="5" name="Прямоугольник 4">
            <a:extLst>
              <a:ext uri="{FF2B5EF4-FFF2-40B4-BE49-F238E27FC236}">
                <a16:creationId xmlns:a16="http://schemas.microsoft.com/office/drawing/2014/main" id="{77665B73-F1AF-4043-BEA3-3E9A3703AF66}"/>
              </a:ext>
            </a:extLst>
          </p:cNvPr>
          <p:cNvSpPr/>
          <p:nvPr/>
        </p:nvSpPr>
        <p:spPr>
          <a:xfrm>
            <a:off x="9032632" y="599369"/>
            <a:ext cx="5175738" cy="707886"/>
          </a:xfrm>
          <a:prstGeom prst="rect">
            <a:avLst/>
          </a:prstGeom>
        </p:spPr>
        <p:txBody>
          <a:bodyPr wrap="square">
            <a:spAutoFit/>
          </a:bodyPr>
          <a:lstStyle/>
          <a:p>
            <a:pPr marL="18415" marR="17145" indent="431800" algn="just">
              <a:tabLst>
                <a:tab pos="3163570" algn="l"/>
                <a:tab pos="3840480" algn="l"/>
              </a:tabLst>
            </a:pPr>
            <a:r>
              <a:rPr lang="ru-RU" sz="4000" dirty="0">
                <a:latin typeface="Calibri" panose="020F0502020204030204" pitchFamily="34" charset="0"/>
                <a:ea typeface="Calibri" panose="020F0502020204030204" pitchFamily="34" charset="0"/>
                <a:cs typeface="Times New Roman" panose="02020603050405020304" pitchFamily="18" charset="0"/>
              </a:rPr>
              <a:t>Список литературы:</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DD758799-CF60-425F-B66D-2CFD8F71B78F}"/>
              </a:ext>
            </a:extLst>
          </p:cNvPr>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l="17712" r="17712"/>
          <a:stretch>
            <a:fillRect/>
          </a:stretch>
        </p:blipFill>
        <p:spPr>
          <a:xfrm>
            <a:off x="13609624" y="2428875"/>
            <a:ext cx="8580437" cy="8858250"/>
          </a:xfrm>
          <a:prstGeom prst="roundRect">
            <a:avLst>
              <a:gd name="adj" fmla="val 2126"/>
            </a:avLst>
          </a:prstGeom>
        </p:spPr>
      </p:pic>
      <p:sp>
        <p:nvSpPr>
          <p:cNvPr id="774" name="Title text slide"/>
          <p:cNvSpPr txBox="1"/>
          <p:nvPr/>
        </p:nvSpPr>
        <p:spPr>
          <a:xfrm>
            <a:off x="346705" y="3814941"/>
            <a:ext cx="4995442"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4800" dirty="0"/>
              <a:t>Что такое успех?</a:t>
            </a:r>
            <a:endParaRPr sz="4800" dirty="0"/>
          </a:p>
        </p:txBody>
      </p:sp>
      <p:sp>
        <p:nvSpPr>
          <p:cNvPr id="775" name="Фигура"/>
          <p:cNvSpPr/>
          <p:nvPr/>
        </p:nvSpPr>
        <p:spPr>
          <a:xfrm>
            <a:off x="10192324" y="5479628"/>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99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776"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t, sunt in culpa qui officia deserunt mollit anim sed id est laborum. Sed ut perspiciatis unde omnis iste natus error sit voluptatem accusantium doloremque sed laudantium, totam rem aperi, voluptatem quia voluptas sit aspernatur"/>
          <p:cNvSpPr txBox="1"/>
          <p:nvPr/>
        </p:nvSpPr>
        <p:spPr>
          <a:xfrm>
            <a:off x="1159231" y="8576909"/>
            <a:ext cx="8998565" cy="5381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sp>
        <p:nvSpPr>
          <p:cNvPr id="6" name="Title text slide">
            <a:extLst>
              <a:ext uri="{FF2B5EF4-FFF2-40B4-BE49-F238E27FC236}">
                <a16:creationId xmlns:a16="http://schemas.microsoft.com/office/drawing/2014/main" id="{A218A160-C5E9-44C1-9170-E114C553151C}"/>
              </a:ext>
            </a:extLst>
          </p:cNvPr>
          <p:cNvSpPr txBox="1"/>
          <p:nvPr/>
        </p:nvSpPr>
        <p:spPr>
          <a:xfrm>
            <a:off x="2521564" y="2218534"/>
            <a:ext cx="9112176"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endParaRPr dirty="0"/>
          </a:p>
        </p:txBody>
      </p:sp>
      <p:sp>
        <p:nvSpPr>
          <p:cNvPr id="8" name="Прямоугольник 7">
            <a:extLst>
              <a:ext uri="{FF2B5EF4-FFF2-40B4-BE49-F238E27FC236}">
                <a16:creationId xmlns:a16="http://schemas.microsoft.com/office/drawing/2014/main" id="{6E87642D-AF31-4F2E-A39B-C16CD0974741}"/>
              </a:ext>
            </a:extLst>
          </p:cNvPr>
          <p:cNvSpPr/>
          <p:nvPr/>
        </p:nvSpPr>
        <p:spPr>
          <a:xfrm>
            <a:off x="508587" y="1862937"/>
            <a:ext cx="12192000" cy="1323439"/>
          </a:xfrm>
          <a:prstGeom prst="rect">
            <a:avLst/>
          </a:prstGeom>
        </p:spPr>
        <p:txBody>
          <a:bodyPr>
            <a:spAutoFit/>
          </a:bodyPr>
          <a:lstStyle/>
          <a:p>
            <a:pPr algn="l"/>
            <a:r>
              <a:rPr lang="ru-RU" sz="2400" b="0" i="1" u="sng" dirty="0">
                <a:effectLst>
                  <a:outerShdw blurRad="38100" dist="38100" dir="2700000" algn="tl">
                    <a:srgbClr val="000000">
                      <a:alpha val="43137"/>
                    </a:srgbClr>
                  </a:outerShdw>
                </a:effectLst>
              </a:rPr>
              <a:t>Константин Дмитриевич Ушинский </a:t>
            </a:r>
            <a:r>
              <a:rPr lang="ru-RU" sz="2400" b="0" i="1" dirty="0"/>
              <a:t>в своем педагогическом сочинении “</a:t>
            </a:r>
            <a:r>
              <a:rPr lang="ru-RU" sz="2400" i="1" dirty="0"/>
              <a:t>Труд в его психическом и воспитательном значении</a:t>
            </a:r>
            <a:r>
              <a:rPr lang="ru-RU" sz="2400" b="0" i="1" dirty="0"/>
              <a:t>” пришел к выводу, </a:t>
            </a:r>
            <a:r>
              <a:rPr lang="ru-RU" sz="2400" b="0" i="1" dirty="0">
                <a:solidFill>
                  <a:srgbClr val="A50021"/>
                </a:solidFill>
              </a:rPr>
              <a:t>что только </a:t>
            </a:r>
            <a:r>
              <a:rPr lang="ru-RU" sz="3200" b="0" i="1" dirty="0">
                <a:solidFill>
                  <a:srgbClr val="A50021"/>
                </a:solidFill>
              </a:rPr>
              <a:t>успех</a:t>
            </a:r>
            <a:r>
              <a:rPr lang="ru-RU" sz="2400" b="0" i="1" dirty="0">
                <a:solidFill>
                  <a:srgbClr val="A50021"/>
                </a:solidFill>
              </a:rPr>
              <a:t> поддерживает интерес ученика к учению. </a:t>
            </a:r>
          </a:p>
        </p:txBody>
      </p:sp>
      <p:sp>
        <p:nvSpPr>
          <p:cNvPr id="12" name="Title text slide">
            <a:extLst>
              <a:ext uri="{FF2B5EF4-FFF2-40B4-BE49-F238E27FC236}">
                <a16:creationId xmlns:a16="http://schemas.microsoft.com/office/drawing/2014/main" id="{449E28B9-EEB6-418C-BEBE-F9DD445EC33C}"/>
              </a:ext>
            </a:extLst>
          </p:cNvPr>
          <p:cNvSpPr txBox="1"/>
          <p:nvPr/>
        </p:nvSpPr>
        <p:spPr>
          <a:xfrm>
            <a:off x="301102" y="3432017"/>
            <a:ext cx="9112176"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endParaRPr dirty="0"/>
          </a:p>
        </p:txBody>
      </p:sp>
      <p:sp>
        <p:nvSpPr>
          <p:cNvPr id="9" name="Прямоугольник 8">
            <a:extLst>
              <a:ext uri="{FF2B5EF4-FFF2-40B4-BE49-F238E27FC236}">
                <a16:creationId xmlns:a16="http://schemas.microsoft.com/office/drawing/2014/main" id="{AA1D5972-37BB-47D6-8D41-44470269A59C}"/>
              </a:ext>
            </a:extLst>
          </p:cNvPr>
          <p:cNvSpPr/>
          <p:nvPr/>
        </p:nvSpPr>
        <p:spPr>
          <a:xfrm>
            <a:off x="888116" y="4826885"/>
            <a:ext cx="8908062" cy="1938992"/>
          </a:xfrm>
          <a:prstGeom prst="rect">
            <a:avLst/>
          </a:prstGeom>
        </p:spPr>
        <p:txBody>
          <a:bodyPr wrap="square">
            <a:spAutoFit/>
          </a:bodyPr>
          <a:lstStyle/>
          <a:p>
            <a:pPr algn="l"/>
            <a:r>
              <a:rPr lang="ru-RU" dirty="0"/>
              <a:t>Умение преодолевать трудности, стремиться к самостоятельности, ставить перед собой достойные цели,  достигать намеченного результата.</a:t>
            </a:r>
          </a:p>
        </p:txBody>
      </p:sp>
      <p:sp>
        <p:nvSpPr>
          <p:cNvPr id="14" name="Title text slide">
            <a:extLst>
              <a:ext uri="{FF2B5EF4-FFF2-40B4-BE49-F238E27FC236}">
                <a16:creationId xmlns:a16="http://schemas.microsoft.com/office/drawing/2014/main" id="{C9C01D96-B153-4B4F-86A1-0E45C400203E}"/>
              </a:ext>
            </a:extLst>
          </p:cNvPr>
          <p:cNvSpPr txBox="1"/>
          <p:nvPr/>
        </p:nvSpPr>
        <p:spPr>
          <a:xfrm>
            <a:off x="4166089" y="607809"/>
            <a:ext cx="15626152"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dirty="0"/>
              <a:t>Читательская грамотность и успех</a:t>
            </a:r>
            <a:endParaRPr dirty="0"/>
          </a:p>
        </p:txBody>
      </p:sp>
      <p:sp>
        <p:nvSpPr>
          <p:cNvPr id="15" name="Title text slide">
            <a:extLst>
              <a:ext uri="{FF2B5EF4-FFF2-40B4-BE49-F238E27FC236}">
                <a16:creationId xmlns:a16="http://schemas.microsoft.com/office/drawing/2014/main" id="{C87ADE6D-9355-4B55-88D1-E445684BDFD2}"/>
              </a:ext>
            </a:extLst>
          </p:cNvPr>
          <p:cNvSpPr txBox="1"/>
          <p:nvPr/>
        </p:nvSpPr>
        <p:spPr>
          <a:xfrm>
            <a:off x="4166089" y="6881291"/>
            <a:ext cx="8429343"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4800" dirty="0"/>
              <a:t>Как прийти к успеху в процессе обучения?</a:t>
            </a:r>
            <a:endParaRPr sz="4800" dirty="0"/>
          </a:p>
        </p:txBody>
      </p:sp>
      <p:sp>
        <p:nvSpPr>
          <p:cNvPr id="10" name="Прямоугольник 9">
            <a:extLst>
              <a:ext uri="{FF2B5EF4-FFF2-40B4-BE49-F238E27FC236}">
                <a16:creationId xmlns:a16="http://schemas.microsoft.com/office/drawing/2014/main" id="{D0515BAC-314B-472D-A6B3-A62D5387BC4B}"/>
              </a:ext>
            </a:extLst>
          </p:cNvPr>
          <p:cNvSpPr/>
          <p:nvPr/>
        </p:nvSpPr>
        <p:spPr>
          <a:xfrm>
            <a:off x="4959247" y="8625711"/>
            <a:ext cx="8580437" cy="1477328"/>
          </a:xfrm>
          <a:prstGeom prst="rect">
            <a:avLst/>
          </a:prstGeom>
        </p:spPr>
        <p:txBody>
          <a:bodyPr wrap="square">
            <a:spAutoFit/>
          </a:bodyPr>
          <a:lstStyle/>
          <a:p>
            <a:pPr algn="l"/>
            <a:r>
              <a:rPr lang="ru-RU" dirty="0"/>
              <a:t>Научиться понимать, анализировать прочитанное, использовать информацию для решения определенных задач. </a:t>
            </a:r>
          </a:p>
        </p:txBody>
      </p:sp>
      <p:sp>
        <p:nvSpPr>
          <p:cNvPr id="18" name="Прямоугольник 17">
            <a:extLst>
              <a:ext uri="{FF2B5EF4-FFF2-40B4-BE49-F238E27FC236}">
                <a16:creationId xmlns:a16="http://schemas.microsoft.com/office/drawing/2014/main" id="{EB2E3A1A-3740-4343-B6E8-72DAA9608BC1}"/>
              </a:ext>
            </a:extLst>
          </p:cNvPr>
          <p:cNvSpPr/>
          <p:nvPr/>
        </p:nvSpPr>
        <p:spPr>
          <a:xfrm>
            <a:off x="745360" y="10527970"/>
            <a:ext cx="12192000" cy="1938992"/>
          </a:xfrm>
          <a:prstGeom prst="rect">
            <a:avLst/>
          </a:prstGeom>
        </p:spPr>
        <p:txBody>
          <a:bodyPr>
            <a:spAutoFit/>
          </a:bodyPr>
          <a:lstStyle/>
          <a:p>
            <a:r>
              <a:rPr lang="ru-RU" sz="4000" dirty="0"/>
              <a:t>Наш мир есть </a:t>
            </a:r>
            <a:r>
              <a:rPr lang="ru-RU" sz="4000" dirty="0">
                <a:solidFill>
                  <a:srgbClr val="0070C0"/>
                </a:solidFill>
              </a:rPr>
              <a:t>текст</a:t>
            </a:r>
            <a:r>
              <a:rPr lang="ru-RU" sz="4000" dirty="0"/>
              <a:t>, вся получаемая информация — так или иначе организованный </a:t>
            </a:r>
            <a:r>
              <a:rPr lang="ru-RU" sz="4000" dirty="0">
                <a:solidFill>
                  <a:srgbClr val="0070C0"/>
                </a:solidFill>
              </a:rPr>
              <a:t>текст</a:t>
            </a:r>
            <a:r>
              <a:rPr lang="ru-RU" sz="4000" dirty="0"/>
              <a:t>. </a:t>
            </a:r>
          </a:p>
        </p:txBody>
      </p:sp>
      <p:sp>
        <p:nvSpPr>
          <p:cNvPr id="19" name="Фигура">
            <a:extLst>
              <a:ext uri="{FF2B5EF4-FFF2-40B4-BE49-F238E27FC236}">
                <a16:creationId xmlns:a16="http://schemas.microsoft.com/office/drawing/2014/main" id="{D3EDF080-91C4-4072-AA6E-F5A52EF5D84C}"/>
              </a:ext>
            </a:extLst>
          </p:cNvPr>
          <p:cNvSpPr/>
          <p:nvPr/>
        </p:nvSpPr>
        <p:spPr>
          <a:xfrm>
            <a:off x="1284156" y="9025209"/>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99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16" name="Фигура">
            <a:extLst>
              <a:ext uri="{FF2B5EF4-FFF2-40B4-BE49-F238E27FC236}">
                <a16:creationId xmlns:a16="http://schemas.microsoft.com/office/drawing/2014/main" id="{E004CFEF-34BD-4E0E-A575-E971D77EC4B7}"/>
              </a:ext>
            </a:extLst>
          </p:cNvPr>
          <p:cNvSpPr/>
          <p:nvPr/>
        </p:nvSpPr>
        <p:spPr>
          <a:xfrm>
            <a:off x="17426362" y="12186625"/>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99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Tree>
    <p:extLst>
      <p:ext uri="{BB962C8B-B14F-4D97-AF65-F5344CB8AC3E}">
        <p14:creationId xmlns:p14="http://schemas.microsoft.com/office/powerpoint/2010/main" val="94741417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a:extLst>
              <a:ext uri="{FF2B5EF4-FFF2-40B4-BE49-F238E27FC236}">
                <a16:creationId xmlns:a16="http://schemas.microsoft.com/office/drawing/2014/main" id="{29221C04-46DC-4B2D-95D0-E4C3FAC9035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3866" r="13866"/>
          <a:stretch>
            <a:fillRect/>
          </a:stretch>
        </p:blipFill>
        <p:spPr>
          <a:xfrm>
            <a:off x="1050925" y="1517650"/>
            <a:ext cx="5626100" cy="5842000"/>
          </a:xfrm>
          <a:prstGeom prst="roundRect">
            <a:avLst>
              <a:gd name="adj" fmla="val 7173"/>
            </a:avLst>
          </a:prstGeom>
        </p:spPr>
      </p:pic>
      <p:pic>
        <p:nvPicPr>
          <p:cNvPr id="6" name="Рисунок 5">
            <a:extLst>
              <a:ext uri="{FF2B5EF4-FFF2-40B4-BE49-F238E27FC236}">
                <a16:creationId xmlns:a16="http://schemas.microsoft.com/office/drawing/2014/main" id="{FF7DA768-476B-4487-BFA2-FF29950B598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7409" r="17409"/>
          <a:stretch>
            <a:fillRect/>
          </a:stretch>
        </p:blipFill>
        <p:spPr>
          <a:xfrm>
            <a:off x="9022013" y="2383297"/>
            <a:ext cx="5243243" cy="5362747"/>
          </a:xfrm>
          <a:prstGeom prst="roundRect">
            <a:avLst>
              <a:gd name="adj" fmla="val 8228"/>
            </a:avLst>
          </a:prstGeom>
        </p:spPr>
      </p:pic>
      <p:pic>
        <p:nvPicPr>
          <p:cNvPr id="12" name="Рисунок 11">
            <a:extLst>
              <a:ext uri="{FF2B5EF4-FFF2-40B4-BE49-F238E27FC236}">
                <a16:creationId xmlns:a16="http://schemas.microsoft.com/office/drawing/2014/main" id="{9C4FBF4B-C887-465C-B92B-C0486585AE04}"/>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3649" r="13649"/>
          <a:stretch>
            <a:fillRect/>
          </a:stretch>
        </p:blipFill>
        <p:spPr>
          <a:xfrm>
            <a:off x="17046575" y="1517650"/>
            <a:ext cx="5626100" cy="5803900"/>
          </a:xfrm>
          <a:prstGeom prst="roundRect">
            <a:avLst>
              <a:gd name="adj" fmla="val 8228"/>
            </a:avLst>
          </a:prstGeom>
        </p:spPr>
      </p:pic>
      <p:sp>
        <p:nvSpPr>
          <p:cNvPr id="689" name="Alice Stark"/>
          <p:cNvSpPr txBox="1"/>
          <p:nvPr/>
        </p:nvSpPr>
        <p:spPr>
          <a:xfrm>
            <a:off x="2272271" y="7873053"/>
            <a:ext cx="4705494"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r>
              <a:rPr lang="ru-RU" u="sng" dirty="0"/>
              <a:t>Сплошной</a:t>
            </a:r>
            <a:endParaRPr u="sng" dirty="0"/>
          </a:p>
        </p:txBody>
      </p:sp>
      <p:sp>
        <p:nvSpPr>
          <p:cNvPr id="692" name="MANAGER"/>
          <p:cNvSpPr txBox="1"/>
          <p:nvPr/>
        </p:nvSpPr>
        <p:spPr>
          <a:xfrm>
            <a:off x="1722856" y="9271269"/>
            <a:ext cx="5861585" cy="108747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dirty="0">
                <a:solidFill>
                  <a:srgbClr val="0070C0"/>
                </a:solidFill>
              </a:rPr>
              <a:t>описание (художественное и техническое);</a:t>
            </a:r>
            <a:endParaRPr sz="3200" b="1" dirty="0">
              <a:solidFill>
                <a:srgbClr val="0070C0"/>
              </a:solidFill>
            </a:endParaRPr>
          </a:p>
        </p:txBody>
      </p:sp>
      <p:sp>
        <p:nvSpPr>
          <p:cNvPr id="702" name="Alex Lee"/>
          <p:cNvSpPr txBox="1"/>
          <p:nvPr/>
        </p:nvSpPr>
        <p:spPr>
          <a:xfrm>
            <a:off x="9290888" y="940469"/>
            <a:ext cx="4705494"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r>
              <a:rPr lang="ru-RU" b="1" dirty="0">
                <a:effectLst>
                  <a:outerShdw blurRad="38100" dist="38100" dir="2700000" algn="tl">
                    <a:srgbClr val="000000">
                      <a:alpha val="43137"/>
                    </a:srgbClr>
                  </a:outerShdw>
                </a:effectLst>
              </a:rPr>
              <a:t>Виды текстов</a:t>
            </a:r>
            <a:endParaRPr b="1" dirty="0">
              <a:effectLst>
                <a:outerShdw blurRad="38100" dist="38100" dir="2700000" algn="tl">
                  <a:srgbClr val="000000">
                    <a:alpha val="43137"/>
                  </a:srgbClr>
                </a:outerShdw>
              </a:effectLst>
            </a:endParaRPr>
          </a:p>
        </p:txBody>
      </p:sp>
      <p:sp>
        <p:nvSpPr>
          <p:cNvPr id="705" name="MANAGER"/>
          <p:cNvSpPr txBox="1"/>
          <p:nvPr/>
        </p:nvSpPr>
        <p:spPr>
          <a:xfrm>
            <a:off x="9605446" y="9025048"/>
            <a:ext cx="3834100" cy="15799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dirty="0">
                <a:solidFill>
                  <a:srgbClr val="0070C0"/>
                </a:solidFill>
              </a:rPr>
              <a:t>графики; диаграммы;</a:t>
            </a:r>
          </a:p>
          <a:p>
            <a:endParaRPr sz="3200" dirty="0">
              <a:solidFill>
                <a:srgbClr val="0070C0"/>
              </a:solidFill>
            </a:endParaRPr>
          </a:p>
        </p:txBody>
      </p:sp>
      <p:sp>
        <p:nvSpPr>
          <p:cNvPr id="715" name="Andy Fry"/>
          <p:cNvSpPr txBox="1"/>
          <p:nvPr/>
        </p:nvSpPr>
        <p:spPr>
          <a:xfrm>
            <a:off x="16799560" y="7799579"/>
            <a:ext cx="4705494"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r>
              <a:rPr lang="ru-RU" u="sng" dirty="0"/>
              <a:t>Смешанный</a:t>
            </a:r>
            <a:endParaRPr u="sng" dirty="0"/>
          </a:p>
        </p:txBody>
      </p:sp>
      <p:sp>
        <p:nvSpPr>
          <p:cNvPr id="718" name="MANAGER"/>
          <p:cNvSpPr txBox="1"/>
          <p:nvPr/>
        </p:nvSpPr>
        <p:spPr>
          <a:xfrm>
            <a:off x="16799560" y="9317436"/>
            <a:ext cx="3834100"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a:solidFill>
                  <a:srgbClr val="0070C0"/>
                </a:solidFill>
              </a:rPr>
              <a:t>реклама;</a:t>
            </a:r>
            <a:endParaRPr lang="ru-RU" sz="3200" b="1" dirty="0">
              <a:solidFill>
                <a:srgbClr val="0070C0"/>
              </a:solidFill>
            </a:endParaRPr>
          </a:p>
        </p:txBody>
      </p:sp>
      <p:sp>
        <p:nvSpPr>
          <p:cNvPr id="38" name="Alex Lee">
            <a:extLst>
              <a:ext uri="{FF2B5EF4-FFF2-40B4-BE49-F238E27FC236}">
                <a16:creationId xmlns:a16="http://schemas.microsoft.com/office/drawing/2014/main" id="{EAFAC015-132E-4526-BFA6-A5E5B792FD7A}"/>
              </a:ext>
            </a:extLst>
          </p:cNvPr>
          <p:cNvSpPr txBox="1"/>
          <p:nvPr/>
        </p:nvSpPr>
        <p:spPr>
          <a:xfrm>
            <a:off x="9389898" y="7830405"/>
            <a:ext cx="4705494"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r>
              <a:rPr lang="ru-RU" u="sng" dirty="0" err="1"/>
              <a:t>Несплошной</a:t>
            </a:r>
            <a:endParaRPr u="sng" dirty="0"/>
          </a:p>
        </p:txBody>
      </p:sp>
      <p:sp>
        <p:nvSpPr>
          <p:cNvPr id="39" name="MANAGER">
            <a:extLst>
              <a:ext uri="{FF2B5EF4-FFF2-40B4-BE49-F238E27FC236}">
                <a16:creationId xmlns:a16="http://schemas.microsoft.com/office/drawing/2014/main" id="{1A998231-2C20-4347-A044-29BC2123AB65}"/>
              </a:ext>
            </a:extLst>
          </p:cNvPr>
          <p:cNvSpPr txBox="1"/>
          <p:nvPr/>
        </p:nvSpPr>
        <p:spPr>
          <a:xfrm>
            <a:off x="1749188" y="10488370"/>
            <a:ext cx="4990191" cy="108747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dirty="0">
                <a:solidFill>
                  <a:srgbClr val="0070C0"/>
                </a:solidFill>
              </a:rPr>
              <a:t>повествование (рассказ, репортаж); </a:t>
            </a:r>
            <a:endParaRPr sz="3200" b="1" dirty="0">
              <a:solidFill>
                <a:srgbClr val="0070C0"/>
              </a:solidFill>
            </a:endParaRPr>
          </a:p>
        </p:txBody>
      </p:sp>
      <p:sp>
        <p:nvSpPr>
          <p:cNvPr id="40" name="MANAGER">
            <a:extLst>
              <a:ext uri="{FF2B5EF4-FFF2-40B4-BE49-F238E27FC236}">
                <a16:creationId xmlns:a16="http://schemas.microsoft.com/office/drawing/2014/main" id="{1F636B1A-130B-447B-A01C-02ADC9398970}"/>
              </a:ext>
            </a:extLst>
          </p:cNvPr>
          <p:cNvSpPr txBox="1"/>
          <p:nvPr/>
        </p:nvSpPr>
        <p:spPr>
          <a:xfrm>
            <a:off x="9605446" y="10457213"/>
            <a:ext cx="3834100" cy="108747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dirty="0">
                <a:solidFill>
                  <a:srgbClr val="0070C0"/>
                </a:solidFill>
              </a:rPr>
              <a:t>таблицы; карты, схемы;</a:t>
            </a:r>
            <a:endParaRPr sz="3200" b="1" dirty="0">
              <a:solidFill>
                <a:srgbClr val="0070C0"/>
              </a:solidFill>
            </a:endParaRPr>
          </a:p>
        </p:txBody>
      </p:sp>
      <p:sp>
        <p:nvSpPr>
          <p:cNvPr id="41" name="MANAGER">
            <a:extLst>
              <a:ext uri="{FF2B5EF4-FFF2-40B4-BE49-F238E27FC236}">
                <a16:creationId xmlns:a16="http://schemas.microsoft.com/office/drawing/2014/main" id="{9B775896-AAAA-4705-B3C5-216FBB7986BB}"/>
              </a:ext>
            </a:extLst>
          </p:cNvPr>
          <p:cNvSpPr txBox="1"/>
          <p:nvPr/>
        </p:nvSpPr>
        <p:spPr>
          <a:xfrm>
            <a:off x="16799560" y="10484025"/>
            <a:ext cx="3834100"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dirty="0">
                <a:solidFill>
                  <a:srgbClr val="0070C0"/>
                </a:solidFill>
              </a:rPr>
              <a:t>афиша;</a:t>
            </a:r>
            <a:endParaRPr sz="3200" b="1" dirty="0">
              <a:solidFill>
                <a:srgbClr val="0070C0"/>
              </a:solidFill>
            </a:endParaRPr>
          </a:p>
        </p:txBody>
      </p:sp>
      <p:sp>
        <p:nvSpPr>
          <p:cNvPr id="42" name="MANAGER">
            <a:extLst>
              <a:ext uri="{FF2B5EF4-FFF2-40B4-BE49-F238E27FC236}">
                <a16:creationId xmlns:a16="http://schemas.microsoft.com/office/drawing/2014/main" id="{393F632D-865F-4432-B2F0-368023E20693}"/>
              </a:ext>
            </a:extLst>
          </p:cNvPr>
          <p:cNvSpPr txBox="1"/>
          <p:nvPr/>
        </p:nvSpPr>
        <p:spPr>
          <a:xfrm>
            <a:off x="1749189" y="11659305"/>
            <a:ext cx="4990191" cy="15799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dirty="0">
                <a:solidFill>
                  <a:srgbClr val="0070C0"/>
                </a:solidFill>
              </a:rPr>
              <a:t>инструкция (указание к выполнению работы; правила, законы).</a:t>
            </a:r>
            <a:endParaRPr sz="3200" b="1" dirty="0">
              <a:solidFill>
                <a:srgbClr val="0070C0"/>
              </a:solidFill>
            </a:endParaRPr>
          </a:p>
        </p:txBody>
      </p:sp>
      <p:sp>
        <p:nvSpPr>
          <p:cNvPr id="43" name="MANAGER">
            <a:extLst>
              <a:ext uri="{FF2B5EF4-FFF2-40B4-BE49-F238E27FC236}">
                <a16:creationId xmlns:a16="http://schemas.microsoft.com/office/drawing/2014/main" id="{14C1E88B-F540-4F4E-ADA3-6D43227170CE}"/>
              </a:ext>
            </a:extLst>
          </p:cNvPr>
          <p:cNvSpPr txBox="1"/>
          <p:nvPr/>
        </p:nvSpPr>
        <p:spPr>
          <a:xfrm>
            <a:off x="9605446" y="11581283"/>
            <a:ext cx="3834100" cy="108747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dirty="0">
                <a:solidFill>
                  <a:srgbClr val="0070C0"/>
                </a:solidFill>
              </a:rPr>
              <a:t>рисунки, фотографии;</a:t>
            </a:r>
            <a:endParaRPr sz="3200" b="1" dirty="0">
              <a:solidFill>
                <a:srgbClr val="0070C0"/>
              </a:solidFill>
            </a:endParaRPr>
          </a:p>
        </p:txBody>
      </p:sp>
      <p:sp>
        <p:nvSpPr>
          <p:cNvPr id="44" name="MANAGER">
            <a:extLst>
              <a:ext uri="{FF2B5EF4-FFF2-40B4-BE49-F238E27FC236}">
                <a16:creationId xmlns:a16="http://schemas.microsoft.com/office/drawing/2014/main" id="{20C908E8-06A6-4753-A2CC-383E5D1DBD46}"/>
              </a:ext>
            </a:extLst>
          </p:cNvPr>
          <p:cNvSpPr txBox="1"/>
          <p:nvPr/>
        </p:nvSpPr>
        <p:spPr>
          <a:xfrm>
            <a:off x="16799560" y="11741466"/>
            <a:ext cx="3834100"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sz="3200" b="1">
                <a:solidFill>
                  <a:srgbClr val="0070C0"/>
                </a:solidFill>
              </a:rPr>
              <a:t>плакат.</a:t>
            </a:r>
            <a:endParaRPr lang="ru-RU" sz="3200" b="1" dirty="0">
              <a:solidFill>
                <a:srgbClr val="0070C0"/>
              </a:solidFill>
            </a:endParaRPr>
          </a:p>
        </p:txBody>
      </p:sp>
    </p:spTree>
    <p:extLst>
      <p:ext uri="{BB962C8B-B14F-4D97-AF65-F5344CB8AC3E}">
        <p14:creationId xmlns:p14="http://schemas.microsoft.com/office/powerpoint/2010/main" val="314889188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a:extLst>
              <a:ext uri="{FF2B5EF4-FFF2-40B4-BE49-F238E27FC236}">
                <a16:creationId xmlns:a16="http://schemas.microsoft.com/office/drawing/2014/main" id="{3F50456A-5B59-4722-9922-B4FFBC70AA89}"/>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74" b="374"/>
          <a:stretch>
            <a:fillRect/>
          </a:stretch>
        </p:blipFill>
        <p:spPr>
          <a:xfrm>
            <a:off x="1162829" y="2080012"/>
            <a:ext cx="8566815" cy="8502650"/>
          </a:xfrm>
          <a:prstGeom prst="roundRect">
            <a:avLst>
              <a:gd name="adj" fmla="val 2623"/>
            </a:avLst>
          </a:prstGeom>
        </p:spPr>
      </p:pic>
      <p:sp>
        <p:nvSpPr>
          <p:cNvPr id="769" name="Title text slide"/>
          <p:cNvSpPr txBox="1"/>
          <p:nvPr/>
        </p:nvSpPr>
        <p:spPr>
          <a:xfrm>
            <a:off x="1742811" y="539026"/>
            <a:ext cx="9112176"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endParaRPr dirty="0"/>
          </a:p>
        </p:txBody>
      </p:sp>
      <p:sp>
        <p:nvSpPr>
          <p:cNvPr id="771"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t, sunt in culpa qui officia deserunt mollit anim sed id est laborum. Sed ut perspiciatis unde omnis iste natus error sit voluptatem accusantium doloremque sed laudantium, totam rem aperi, voluptatem quia voluptas sit aspernatur"/>
          <p:cNvSpPr txBox="1"/>
          <p:nvPr/>
        </p:nvSpPr>
        <p:spPr>
          <a:xfrm>
            <a:off x="12966969" y="4991100"/>
            <a:ext cx="8998565" cy="5381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sp>
        <p:nvSpPr>
          <p:cNvPr id="7" name="Title text slide">
            <a:extLst>
              <a:ext uri="{FF2B5EF4-FFF2-40B4-BE49-F238E27FC236}">
                <a16:creationId xmlns:a16="http://schemas.microsoft.com/office/drawing/2014/main" id="{E770ACC5-0125-427C-A4D2-B0B9C9D4DABB}"/>
              </a:ext>
            </a:extLst>
          </p:cNvPr>
          <p:cNvSpPr txBox="1"/>
          <p:nvPr/>
        </p:nvSpPr>
        <p:spPr>
          <a:xfrm>
            <a:off x="11922171" y="881001"/>
            <a:ext cx="10043363" cy="133369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4000" b="1" dirty="0">
                <a:solidFill>
                  <a:schemeClr val="accent4">
                    <a:lumMod val="75000"/>
                  </a:schemeClr>
                </a:solidFill>
              </a:rPr>
              <a:t>Читательская грамотность как ключевой элемент функциональной грамотности</a:t>
            </a:r>
            <a:endParaRPr sz="4000" b="1" dirty="0">
              <a:solidFill>
                <a:schemeClr val="accent4">
                  <a:lumMod val="75000"/>
                </a:schemeClr>
              </a:solidFill>
            </a:endParaRPr>
          </a:p>
        </p:txBody>
      </p:sp>
      <p:sp>
        <p:nvSpPr>
          <p:cNvPr id="4" name="Прямоугольник 3">
            <a:extLst>
              <a:ext uri="{FF2B5EF4-FFF2-40B4-BE49-F238E27FC236}">
                <a16:creationId xmlns:a16="http://schemas.microsoft.com/office/drawing/2014/main" id="{8E9FD86F-45DF-46BE-934F-4EF6DF931DF7}"/>
              </a:ext>
            </a:extLst>
          </p:cNvPr>
          <p:cNvSpPr/>
          <p:nvPr/>
        </p:nvSpPr>
        <p:spPr>
          <a:xfrm>
            <a:off x="11029171" y="2913497"/>
            <a:ext cx="12192000" cy="6093976"/>
          </a:xfrm>
          <a:prstGeom prst="rect">
            <a:avLst/>
          </a:prstGeom>
        </p:spPr>
        <p:txBody>
          <a:bodyPr>
            <a:spAutoFit/>
          </a:bodyPr>
          <a:lstStyle/>
          <a:p>
            <a:pPr algn="l"/>
            <a:r>
              <a:rPr lang="ru-RU" b="0" dirty="0"/>
              <a:t>Существуют разновидности </a:t>
            </a:r>
            <a:r>
              <a:rPr lang="ru-RU" dirty="0"/>
              <a:t>функциональной грамотности</a:t>
            </a:r>
            <a:r>
              <a:rPr lang="ru-RU" b="0" dirty="0"/>
              <a:t>, в числе которых — </a:t>
            </a:r>
            <a:r>
              <a:rPr lang="ru-RU" b="0" i="1" u="sng" dirty="0"/>
              <a:t>читательская</a:t>
            </a:r>
            <a:r>
              <a:rPr lang="ru-RU" b="0" i="1" dirty="0"/>
              <a:t>, математическая, естественно-научная, компьютерная, юридическая, экономическая</a:t>
            </a:r>
            <a:r>
              <a:rPr lang="ru-RU" b="0" dirty="0"/>
              <a:t>. Среди этих разновидностей </a:t>
            </a:r>
            <a:r>
              <a:rPr lang="ru-RU" dirty="0"/>
              <a:t>читательская грамотность занимает особое место. </a:t>
            </a:r>
          </a:p>
          <a:p>
            <a:pPr algn="l"/>
            <a:endParaRPr lang="ru-RU" b="0" dirty="0"/>
          </a:p>
          <a:p>
            <a:pPr algn="l"/>
            <a:r>
              <a:rPr lang="ru-RU" b="0" dirty="0"/>
              <a:t>В настоящее время </a:t>
            </a:r>
            <a:r>
              <a:rPr lang="ru-RU" u="sng" dirty="0"/>
              <a:t>читательская грамотность </a:t>
            </a:r>
            <a:r>
              <a:rPr lang="ru-RU" i="1" dirty="0"/>
              <a:t>подразумевает практические умения работы с текстом – умение понимать, анализировать прочитанное, использовать информацию для решения определенных задач. Иными словами, информация, которую человек получает из текста, должна расширять кругозор и возможности в жизни.</a:t>
            </a:r>
          </a:p>
        </p:txBody>
      </p:sp>
      <p:sp>
        <p:nvSpPr>
          <p:cNvPr id="12" name="Прямоугольник 11">
            <a:extLst>
              <a:ext uri="{FF2B5EF4-FFF2-40B4-BE49-F238E27FC236}">
                <a16:creationId xmlns:a16="http://schemas.microsoft.com/office/drawing/2014/main" id="{7B76A378-898C-4EB1-A109-5AA43FB5FDD9}"/>
              </a:ext>
            </a:extLst>
          </p:cNvPr>
          <p:cNvSpPr/>
          <p:nvPr/>
        </p:nvSpPr>
        <p:spPr>
          <a:xfrm>
            <a:off x="11029171" y="9035935"/>
            <a:ext cx="12192000" cy="2400657"/>
          </a:xfrm>
          <a:prstGeom prst="rect">
            <a:avLst/>
          </a:prstGeom>
        </p:spPr>
        <p:txBody>
          <a:bodyPr>
            <a:spAutoFit/>
          </a:bodyPr>
          <a:lstStyle/>
          <a:p>
            <a:pPr algn="l"/>
            <a:r>
              <a:rPr lang="ru-RU" b="0" dirty="0"/>
              <a:t>Именно результаты международных исследований </a:t>
            </a:r>
            <a:r>
              <a:rPr lang="ru-RU" dirty="0"/>
              <a:t>функциональной грамотности PISA, PIRLS, TIMSS </a:t>
            </a:r>
            <a:r>
              <a:rPr lang="ru-RU" b="0" dirty="0"/>
              <a:t>служат целевыми показателями качества образования страны, которые отражены в </a:t>
            </a:r>
            <a:r>
              <a:rPr lang="ru-RU" dirty="0"/>
              <a:t>Государственной программе РФ «Развитие образования» (2018‒2025 годы) </a:t>
            </a:r>
          </a:p>
        </p:txBody>
      </p:sp>
      <p:sp>
        <p:nvSpPr>
          <p:cNvPr id="2" name="Прямоугольник 1">
            <a:extLst>
              <a:ext uri="{FF2B5EF4-FFF2-40B4-BE49-F238E27FC236}">
                <a16:creationId xmlns:a16="http://schemas.microsoft.com/office/drawing/2014/main" id="{73FE0B01-3FEA-417E-8582-87D70CE58A3D}"/>
              </a:ext>
            </a:extLst>
          </p:cNvPr>
          <p:cNvSpPr/>
          <p:nvPr/>
        </p:nvSpPr>
        <p:spPr>
          <a:xfrm>
            <a:off x="256532" y="10582662"/>
            <a:ext cx="10379407" cy="1415772"/>
          </a:xfrm>
          <a:prstGeom prst="rect">
            <a:avLst/>
          </a:prstGeom>
        </p:spPr>
        <p:txBody>
          <a:bodyPr wrap="square">
            <a:spAutoFit/>
          </a:bodyPr>
          <a:lstStyle/>
          <a:p>
            <a:r>
              <a:rPr lang="ru-RU" sz="2800" b="0" dirty="0">
                <a:solidFill>
                  <a:schemeClr val="accent4">
                    <a:lumMod val="75000"/>
                  </a:schemeClr>
                </a:solidFill>
                <a:latin typeface="Arial" panose="020B0604020202020204" pitchFamily="34" charset="0"/>
              </a:rPr>
              <a:t>Тест, оценивающий функциональную грамотность школьников в разных странах мира и умение применять знания на практике.</a:t>
            </a:r>
            <a:endParaRPr lang="ru-RU" sz="2800" dirty="0">
              <a:solidFill>
                <a:schemeClr val="accent4">
                  <a:lumMod val="75000"/>
                </a:schemeClr>
              </a:solidFill>
            </a:endParaRPr>
          </a:p>
        </p:txBody>
      </p:sp>
    </p:spTree>
    <p:extLst>
      <p:ext uri="{BB962C8B-B14F-4D97-AF65-F5344CB8AC3E}">
        <p14:creationId xmlns:p14="http://schemas.microsoft.com/office/powerpoint/2010/main" val="381233629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02F244F6-1CB3-4CDB-BD69-7444E91B2D9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tretch>
            <a:fillRect/>
          </a:stretch>
        </p:blipFill>
        <p:spPr>
          <a:xfrm>
            <a:off x="5355431" y="631825"/>
            <a:ext cx="3322638" cy="3322638"/>
          </a:xfrm>
          <a:prstGeom prst="ellipse">
            <a:avLst/>
          </a:prstGeom>
        </p:spPr>
      </p:pic>
      <p:pic>
        <p:nvPicPr>
          <p:cNvPr id="15" name="Рисунок 14">
            <a:extLst>
              <a:ext uri="{FF2B5EF4-FFF2-40B4-BE49-F238E27FC236}">
                <a16:creationId xmlns:a16="http://schemas.microsoft.com/office/drawing/2014/main" id="{0D715EA3-C92D-413F-A763-70854352076C}"/>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8758" r="18758"/>
          <a:stretch>
            <a:fillRect/>
          </a:stretch>
        </p:blipFill>
        <p:spPr>
          <a:xfrm>
            <a:off x="633413" y="4192588"/>
            <a:ext cx="5913437" cy="5915025"/>
          </a:xfrm>
          <a:prstGeom prst="ellipse">
            <a:avLst/>
          </a:prstGeom>
        </p:spPr>
      </p:pic>
      <p:pic>
        <p:nvPicPr>
          <p:cNvPr id="13" name="Рисунок 12">
            <a:extLst>
              <a:ext uri="{FF2B5EF4-FFF2-40B4-BE49-F238E27FC236}">
                <a16:creationId xmlns:a16="http://schemas.microsoft.com/office/drawing/2014/main" id="{909A0C60-6669-4E7E-B3A5-D130EB4ECAE8}"/>
              </a:ext>
            </a:extLst>
          </p:cNvPr>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tretch>
            <a:fillRect/>
          </a:stretch>
        </p:blipFill>
        <p:spPr>
          <a:xfrm>
            <a:off x="7459663" y="4800600"/>
            <a:ext cx="2093912" cy="2093912"/>
          </a:xfrm>
          <a:prstGeom prst="ellipse">
            <a:avLst/>
          </a:prstGeom>
        </p:spPr>
      </p:pic>
      <p:pic>
        <p:nvPicPr>
          <p:cNvPr id="4" name="Рисунок 3">
            <a:extLst>
              <a:ext uri="{FF2B5EF4-FFF2-40B4-BE49-F238E27FC236}">
                <a16:creationId xmlns:a16="http://schemas.microsoft.com/office/drawing/2014/main" id="{54700B7D-13B0-450C-B6C7-464D01B5772F}"/>
              </a:ext>
            </a:extLst>
          </p:cNvPr>
          <p:cNvPicPr>
            <a:picLocks noGrp="1" noChangeAspect="1"/>
          </p:cNvPicPr>
          <p:nvPr>
            <p:ph type="pic" sz="quarter" idx="18"/>
          </p:nvPr>
        </p:nvPicPr>
        <p:blipFill>
          <a:blip r:embed="rId5">
            <a:extLst>
              <a:ext uri="{28A0092B-C50C-407E-A947-70E740481C1C}">
                <a14:useLocalDpi xmlns:a14="http://schemas.microsoft.com/office/drawing/2010/main" val="0"/>
              </a:ext>
            </a:extLst>
          </a:blip>
          <a:srcRect/>
          <a:stretch>
            <a:fillRect/>
          </a:stretch>
        </p:blipFill>
        <p:spPr>
          <a:xfrm>
            <a:off x="7075488" y="7891463"/>
            <a:ext cx="5068887" cy="5068887"/>
          </a:xfrm>
          <a:prstGeom prst="ellipse">
            <a:avLst/>
          </a:prstGeom>
        </p:spPr>
      </p:pic>
      <p:sp>
        <p:nvSpPr>
          <p:cNvPr id="102" name="Фигура"/>
          <p:cNvSpPr/>
          <p:nvPr/>
        </p:nvSpPr>
        <p:spPr>
          <a:xfrm>
            <a:off x="-448891" y="-253839"/>
            <a:ext cx="13619769" cy="14223376"/>
          </a:xfrm>
          <a:custGeom>
            <a:avLst/>
            <a:gdLst/>
            <a:ahLst/>
            <a:cxnLst>
              <a:cxn ang="0">
                <a:pos x="wd2" y="hd2"/>
              </a:cxn>
              <a:cxn ang="5400000">
                <a:pos x="wd2" y="hd2"/>
              </a:cxn>
              <a:cxn ang="10800000">
                <a:pos x="wd2" y="hd2"/>
              </a:cxn>
              <a:cxn ang="16200000">
                <a:pos x="wd2" y="hd2"/>
              </a:cxn>
            </a:cxnLst>
            <a:rect l="0" t="0" r="r" b="b"/>
            <a:pathLst>
              <a:path w="20498" h="21087" extrusionOk="0">
                <a:moveTo>
                  <a:pt x="11229" y="0"/>
                </a:moveTo>
                <a:cubicBezTo>
                  <a:pt x="10248" y="0"/>
                  <a:pt x="9267" y="369"/>
                  <a:pt x="8519" y="1106"/>
                </a:cubicBezTo>
                <a:cubicBezTo>
                  <a:pt x="8251" y="1370"/>
                  <a:pt x="8033" y="1664"/>
                  <a:pt x="7861" y="1976"/>
                </a:cubicBezTo>
                <a:cubicBezTo>
                  <a:pt x="7804" y="1905"/>
                  <a:pt x="7745" y="1835"/>
                  <a:pt x="7678" y="1769"/>
                </a:cubicBezTo>
                <a:cubicBezTo>
                  <a:pt x="6789" y="894"/>
                  <a:pt x="5348" y="894"/>
                  <a:pt x="4459" y="1769"/>
                </a:cubicBezTo>
                <a:cubicBezTo>
                  <a:pt x="3570" y="2645"/>
                  <a:pt x="3570" y="4065"/>
                  <a:pt x="4459" y="4941"/>
                </a:cubicBezTo>
                <a:cubicBezTo>
                  <a:pt x="4539" y="5020"/>
                  <a:pt x="4626" y="5090"/>
                  <a:pt x="4715" y="5155"/>
                </a:cubicBezTo>
                <a:cubicBezTo>
                  <a:pt x="3638" y="5396"/>
                  <a:pt x="2616" y="5929"/>
                  <a:pt x="1778" y="6754"/>
                </a:cubicBezTo>
                <a:cubicBezTo>
                  <a:pt x="-592" y="9088"/>
                  <a:pt x="-592" y="12873"/>
                  <a:pt x="1778" y="15207"/>
                </a:cubicBezTo>
                <a:cubicBezTo>
                  <a:pt x="3976" y="17372"/>
                  <a:pt x="7441" y="17527"/>
                  <a:pt x="9822" y="15674"/>
                </a:cubicBezTo>
                <a:cubicBezTo>
                  <a:pt x="9780" y="17071"/>
                  <a:pt x="10298" y="18482"/>
                  <a:pt x="11381" y="19548"/>
                </a:cubicBezTo>
                <a:cubicBezTo>
                  <a:pt x="13464" y="21600"/>
                  <a:pt x="16842" y="21600"/>
                  <a:pt x="18925" y="19548"/>
                </a:cubicBezTo>
                <a:cubicBezTo>
                  <a:pt x="21008" y="17496"/>
                  <a:pt x="21008" y="14169"/>
                  <a:pt x="18925" y="12117"/>
                </a:cubicBezTo>
                <a:cubicBezTo>
                  <a:pt x="18052" y="11257"/>
                  <a:pt x="16950" y="10759"/>
                  <a:pt x="15813" y="10620"/>
                </a:cubicBezTo>
                <a:cubicBezTo>
                  <a:pt x="16584" y="9532"/>
                  <a:pt x="16479" y="8024"/>
                  <a:pt x="15493" y="7053"/>
                </a:cubicBezTo>
                <a:cubicBezTo>
                  <a:pt x="15089" y="6655"/>
                  <a:pt x="14594" y="6405"/>
                  <a:pt x="14074" y="6297"/>
                </a:cubicBezTo>
                <a:cubicBezTo>
                  <a:pt x="15430" y="4815"/>
                  <a:pt x="15388" y="2533"/>
                  <a:pt x="13939" y="1106"/>
                </a:cubicBezTo>
                <a:cubicBezTo>
                  <a:pt x="13191" y="369"/>
                  <a:pt x="12210" y="0"/>
                  <a:pt x="11229" y="0"/>
                </a:cubicBezTo>
                <a:close/>
                <a:moveTo>
                  <a:pt x="11229" y="943"/>
                </a:moveTo>
                <a:cubicBezTo>
                  <a:pt x="11965" y="943"/>
                  <a:pt x="12701" y="1219"/>
                  <a:pt x="13262" y="1772"/>
                </a:cubicBezTo>
                <a:cubicBezTo>
                  <a:pt x="14386" y="2879"/>
                  <a:pt x="14386" y="4672"/>
                  <a:pt x="13262" y="5779"/>
                </a:cubicBezTo>
                <a:cubicBezTo>
                  <a:pt x="12139" y="6885"/>
                  <a:pt x="10319" y="6885"/>
                  <a:pt x="9196" y="5779"/>
                </a:cubicBezTo>
                <a:cubicBezTo>
                  <a:pt x="8072" y="4672"/>
                  <a:pt x="8072" y="2879"/>
                  <a:pt x="9196" y="1772"/>
                </a:cubicBezTo>
                <a:cubicBezTo>
                  <a:pt x="9757" y="1219"/>
                  <a:pt x="10493" y="943"/>
                  <a:pt x="11229" y="943"/>
                </a:cubicBezTo>
                <a:close/>
                <a:moveTo>
                  <a:pt x="6069" y="1830"/>
                </a:moveTo>
                <a:cubicBezTo>
                  <a:pt x="6465" y="1830"/>
                  <a:pt x="6861" y="1979"/>
                  <a:pt x="7164" y="2277"/>
                </a:cubicBezTo>
                <a:cubicBezTo>
                  <a:pt x="7768" y="2873"/>
                  <a:pt x="7768" y="3839"/>
                  <a:pt x="7164" y="4434"/>
                </a:cubicBezTo>
                <a:cubicBezTo>
                  <a:pt x="6559" y="5030"/>
                  <a:pt x="5578" y="5030"/>
                  <a:pt x="4973" y="4434"/>
                </a:cubicBezTo>
                <a:cubicBezTo>
                  <a:pt x="4369" y="3839"/>
                  <a:pt x="4369" y="2873"/>
                  <a:pt x="4973" y="2277"/>
                </a:cubicBezTo>
                <a:cubicBezTo>
                  <a:pt x="5276" y="1979"/>
                  <a:pt x="5672" y="1830"/>
                  <a:pt x="6069" y="1830"/>
                </a:cubicBezTo>
                <a:close/>
                <a:moveTo>
                  <a:pt x="18553" y="3277"/>
                </a:moveTo>
                <a:cubicBezTo>
                  <a:pt x="18055" y="3277"/>
                  <a:pt x="17557" y="3464"/>
                  <a:pt x="17177" y="3838"/>
                </a:cubicBezTo>
                <a:cubicBezTo>
                  <a:pt x="16417" y="4586"/>
                  <a:pt x="16417" y="5800"/>
                  <a:pt x="17177" y="6548"/>
                </a:cubicBezTo>
                <a:cubicBezTo>
                  <a:pt x="17937" y="7297"/>
                  <a:pt x="19169" y="7297"/>
                  <a:pt x="19929" y="6548"/>
                </a:cubicBezTo>
                <a:cubicBezTo>
                  <a:pt x="20689" y="5800"/>
                  <a:pt x="20689" y="4586"/>
                  <a:pt x="19929" y="3838"/>
                </a:cubicBezTo>
                <a:cubicBezTo>
                  <a:pt x="19549" y="3464"/>
                  <a:pt x="19051" y="3277"/>
                  <a:pt x="18553" y="3277"/>
                </a:cubicBezTo>
                <a:close/>
                <a:moveTo>
                  <a:pt x="18553" y="3888"/>
                </a:moveTo>
                <a:cubicBezTo>
                  <a:pt x="18893" y="3888"/>
                  <a:pt x="19232" y="4015"/>
                  <a:pt x="19490" y="4270"/>
                </a:cubicBezTo>
                <a:cubicBezTo>
                  <a:pt x="20008" y="4780"/>
                  <a:pt x="20008" y="5607"/>
                  <a:pt x="19490" y="6117"/>
                </a:cubicBezTo>
                <a:cubicBezTo>
                  <a:pt x="18973" y="6626"/>
                  <a:pt x="18133" y="6626"/>
                  <a:pt x="17616" y="6117"/>
                </a:cubicBezTo>
                <a:cubicBezTo>
                  <a:pt x="17098" y="5607"/>
                  <a:pt x="17098" y="4780"/>
                  <a:pt x="17616" y="4270"/>
                </a:cubicBezTo>
                <a:cubicBezTo>
                  <a:pt x="17874" y="4015"/>
                  <a:pt x="18214" y="3888"/>
                  <a:pt x="18553" y="3888"/>
                </a:cubicBezTo>
                <a:close/>
                <a:moveTo>
                  <a:pt x="6069" y="6179"/>
                </a:moveTo>
                <a:cubicBezTo>
                  <a:pt x="7316" y="6179"/>
                  <a:pt x="8563" y="6648"/>
                  <a:pt x="9515" y="7585"/>
                </a:cubicBezTo>
                <a:cubicBezTo>
                  <a:pt x="11419" y="9461"/>
                  <a:pt x="11419" y="12501"/>
                  <a:pt x="9515" y="14376"/>
                </a:cubicBezTo>
                <a:cubicBezTo>
                  <a:pt x="7611" y="16252"/>
                  <a:pt x="4525" y="16252"/>
                  <a:pt x="2621" y="14376"/>
                </a:cubicBezTo>
                <a:cubicBezTo>
                  <a:pt x="718" y="12501"/>
                  <a:pt x="718" y="9461"/>
                  <a:pt x="2621" y="7585"/>
                </a:cubicBezTo>
                <a:cubicBezTo>
                  <a:pt x="3573" y="6648"/>
                  <a:pt x="4821" y="6179"/>
                  <a:pt x="6069" y="6179"/>
                </a:cubicBezTo>
                <a:close/>
                <a:moveTo>
                  <a:pt x="13490" y="7070"/>
                </a:moveTo>
                <a:cubicBezTo>
                  <a:pt x="13998" y="7070"/>
                  <a:pt x="14507" y="7261"/>
                  <a:pt x="14895" y="7643"/>
                </a:cubicBezTo>
                <a:cubicBezTo>
                  <a:pt x="15671" y="8407"/>
                  <a:pt x="15671" y="9647"/>
                  <a:pt x="14895" y="10412"/>
                </a:cubicBezTo>
                <a:cubicBezTo>
                  <a:pt x="14119" y="11176"/>
                  <a:pt x="12860" y="11176"/>
                  <a:pt x="12084" y="10412"/>
                </a:cubicBezTo>
                <a:cubicBezTo>
                  <a:pt x="11308" y="9647"/>
                  <a:pt x="11308" y="8407"/>
                  <a:pt x="12084" y="7643"/>
                </a:cubicBezTo>
                <a:cubicBezTo>
                  <a:pt x="12472" y="7261"/>
                  <a:pt x="12981" y="7070"/>
                  <a:pt x="13490" y="7070"/>
                </a:cubicBezTo>
                <a:close/>
                <a:moveTo>
                  <a:pt x="15153" y="11700"/>
                </a:moveTo>
                <a:cubicBezTo>
                  <a:pt x="16227" y="11700"/>
                  <a:pt x="17300" y="12104"/>
                  <a:pt x="18119" y="12911"/>
                </a:cubicBezTo>
                <a:cubicBezTo>
                  <a:pt x="19758" y="14525"/>
                  <a:pt x="19758" y="17142"/>
                  <a:pt x="18119" y="18756"/>
                </a:cubicBezTo>
                <a:cubicBezTo>
                  <a:pt x="16481" y="20369"/>
                  <a:pt x="13825" y="20369"/>
                  <a:pt x="12187" y="18756"/>
                </a:cubicBezTo>
                <a:cubicBezTo>
                  <a:pt x="10549" y="17142"/>
                  <a:pt x="10549" y="14525"/>
                  <a:pt x="12187" y="12911"/>
                </a:cubicBezTo>
                <a:cubicBezTo>
                  <a:pt x="13006" y="12104"/>
                  <a:pt x="14080" y="11700"/>
                  <a:pt x="15153" y="11700"/>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05" name="Группа"/>
          <p:cNvGrpSpPr/>
          <p:nvPr/>
        </p:nvGrpSpPr>
        <p:grpSpPr>
          <a:xfrm>
            <a:off x="13918785" y="1789169"/>
            <a:ext cx="7776295" cy="2998216"/>
            <a:chOff x="-703385" y="-1160664"/>
            <a:chExt cx="7776293" cy="2998216"/>
          </a:xfrm>
        </p:grpSpPr>
        <p:sp>
          <p:nvSpPr>
            <p:cNvPr id="103" name="Title text slide"/>
            <p:cNvSpPr txBox="1"/>
            <p:nvPr/>
          </p:nvSpPr>
          <p:spPr>
            <a:xfrm>
              <a:off x="-703385" y="-1160664"/>
              <a:ext cx="7611387"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6000" dirty="0"/>
                <a:t>Ожидаемый результат</a:t>
              </a:r>
              <a:endParaRPr sz="6000" dirty="0"/>
            </a:p>
          </p:txBody>
        </p:sp>
        <p:sp>
          <p:nvSpPr>
            <p:cNvPr id="104" name="Lorem ipsum dolor sit amet, consectetur adipisg elit, sed do eiusmod tempor incididunt ut labore et dolore magna aliqua. Ut enim ad minim vem, quis nostrud exercitation ullamco laboris nisi ut aliquip ex ea commo consequat. Duis aute irure dolor in reprehenderit in voluptate in velit esse cillum dolore eu fugiat nulla pariatur. Excepteur sint occaecat cupidatat non proident, sunt in culpa qui officia deserunt qui mollit anim id est natus error sit voluptatem accusantium doloue"/>
            <p:cNvSpPr txBox="1"/>
            <p:nvPr/>
          </p:nvSpPr>
          <p:spPr>
            <a:xfrm>
              <a:off x="-538479" y="1299391"/>
              <a:ext cx="7611387" cy="53816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grpSp>
      <p:sp>
        <p:nvSpPr>
          <p:cNvPr id="16" name="Прямоугольник 15">
            <a:extLst>
              <a:ext uri="{FF2B5EF4-FFF2-40B4-BE49-F238E27FC236}">
                <a16:creationId xmlns:a16="http://schemas.microsoft.com/office/drawing/2014/main" id="{8AF3C90A-E5D7-40A8-AAA4-E7C7D9D70BFD}"/>
              </a:ext>
            </a:extLst>
          </p:cNvPr>
          <p:cNvSpPr/>
          <p:nvPr/>
        </p:nvSpPr>
        <p:spPr>
          <a:xfrm>
            <a:off x="13057188" y="4192588"/>
            <a:ext cx="10579708" cy="4708981"/>
          </a:xfrm>
          <a:prstGeom prst="rect">
            <a:avLst/>
          </a:prstGeom>
        </p:spPr>
        <p:txBody>
          <a:bodyPr wrap="square">
            <a:spAutoFit/>
          </a:bodyPr>
          <a:lstStyle/>
          <a:p>
            <a:pPr algn="l"/>
            <a:r>
              <a:rPr lang="ru-RU" dirty="0"/>
              <a:t>Из указа Президента Российской Федерации от 07.05.2018 г.</a:t>
            </a:r>
          </a:p>
          <a:p>
            <a:pPr algn="l"/>
            <a:r>
              <a:rPr lang="ru-RU" dirty="0"/>
              <a:t>«О национальных целях и стратегических задачах развития Российской Федерации на период до 2024 года»</a:t>
            </a:r>
          </a:p>
          <a:p>
            <a:pPr algn="l"/>
            <a:r>
              <a:rPr lang="ru-RU" dirty="0"/>
              <a:t>Правительству РФ поручено обеспечить глобальную</a:t>
            </a:r>
          </a:p>
          <a:p>
            <a:pPr algn="l"/>
            <a:r>
              <a:rPr lang="ru-RU" dirty="0"/>
              <a:t>конкурентоспособность российского образования, </a:t>
            </a:r>
            <a:r>
              <a:rPr lang="ru-RU" u="sng" dirty="0"/>
              <a:t>вхождение Российской Федерации в число 10 ведущих стран мира по качеству общего образования.</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663" name="Закругленный прямоугольник"/>
          <p:cNvSpPr/>
          <p:nvPr/>
        </p:nvSpPr>
        <p:spPr>
          <a:xfrm>
            <a:off x="509954" y="2743200"/>
            <a:ext cx="11168915" cy="10269414"/>
          </a:xfrm>
          <a:prstGeom prst="roundRect">
            <a:avLst>
              <a:gd name="adj" fmla="val 5014"/>
            </a:avLst>
          </a:prstGeom>
          <a:solidFill>
            <a:srgbClr val="FFFFFF"/>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672" name="Закругленный прямоугольник"/>
          <p:cNvSpPr/>
          <p:nvPr/>
        </p:nvSpPr>
        <p:spPr>
          <a:xfrm>
            <a:off x="12045462" y="2743200"/>
            <a:ext cx="11412416" cy="10163034"/>
          </a:xfrm>
          <a:prstGeom prst="roundRect">
            <a:avLst>
              <a:gd name="adj" fmla="val 4445"/>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pic>
        <p:nvPicPr>
          <p:cNvPr id="8" name="Рисунок 7">
            <a:extLst>
              <a:ext uri="{FF2B5EF4-FFF2-40B4-BE49-F238E27FC236}">
                <a16:creationId xmlns:a16="http://schemas.microsoft.com/office/drawing/2014/main" id="{2BF6F5BC-9261-4B5E-976B-4BD91EDC05D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888" r="25888"/>
          <a:stretch>
            <a:fillRect/>
          </a:stretch>
        </p:blipFill>
        <p:spPr>
          <a:xfrm>
            <a:off x="982815" y="3368365"/>
            <a:ext cx="3220550" cy="2397913"/>
          </a:xfrm>
          <a:prstGeom prst="roundRect">
            <a:avLst>
              <a:gd name="adj" fmla="val 7082"/>
            </a:avLst>
          </a:prstGeom>
        </p:spPr>
      </p:pic>
      <p:pic>
        <p:nvPicPr>
          <p:cNvPr id="12" name="Рисунок 11">
            <a:extLst>
              <a:ext uri="{FF2B5EF4-FFF2-40B4-BE49-F238E27FC236}">
                <a16:creationId xmlns:a16="http://schemas.microsoft.com/office/drawing/2014/main" id="{7FCC3DCF-0B03-4F68-A545-592085D4E25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285" r="1285"/>
          <a:stretch>
            <a:fillRect/>
          </a:stretch>
        </p:blipFill>
        <p:spPr>
          <a:xfrm>
            <a:off x="19890886" y="3368365"/>
            <a:ext cx="2898287" cy="2547571"/>
          </a:xfrm>
          <a:prstGeom prst="roundRect">
            <a:avLst>
              <a:gd name="adj" fmla="val 7082"/>
            </a:avLst>
          </a:prstGeom>
        </p:spPr>
      </p:pic>
      <p:sp>
        <p:nvSpPr>
          <p:cNvPr id="664" name="Alice Stark"/>
          <p:cNvSpPr txBox="1"/>
          <p:nvPr/>
        </p:nvSpPr>
        <p:spPr>
          <a:xfrm>
            <a:off x="4493114" y="3461812"/>
            <a:ext cx="6767784" cy="121058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pPr algn="ctr"/>
            <a:r>
              <a:rPr lang="ru-RU" sz="3600" b="1" dirty="0"/>
              <a:t>Классификация с точки зрения вида учебных действий</a:t>
            </a:r>
            <a:endParaRPr sz="3600" b="1" dirty="0"/>
          </a:p>
        </p:txBody>
      </p:sp>
      <p:sp>
        <p:nvSpPr>
          <p:cNvPr id="667" name="MANAGER"/>
          <p:cNvSpPr txBox="1"/>
          <p:nvPr/>
        </p:nvSpPr>
        <p:spPr>
          <a:xfrm>
            <a:off x="2570909" y="6329072"/>
            <a:ext cx="8793600" cy="13029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6">
                    <a:lumMod val="75000"/>
                  </a:schemeClr>
                </a:solidFill>
              </a:rPr>
              <a:t>поиск информации </a:t>
            </a:r>
            <a:r>
              <a:rPr lang="ru-RU" dirty="0">
                <a:solidFill>
                  <a:schemeClr val="accent6">
                    <a:lumMod val="75000"/>
                  </a:schemeClr>
                </a:solidFill>
              </a:rPr>
              <a:t>(получение информации, работа с источниками информации, «навигационная грамотность») </a:t>
            </a:r>
            <a:endParaRPr dirty="0">
              <a:solidFill>
                <a:schemeClr val="accent6">
                  <a:lumMod val="75000"/>
                </a:schemeClr>
              </a:solidFill>
            </a:endParaRPr>
          </a:p>
        </p:txBody>
      </p:sp>
      <p:sp>
        <p:nvSpPr>
          <p:cNvPr id="669" name="More Information"/>
          <p:cNvSpPr txBox="1"/>
          <p:nvPr/>
        </p:nvSpPr>
        <p:spPr>
          <a:xfrm>
            <a:off x="4596917" y="9899265"/>
            <a:ext cx="3834100" cy="4826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2600" b="0" cap="all">
                <a:solidFill>
                  <a:srgbClr val="FFFFFF"/>
                </a:solidFill>
                <a:latin typeface="Maven Pro Medium"/>
                <a:ea typeface="Maven Pro Medium"/>
                <a:cs typeface="Maven Pro Medium"/>
                <a:sym typeface="Maven Pro Medium"/>
              </a:defRPr>
            </a:lvl1pPr>
          </a:lstStyle>
          <a:p>
            <a:r>
              <a:rPr dirty="0"/>
              <a:t>More Information</a:t>
            </a:r>
          </a:p>
        </p:txBody>
      </p:sp>
      <p:sp>
        <p:nvSpPr>
          <p:cNvPr id="673" name="Alex Lee"/>
          <p:cNvSpPr txBox="1"/>
          <p:nvPr/>
        </p:nvSpPr>
        <p:spPr>
          <a:xfrm>
            <a:off x="12955586" y="3524149"/>
            <a:ext cx="6752492"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6000" b="0">
                <a:solidFill>
                  <a:srgbClr val="31333D"/>
                </a:solidFill>
                <a:latin typeface="Maven Pro Medium"/>
                <a:ea typeface="Maven Pro Medium"/>
                <a:cs typeface="Maven Pro Medium"/>
                <a:sym typeface="Maven Pro Medium"/>
              </a:defRPr>
            </a:lvl1pPr>
          </a:lstStyle>
          <a:p>
            <a:pPr algn="ctr"/>
            <a:r>
              <a:rPr lang="ru-RU" sz="3600" b="1" dirty="0"/>
              <a:t>Классификация с точки зрения возраста </a:t>
            </a:r>
            <a:endParaRPr lang="en-US" sz="3600" b="1" dirty="0"/>
          </a:p>
        </p:txBody>
      </p:sp>
      <p:sp>
        <p:nvSpPr>
          <p:cNvPr id="676" name="MANAGER"/>
          <p:cNvSpPr txBox="1"/>
          <p:nvPr/>
        </p:nvSpPr>
        <p:spPr>
          <a:xfrm>
            <a:off x="13548322" y="6329072"/>
            <a:ext cx="8264769" cy="130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6">
                    <a:lumMod val="75000"/>
                  </a:schemeClr>
                </a:solidFill>
              </a:rPr>
              <a:t>дошкольное образование</a:t>
            </a:r>
            <a:r>
              <a:rPr lang="ru-RU" u="sng" dirty="0">
                <a:solidFill>
                  <a:schemeClr val="accent6">
                    <a:lumMod val="75000"/>
                  </a:schemeClr>
                </a:solidFill>
              </a:rPr>
              <a:t> </a:t>
            </a:r>
            <a:r>
              <a:rPr lang="ru-RU" dirty="0">
                <a:solidFill>
                  <a:schemeClr val="accent6">
                    <a:lumMod val="75000"/>
                  </a:schemeClr>
                </a:solidFill>
              </a:rPr>
              <a:t>– это педагогические технологии, целью которых служит освоение законов работы с информацией</a:t>
            </a:r>
            <a:endParaRPr dirty="0">
              <a:solidFill>
                <a:schemeClr val="accent6">
                  <a:lumMod val="75000"/>
                </a:schemeClr>
              </a:solidFill>
            </a:endParaRPr>
          </a:p>
        </p:txBody>
      </p:sp>
      <p:sp>
        <p:nvSpPr>
          <p:cNvPr id="23" name="Alice Stark">
            <a:extLst>
              <a:ext uri="{FF2B5EF4-FFF2-40B4-BE49-F238E27FC236}">
                <a16:creationId xmlns:a16="http://schemas.microsoft.com/office/drawing/2014/main" id="{37239A60-1061-46EA-B432-765CCBFDD27A}"/>
              </a:ext>
            </a:extLst>
          </p:cNvPr>
          <p:cNvSpPr txBox="1"/>
          <p:nvPr/>
        </p:nvSpPr>
        <p:spPr>
          <a:xfrm>
            <a:off x="6853446" y="149505"/>
            <a:ext cx="9970476" cy="102592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pPr algn="ctr"/>
            <a:r>
              <a:rPr lang="ru-RU" dirty="0"/>
              <a:t>Пути достижения результата</a:t>
            </a:r>
            <a:endParaRPr dirty="0"/>
          </a:p>
        </p:txBody>
      </p:sp>
      <p:sp>
        <p:nvSpPr>
          <p:cNvPr id="24" name="MANAGER">
            <a:extLst>
              <a:ext uri="{FF2B5EF4-FFF2-40B4-BE49-F238E27FC236}">
                <a16:creationId xmlns:a16="http://schemas.microsoft.com/office/drawing/2014/main" id="{83FC6F88-87E2-4A78-9F5B-C4CB55850456}"/>
              </a:ext>
            </a:extLst>
          </p:cNvPr>
          <p:cNvSpPr txBox="1"/>
          <p:nvPr/>
        </p:nvSpPr>
        <p:spPr>
          <a:xfrm>
            <a:off x="2593090" y="11170716"/>
            <a:ext cx="8455089" cy="13029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6">
                    <a:lumMod val="10000"/>
                  </a:schemeClr>
                </a:solidFill>
              </a:rPr>
              <a:t>рефлексия информации </a:t>
            </a:r>
            <a:r>
              <a:rPr lang="ru-RU" dirty="0">
                <a:solidFill>
                  <a:schemeClr val="accent6">
                    <a:lumMod val="10000"/>
                  </a:schemeClr>
                </a:solidFill>
              </a:rPr>
              <a:t>(оценка, использование, размышление, переработка, преобразование, присвоение) </a:t>
            </a:r>
            <a:endParaRPr dirty="0">
              <a:solidFill>
                <a:schemeClr val="accent6">
                  <a:lumMod val="10000"/>
                </a:schemeClr>
              </a:solidFill>
            </a:endParaRPr>
          </a:p>
        </p:txBody>
      </p:sp>
      <p:sp>
        <p:nvSpPr>
          <p:cNvPr id="25" name="MANAGER">
            <a:extLst>
              <a:ext uri="{FF2B5EF4-FFF2-40B4-BE49-F238E27FC236}">
                <a16:creationId xmlns:a16="http://schemas.microsoft.com/office/drawing/2014/main" id="{076EE31B-1EAD-4153-850D-D949CE7618F9}"/>
              </a:ext>
            </a:extLst>
          </p:cNvPr>
          <p:cNvSpPr txBox="1"/>
          <p:nvPr/>
        </p:nvSpPr>
        <p:spPr>
          <a:xfrm>
            <a:off x="2593090" y="7921455"/>
            <a:ext cx="8520712" cy="13029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6">
                    <a:lumMod val="50000"/>
                  </a:schemeClr>
                </a:solidFill>
              </a:rPr>
              <a:t>нахождение информации </a:t>
            </a:r>
            <a:r>
              <a:rPr lang="ru-RU" dirty="0">
                <a:solidFill>
                  <a:schemeClr val="accent6">
                    <a:lumMod val="50000"/>
                  </a:schemeClr>
                </a:solidFill>
              </a:rPr>
              <a:t>(извлечение, локализация, декодирование, распознание, восприятие, усвоение) </a:t>
            </a:r>
            <a:endParaRPr dirty="0">
              <a:solidFill>
                <a:schemeClr val="accent6">
                  <a:lumMod val="50000"/>
                </a:schemeClr>
              </a:solidFill>
            </a:endParaRPr>
          </a:p>
        </p:txBody>
      </p:sp>
      <p:sp>
        <p:nvSpPr>
          <p:cNvPr id="26" name="MANAGER">
            <a:extLst>
              <a:ext uri="{FF2B5EF4-FFF2-40B4-BE49-F238E27FC236}">
                <a16:creationId xmlns:a16="http://schemas.microsoft.com/office/drawing/2014/main" id="{80E127D8-2136-410D-A67C-E834C43888EE}"/>
              </a:ext>
            </a:extLst>
          </p:cNvPr>
          <p:cNvSpPr txBox="1"/>
          <p:nvPr/>
        </p:nvSpPr>
        <p:spPr>
          <a:xfrm>
            <a:off x="2570909" y="9511801"/>
            <a:ext cx="8274527" cy="13029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3">
                    <a:lumMod val="75000"/>
                  </a:schemeClr>
                </a:solidFill>
              </a:rPr>
              <a:t>интерпретация информации </a:t>
            </a:r>
            <a:r>
              <a:rPr lang="ru-RU" dirty="0">
                <a:solidFill>
                  <a:schemeClr val="accent3">
                    <a:lumMod val="75000"/>
                  </a:schemeClr>
                </a:solidFill>
              </a:rPr>
              <a:t>(интеграция, синтез, обобщение, анализ, толкование, понимание, осмысление, обработка, освоение) </a:t>
            </a:r>
            <a:endParaRPr dirty="0">
              <a:solidFill>
                <a:schemeClr val="accent3">
                  <a:lumMod val="75000"/>
                </a:schemeClr>
              </a:solidFill>
            </a:endParaRPr>
          </a:p>
        </p:txBody>
      </p:sp>
      <p:sp>
        <p:nvSpPr>
          <p:cNvPr id="28" name="MANAGER">
            <a:extLst>
              <a:ext uri="{FF2B5EF4-FFF2-40B4-BE49-F238E27FC236}">
                <a16:creationId xmlns:a16="http://schemas.microsoft.com/office/drawing/2014/main" id="{C872B154-8A96-444B-B28E-2239CA1303CF}"/>
              </a:ext>
            </a:extLst>
          </p:cNvPr>
          <p:cNvSpPr txBox="1"/>
          <p:nvPr/>
        </p:nvSpPr>
        <p:spPr>
          <a:xfrm>
            <a:off x="13688479" y="11043189"/>
            <a:ext cx="8071338" cy="130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6">
                    <a:lumMod val="10000"/>
                  </a:schemeClr>
                </a:solidFill>
              </a:rPr>
              <a:t>среднее (полное) общее образование </a:t>
            </a:r>
            <a:r>
              <a:rPr lang="ru-RU" dirty="0">
                <a:solidFill>
                  <a:schemeClr val="accent6">
                    <a:lumMod val="10000"/>
                  </a:schemeClr>
                </a:solidFill>
              </a:rPr>
              <a:t>– это педагогические технологии, целью которых является чтение для профессии; </a:t>
            </a:r>
            <a:endParaRPr dirty="0">
              <a:solidFill>
                <a:schemeClr val="accent6">
                  <a:lumMod val="10000"/>
                </a:schemeClr>
              </a:solidFill>
            </a:endParaRPr>
          </a:p>
        </p:txBody>
      </p:sp>
      <p:sp>
        <p:nvSpPr>
          <p:cNvPr id="29" name="MANAGER">
            <a:extLst>
              <a:ext uri="{FF2B5EF4-FFF2-40B4-BE49-F238E27FC236}">
                <a16:creationId xmlns:a16="http://schemas.microsoft.com/office/drawing/2014/main" id="{12FC6991-97A6-4835-873F-F6BF22F9AA71}"/>
              </a:ext>
            </a:extLst>
          </p:cNvPr>
          <p:cNvSpPr txBox="1"/>
          <p:nvPr/>
        </p:nvSpPr>
        <p:spPr>
          <a:xfrm>
            <a:off x="13619285" y="7870403"/>
            <a:ext cx="8264769" cy="130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6">
                    <a:lumMod val="50000"/>
                  </a:schemeClr>
                </a:solidFill>
              </a:rPr>
              <a:t>начальное общее образование </a:t>
            </a:r>
            <a:r>
              <a:rPr lang="ru-RU" dirty="0">
                <a:solidFill>
                  <a:schemeClr val="accent6">
                    <a:lumMod val="50000"/>
                  </a:schemeClr>
                </a:solidFill>
              </a:rPr>
              <a:t>– это педагогические технологии, целью которых является чтение для обучения; </a:t>
            </a:r>
            <a:endParaRPr dirty="0">
              <a:solidFill>
                <a:schemeClr val="accent6">
                  <a:lumMod val="50000"/>
                </a:schemeClr>
              </a:solidFill>
            </a:endParaRPr>
          </a:p>
        </p:txBody>
      </p:sp>
      <p:sp>
        <p:nvSpPr>
          <p:cNvPr id="30" name="MANAGER">
            <a:extLst>
              <a:ext uri="{FF2B5EF4-FFF2-40B4-BE49-F238E27FC236}">
                <a16:creationId xmlns:a16="http://schemas.microsoft.com/office/drawing/2014/main" id="{CE983FB0-33EB-43F2-9D0E-91791BF0940F}"/>
              </a:ext>
            </a:extLst>
          </p:cNvPr>
          <p:cNvSpPr txBox="1"/>
          <p:nvPr/>
        </p:nvSpPr>
        <p:spPr>
          <a:xfrm>
            <a:off x="13619286" y="9457597"/>
            <a:ext cx="8264768" cy="13029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u="sng" dirty="0">
                <a:solidFill>
                  <a:schemeClr val="accent3">
                    <a:lumMod val="75000"/>
                  </a:schemeClr>
                </a:solidFill>
              </a:rPr>
              <a:t>основное общее образование </a:t>
            </a:r>
            <a:r>
              <a:rPr lang="ru-RU" dirty="0">
                <a:solidFill>
                  <a:schemeClr val="accent3">
                    <a:lumMod val="75000"/>
                  </a:schemeClr>
                </a:solidFill>
              </a:rPr>
              <a:t>– это педагогические технологии, целью которых является чтение для жизни; </a:t>
            </a:r>
            <a:endParaRPr dirty="0">
              <a:solidFill>
                <a:schemeClr val="accent3">
                  <a:lumMod val="75000"/>
                </a:schemeClr>
              </a:solidFill>
            </a:endParaRPr>
          </a:p>
        </p:txBody>
      </p:sp>
      <p:sp>
        <p:nvSpPr>
          <p:cNvPr id="18" name="Фигура">
            <a:extLst>
              <a:ext uri="{FF2B5EF4-FFF2-40B4-BE49-F238E27FC236}">
                <a16:creationId xmlns:a16="http://schemas.microsoft.com/office/drawing/2014/main" id="{6501BB65-93E7-42E2-A6CD-2CAB3B03033E}"/>
              </a:ext>
            </a:extLst>
          </p:cNvPr>
          <p:cNvSpPr/>
          <p:nvPr/>
        </p:nvSpPr>
        <p:spPr>
          <a:xfrm>
            <a:off x="11013075" y="6904668"/>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9" name="Фигура">
            <a:extLst>
              <a:ext uri="{FF2B5EF4-FFF2-40B4-BE49-F238E27FC236}">
                <a16:creationId xmlns:a16="http://schemas.microsoft.com/office/drawing/2014/main" id="{167BD712-9DD9-4181-A125-37B9972C45BD}"/>
              </a:ext>
            </a:extLst>
          </p:cNvPr>
          <p:cNvSpPr/>
          <p:nvPr/>
        </p:nvSpPr>
        <p:spPr>
          <a:xfrm>
            <a:off x="10987405" y="8262184"/>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0" name="Фигура">
            <a:extLst>
              <a:ext uri="{FF2B5EF4-FFF2-40B4-BE49-F238E27FC236}">
                <a16:creationId xmlns:a16="http://schemas.microsoft.com/office/drawing/2014/main" id="{01827844-6748-4ED3-85FC-2EFAD06D4552}"/>
              </a:ext>
            </a:extLst>
          </p:cNvPr>
          <p:cNvSpPr/>
          <p:nvPr/>
        </p:nvSpPr>
        <p:spPr>
          <a:xfrm>
            <a:off x="11013783" y="9758670"/>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21" name="Фигура">
            <a:extLst>
              <a:ext uri="{FF2B5EF4-FFF2-40B4-BE49-F238E27FC236}">
                <a16:creationId xmlns:a16="http://schemas.microsoft.com/office/drawing/2014/main" id="{AA840A77-C6CB-4A97-B90C-CCE0701B196D}"/>
              </a:ext>
            </a:extLst>
          </p:cNvPr>
          <p:cNvSpPr/>
          <p:nvPr/>
        </p:nvSpPr>
        <p:spPr>
          <a:xfrm>
            <a:off x="11004990" y="11385642"/>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2" name="Прямоугольник 1">
            <a:extLst>
              <a:ext uri="{FF2B5EF4-FFF2-40B4-BE49-F238E27FC236}">
                <a16:creationId xmlns:a16="http://schemas.microsoft.com/office/drawing/2014/main" id="{C14CF168-B729-4DB2-9EA0-AA2E357B9F85}"/>
              </a:ext>
            </a:extLst>
          </p:cNvPr>
          <p:cNvSpPr/>
          <p:nvPr/>
        </p:nvSpPr>
        <p:spPr>
          <a:xfrm>
            <a:off x="5164898" y="1430736"/>
            <a:ext cx="12192000" cy="1077218"/>
          </a:xfrm>
          <a:prstGeom prst="rect">
            <a:avLst/>
          </a:prstGeom>
        </p:spPr>
        <p:txBody>
          <a:bodyPr>
            <a:spAutoFit/>
          </a:bodyPr>
          <a:lstStyle/>
          <a:p>
            <a:r>
              <a:rPr lang="ru-RU" sz="3200" dirty="0">
                <a:solidFill>
                  <a:schemeClr val="accent3">
                    <a:lumMod val="50000"/>
                  </a:schemeClr>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Times New Roman" panose="02020603050405020304" pitchFamily="18" charset="0"/>
              </a:rPr>
              <a:t>Следовать ключевому принципу -  непрерывности формирования читательской грамотности. </a:t>
            </a:r>
            <a:endParaRPr lang="ru-RU" dirty="0">
              <a:solidFill>
                <a:schemeClr val="accent3">
                  <a:lumMod val="50000"/>
                </a:schemeClr>
              </a:solidFill>
              <a:effectLst>
                <a:outerShdw blurRad="38100" dist="38100" dir="2700000" algn="tl">
                  <a:srgbClr val="000000">
                    <a:alpha val="43137"/>
                  </a:srgbClr>
                </a:outerShdw>
              </a:effectLst>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id="{98CC1DCF-DA52-41F5-BFD4-593AF1F917C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700" b="2700"/>
          <a:stretch>
            <a:fillRect/>
          </a:stretch>
        </p:blipFill>
        <p:spPr>
          <a:xfrm>
            <a:off x="984738" y="1710709"/>
            <a:ext cx="6355179" cy="4003338"/>
          </a:xfrm>
          <a:prstGeom prst="roundRect">
            <a:avLst>
              <a:gd name="adj" fmla="val 7173"/>
            </a:avLst>
          </a:prstGeom>
        </p:spPr>
      </p:pic>
      <p:pic>
        <p:nvPicPr>
          <p:cNvPr id="7" name="Рисунок 6">
            <a:extLst>
              <a:ext uri="{FF2B5EF4-FFF2-40B4-BE49-F238E27FC236}">
                <a16:creationId xmlns:a16="http://schemas.microsoft.com/office/drawing/2014/main" id="{7125DD63-83EC-4599-9BF6-321D3E967B6C}"/>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tretch>
            <a:fillRect/>
          </a:stretch>
        </p:blipFill>
        <p:spPr>
          <a:xfrm>
            <a:off x="8791688" y="1710710"/>
            <a:ext cx="6355179" cy="4003338"/>
          </a:xfrm>
          <a:prstGeom prst="roundRect">
            <a:avLst>
              <a:gd name="adj" fmla="val 8228"/>
            </a:avLst>
          </a:prstGeom>
        </p:spPr>
      </p:pic>
      <p:sp>
        <p:nvSpPr>
          <p:cNvPr id="690" name="Lorem ipsum sed dolor sit sed amet, consectetur adipiscing incididunt ut labore onsectetur adipiscing et dolo"/>
          <p:cNvSpPr txBox="1"/>
          <p:nvPr/>
        </p:nvSpPr>
        <p:spPr>
          <a:xfrm>
            <a:off x="739922" y="8001953"/>
            <a:ext cx="6844807" cy="463569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dirty="0">
                <a:latin typeface="Arial" panose="020B0604020202020204" pitchFamily="34" charset="0"/>
                <a:cs typeface="Arial" panose="020B0604020202020204" pitchFamily="34" charset="0"/>
              </a:rPr>
              <a:t>Саше исполнилось 14 лет, и она решила открыть вклад на своё имя в банке, чтобы вносить на счёт свои накопления. </a:t>
            </a:r>
          </a:p>
          <a:p>
            <a:r>
              <a:rPr lang="ru-RU" b="1" dirty="0">
                <a:latin typeface="Arial" panose="020B0604020202020204" pitchFamily="34" charset="0"/>
                <a:cs typeface="Arial" panose="020B0604020202020204" pitchFamily="34" charset="0"/>
              </a:rPr>
              <a:t>В чём состоят финансовые выгоды данной ситуации для личных сбережений Саши? Какие условия необходимо ей учесть при выборе банка, в котором Саша хочет открыть вклад?</a:t>
            </a:r>
            <a:endParaRPr b="1" dirty="0">
              <a:latin typeface="Arial" panose="020B0604020202020204" pitchFamily="34" charset="0"/>
              <a:cs typeface="Arial" panose="020B0604020202020204" pitchFamily="34" charset="0"/>
            </a:endParaRPr>
          </a:p>
        </p:txBody>
      </p:sp>
      <p:sp>
        <p:nvSpPr>
          <p:cNvPr id="692" name="MANAGER"/>
          <p:cNvSpPr txBox="1"/>
          <p:nvPr/>
        </p:nvSpPr>
        <p:spPr>
          <a:xfrm>
            <a:off x="1482907" y="6353626"/>
            <a:ext cx="5358839" cy="9028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pPr algn="ctr"/>
            <a:r>
              <a:rPr lang="ru-RU" b="1" dirty="0"/>
              <a:t>Применение полученной информации </a:t>
            </a:r>
          </a:p>
        </p:txBody>
      </p:sp>
      <p:sp>
        <p:nvSpPr>
          <p:cNvPr id="703" name="Lorem ipsum sed dolor sit sed amet, consectetur adipiscing incididunt ut labore onsectetur adipiscing et dolo"/>
          <p:cNvSpPr txBox="1"/>
          <p:nvPr/>
        </p:nvSpPr>
        <p:spPr>
          <a:xfrm>
            <a:off x="8449445" y="8002906"/>
            <a:ext cx="7208193" cy="463569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dirty="0">
                <a:latin typeface="Arial" panose="020B0604020202020204" pitchFamily="34" charset="0"/>
                <a:cs typeface="Arial" panose="020B0604020202020204" pitchFamily="34" charset="0"/>
              </a:rPr>
              <a:t>Семену пришло сообщение в социальной сети от его друга Петра: «Привет, Семен! Не выручишь деньгами до вторника? А то баланс на телефоне отрицательный, а срочно надо связаться с родителями. Скинь 500 рублей на номер ***».</a:t>
            </a:r>
          </a:p>
          <a:p>
            <a:r>
              <a:rPr lang="ru-RU" b="1" dirty="0">
                <a:latin typeface="Arial" panose="020B0604020202020204" pitchFamily="34" charset="0"/>
                <a:cs typeface="Arial" panose="020B0604020202020204" pitchFamily="34" charset="0"/>
              </a:rPr>
              <a:t>В чём состоит опасность данной ситуации для личных финансов Семена? Как ему правильно поступить в данной ситуации?</a:t>
            </a:r>
          </a:p>
        </p:txBody>
      </p:sp>
      <p:sp>
        <p:nvSpPr>
          <p:cNvPr id="705" name="MANAGER"/>
          <p:cNvSpPr txBox="1"/>
          <p:nvPr/>
        </p:nvSpPr>
        <p:spPr>
          <a:xfrm>
            <a:off x="8632484" y="6266870"/>
            <a:ext cx="4662298" cy="90281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pPr algn="ctr"/>
            <a:r>
              <a:rPr lang="ru-RU" b="1" dirty="0"/>
              <a:t>Осмысление и оценка содержания текста</a:t>
            </a:r>
          </a:p>
        </p:txBody>
      </p:sp>
      <p:sp>
        <p:nvSpPr>
          <p:cNvPr id="716" name="Lorem ipsum sed dolor sit sed amet, consectetur adipiscing incididunt ut labore onsectetur adipiscing et dolo"/>
          <p:cNvSpPr txBox="1"/>
          <p:nvPr/>
        </p:nvSpPr>
        <p:spPr>
          <a:xfrm>
            <a:off x="16421593" y="6718276"/>
            <a:ext cx="5783519" cy="53816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sp>
        <p:nvSpPr>
          <p:cNvPr id="15" name="Фигура">
            <a:extLst>
              <a:ext uri="{FF2B5EF4-FFF2-40B4-BE49-F238E27FC236}">
                <a16:creationId xmlns:a16="http://schemas.microsoft.com/office/drawing/2014/main" id="{AD9DE4C9-F11E-482D-A903-2FCD1474DCDF}"/>
              </a:ext>
            </a:extLst>
          </p:cNvPr>
          <p:cNvSpPr/>
          <p:nvPr/>
        </p:nvSpPr>
        <p:spPr>
          <a:xfrm>
            <a:off x="10615082" y="12887151"/>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pic>
        <p:nvPicPr>
          <p:cNvPr id="16" name="Рисунок 15">
            <a:extLst>
              <a:ext uri="{FF2B5EF4-FFF2-40B4-BE49-F238E27FC236}">
                <a16:creationId xmlns:a16="http://schemas.microsoft.com/office/drawing/2014/main" id="{5D546423-CD75-4727-A288-BDF495E78520}"/>
              </a:ext>
            </a:extLst>
          </p:cNvPr>
          <p:cNvPicPr>
            <a:picLocks noChangeAspect="1"/>
          </p:cNvPicPr>
          <p:nvPr/>
        </p:nvPicPr>
        <p:blipFill>
          <a:blip r:embed="rId4">
            <a:extLst>
              <a:ext uri="{28A0092B-C50C-407E-A947-70E740481C1C}">
                <a14:useLocalDpi xmlns:a14="http://schemas.microsoft.com/office/drawing/2010/main" val="0"/>
              </a:ext>
            </a:extLst>
          </a:blip>
          <a:srcRect t="8553" b="8553"/>
          <a:stretch>
            <a:fillRect/>
          </a:stretch>
        </p:blipFill>
        <p:spPr>
          <a:xfrm>
            <a:off x="16924272" y="1710436"/>
            <a:ext cx="6434788" cy="4003338"/>
          </a:xfrm>
          <a:prstGeom prst="roundRect">
            <a:avLst>
              <a:gd name="adj" fmla="val 7173"/>
            </a:avLst>
          </a:prstGeom>
          <a:solidFill>
            <a:schemeClr val="bg2"/>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pic>
      <p:sp>
        <p:nvSpPr>
          <p:cNvPr id="17" name="MANAGER">
            <a:extLst>
              <a:ext uri="{FF2B5EF4-FFF2-40B4-BE49-F238E27FC236}">
                <a16:creationId xmlns:a16="http://schemas.microsoft.com/office/drawing/2014/main" id="{2E5D54A7-7644-4557-BA9E-7B9486B6556A}"/>
              </a:ext>
            </a:extLst>
          </p:cNvPr>
          <p:cNvSpPr txBox="1"/>
          <p:nvPr/>
        </p:nvSpPr>
        <p:spPr>
          <a:xfrm>
            <a:off x="16991013" y="6259520"/>
            <a:ext cx="5358839" cy="13029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pPr algn="ctr"/>
            <a:r>
              <a:rPr lang="ru-RU" b="1" dirty="0"/>
              <a:t>найти в тексте предложение, которое соответствует иллюстрации</a:t>
            </a:r>
          </a:p>
        </p:txBody>
      </p:sp>
      <p:sp>
        <p:nvSpPr>
          <p:cNvPr id="18" name="Lorem ipsum sed dolor sit sed amet, consectetur adipiscing incididunt ut labore onsectetur adipiscing et dolo">
            <a:extLst>
              <a:ext uri="{FF2B5EF4-FFF2-40B4-BE49-F238E27FC236}">
                <a16:creationId xmlns:a16="http://schemas.microsoft.com/office/drawing/2014/main" id="{E927E74C-9ABB-452E-BA62-542E60DC2BCD}"/>
              </a:ext>
            </a:extLst>
          </p:cNvPr>
          <p:cNvSpPr txBox="1"/>
          <p:nvPr/>
        </p:nvSpPr>
        <p:spPr>
          <a:xfrm>
            <a:off x="17249907" y="8107913"/>
            <a:ext cx="5783519" cy="197855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dirty="0">
                <a:latin typeface="Arial" panose="020B0604020202020204" pitchFamily="34" charset="0"/>
                <a:cs typeface="Arial" panose="020B0604020202020204" pitchFamily="34" charset="0"/>
              </a:rPr>
              <a:t>Найти  в  прочитанном  тексте,    предложение,  которое  доказывает    события, запечатленные на иллюстрации на стр. 12</a:t>
            </a:r>
          </a:p>
        </p:txBody>
      </p:sp>
      <p:sp>
        <p:nvSpPr>
          <p:cNvPr id="19" name="Title text slide">
            <a:extLst>
              <a:ext uri="{FF2B5EF4-FFF2-40B4-BE49-F238E27FC236}">
                <a16:creationId xmlns:a16="http://schemas.microsoft.com/office/drawing/2014/main" id="{9670B9E4-4FA1-423E-A671-7533BD3AF518}"/>
              </a:ext>
            </a:extLst>
          </p:cNvPr>
          <p:cNvSpPr txBox="1"/>
          <p:nvPr/>
        </p:nvSpPr>
        <p:spPr>
          <a:xfrm>
            <a:off x="8449445" y="268176"/>
            <a:ext cx="6594231"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6000" dirty="0"/>
              <a:t>Описание практики</a:t>
            </a:r>
            <a:endParaRPr sz="6000" dirty="0"/>
          </a:p>
        </p:txBody>
      </p:sp>
      <p:sp>
        <p:nvSpPr>
          <p:cNvPr id="14" name="B.">
            <a:extLst>
              <a:ext uri="{FF2B5EF4-FFF2-40B4-BE49-F238E27FC236}">
                <a16:creationId xmlns:a16="http://schemas.microsoft.com/office/drawing/2014/main" id="{A145734C-06EE-46FB-8F33-D8B1A44613E2}"/>
              </a:ext>
            </a:extLst>
          </p:cNvPr>
          <p:cNvSpPr txBox="1"/>
          <p:nvPr/>
        </p:nvSpPr>
        <p:spPr>
          <a:xfrm>
            <a:off x="366790" y="1630172"/>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1.</a:t>
            </a:r>
            <a:endParaRPr dirty="0">
              <a:solidFill>
                <a:srgbClr val="FF0000"/>
              </a:solidFill>
            </a:endParaRPr>
          </a:p>
        </p:txBody>
      </p:sp>
      <p:sp>
        <p:nvSpPr>
          <p:cNvPr id="20" name="B.">
            <a:extLst>
              <a:ext uri="{FF2B5EF4-FFF2-40B4-BE49-F238E27FC236}">
                <a16:creationId xmlns:a16="http://schemas.microsoft.com/office/drawing/2014/main" id="{64A007F2-5017-48CE-BF69-85C314D94199}"/>
              </a:ext>
            </a:extLst>
          </p:cNvPr>
          <p:cNvSpPr txBox="1"/>
          <p:nvPr/>
        </p:nvSpPr>
        <p:spPr>
          <a:xfrm>
            <a:off x="7995935" y="1630173"/>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2</a:t>
            </a:r>
            <a:r>
              <a:rPr dirty="0">
                <a:solidFill>
                  <a:srgbClr val="FF0000"/>
                </a:solidFill>
              </a:rPr>
              <a:t>.</a:t>
            </a:r>
          </a:p>
        </p:txBody>
      </p:sp>
      <p:sp>
        <p:nvSpPr>
          <p:cNvPr id="21" name="B.">
            <a:extLst>
              <a:ext uri="{FF2B5EF4-FFF2-40B4-BE49-F238E27FC236}">
                <a16:creationId xmlns:a16="http://schemas.microsoft.com/office/drawing/2014/main" id="{3C2FD185-68E4-425B-8685-5B4ED078FC1D}"/>
              </a:ext>
            </a:extLst>
          </p:cNvPr>
          <p:cNvSpPr txBox="1"/>
          <p:nvPr/>
        </p:nvSpPr>
        <p:spPr>
          <a:xfrm>
            <a:off x="15965702" y="1682646"/>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3</a:t>
            </a:r>
            <a:r>
              <a:rPr dirty="0">
                <a:solidFill>
                  <a:srgbClr val="FF0000"/>
                </a:solidFill>
              </a:rPr>
              <a:t>.</a:t>
            </a:r>
          </a:p>
        </p:txBody>
      </p:sp>
    </p:spTree>
    <p:extLst>
      <p:ext uri="{BB962C8B-B14F-4D97-AF65-F5344CB8AC3E}">
        <p14:creationId xmlns:p14="http://schemas.microsoft.com/office/powerpoint/2010/main" val="204253680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B82F1E4A-2640-433E-BE17-3DCD99D5046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9744" b="9744"/>
          <a:stretch>
            <a:fillRect/>
          </a:stretch>
        </p:blipFill>
        <p:spPr>
          <a:xfrm>
            <a:off x="1776047" y="1359910"/>
            <a:ext cx="7491046" cy="4141724"/>
          </a:xfrm>
          <a:prstGeom prst="roundRect">
            <a:avLst>
              <a:gd name="adj" fmla="val 7173"/>
            </a:avLst>
          </a:prstGeom>
        </p:spPr>
      </p:pic>
      <p:pic>
        <p:nvPicPr>
          <p:cNvPr id="5" name="Рисунок 4">
            <a:extLst>
              <a:ext uri="{FF2B5EF4-FFF2-40B4-BE49-F238E27FC236}">
                <a16:creationId xmlns:a16="http://schemas.microsoft.com/office/drawing/2014/main" id="{06B0B601-63DC-41DE-9BD4-EFEE31BBA60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8316" b="8316"/>
          <a:stretch>
            <a:fillRect/>
          </a:stretch>
        </p:blipFill>
        <p:spPr>
          <a:xfrm>
            <a:off x="13452476" y="1219264"/>
            <a:ext cx="7491046" cy="4141724"/>
          </a:xfrm>
          <a:prstGeom prst="roundRect">
            <a:avLst>
              <a:gd name="adj" fmla="val 8228"/>
            </a:avLst>
          </a:prstGeom>
        </p:spPr>
      </p:pic>
      <p:sp>
        <p:nvSpPr>
          <p:cNvPr id="690" name="Lorem ipsum sed dolor sit sed amet, consectetur adipiscing incididunt ut labore onsectetur adipiscing et dolo"/>
          <p:cNvSpPr txBox="1"/>
          <p:nvPr/>
        </p:nvSpPr>
        <p:spPr>
          <a:xfrm>
            <a:off x="1260231" y="6858000"/>
            <a:ext cx="10269416" cy="647356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nSpc>
                <a:spcPct val="100000"/>
              </a:lnSpc>
            </a:pPr>
            <a:r>
              <a:rPr lang="ru-RU" sz="28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Прочитайте текст, который содержит две фактические ошибки.   </a:t>
            </a:r>
            <a:r>
              <a:rPr lang="ru-RU" sz="2800" dirty="0">
                <a:latin typeface="Arial" panose="020B0604020202020204" pitchFamily="34" charset="0"/>
                <a:cs typeface="Arial" panose="020B0604020202020204" pitchFamily="34" charset="0"/>
              </a:rPr>
              <a:t>Русские  земли  попали  в  вассальную  зависимость  от  Золотой  Орды.  Князю выдавался  ярлык – особая  ханская  грамота  на  княжение.  В  города  были посланы  ханские  наместники – баскаки,  которые  следили,  чтобы  население сохраняло  покорность  Золотой  Орде,  исправно  платило  ежегодную  дань – полюдье.  От  дани  освобождалось  только  купечество,  которое  завоеватели стремились использовать для укрепления своей власти. </a:t>
            </a:r>
          </a:p>
          <a:p>
            <a:pPr>
              <a:lnSpc>
                <a:spcPct val="100000"/>
              </a:lnSpc>
            </a:pPr>
            <a:r>
              <a:rPr lang="ru-RU" sz="2800" b="1" dirty="0">
                <a:latin typeface="Arial" panose="020B0604020202020204" pitchFamily="34" charset="0"/>
                <a:cs typeface="Arial" panose="020B0604020202020204" pitchFamily="34" charset="0"/>
              </a:rPr>
              <a:t>Найдите  фактические  ошибки  и  исправьте  их.  </a:t>
            </a:r>
          </a:p>
          <a:p>
            <a:pPr>
              <a:lnSpc>
                <a:spcPct val="100000"/>
              </a:lnSpc>
            </a:pPr>
            <a:r>
              <a:rPr lang="ru-RU" sz="2800" b="1" i="1" dirty="0">
                <a:latin typeface="Arial" panose="020B0604020202020204" pitchFamily="34" charset="0"/>
                <a:cs typeface="Arial" panose="020B0604020202020204" pitchFamily="34" charset="0"/>
              </a:rPr>
              <a:t>Ответ  оформите  следующим образом.   </a:t>
            </a:r>
          </a:p>
          <a:p>
            <a:pPr>
              <a:lnSpc>
                <a:spcPct val="100000"/>
              </a:lnSpc>
            </a:pPr>
            <a:r>
              <a:rPr lang="ru-RU" sz="2800" b="1" dirty="0">
                <a:latin typeface="Arial" panose="020B0604020202020204" pitchFamily="34" charset="0"/>
                <a:cs typeface="Arial" panose="020B0604020202020204" pitchFamily="34" charset="0"/>
              </a:rPr>
              <a:t>Положение  текста,  в  котором  допущена ошибка… Исправленное положение текста …</a:t>
            </a:r>
          </a:p>
        </p:txBody>
      </p:sp>
      <p:sp>
        <p:nvSpPr>
          <p:cNvPr id="692" name="MANAGER"/>
          <p:cNvSpPr txBox="1"/>
          <p:nvPr/>
        </p:nvSpPr>
        <p:spPr>
          <a:xfrm>
            <a:off x="2930240" y="5555079"/>
            <a:ext cx="5358839" cy="130292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pPr algn="ctr"/>
            <a:r>
              <a:rPr lang="ru-RU" b="1" dirty="0"/>
              <a:t>Определение и исправление ошибок в представленном тексте</a:t>
            </a:r>
          </a:p>
        </p:txBody>
      </p:sp>
      <p:sp>
        <p:nvSpPr>
          <p:cNvPr id="703" name="Lorem ipsum sed dolor sit sed amet, consectetur adipiscing incididunt ut labore onsectetur adipiscing et dolo"/>
          <p:cNvSpPr txBox="1"/>
          <p:nvPr/>
        </p:nvSpPr>
        <p:spPr>
          <a:xfrm>
            <a:off x="12854354" y="8204660"/>
            <a:ext cx="11324493" cy="377032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nSpc>
                <a:spcPct val="107000"/>
              </a:lnSpc>
              <a:spcAft>
                <a:spcPts val="800"/>
              </a:spcAft>
            </a:pPr>
            <a:r>
              <a:rPr lang="ru-RU" sz="2800" dirty="0">
                <a:latin typeface="Arial" panose="020B0604020202020204" pitchFamily="34" charset="0"/>
                <a:ea typeface="Calibri" panose="020F0502020204030204" pitchFamily="34" charset="0"/>
                <a:cs typeface="Arial" panose="020B0604020202020204" pitchFamily="34" charset="0"/>
              </a:rPr>
              <a:t>Класс делится на группы от трех до восьми человек. У каждого ученика должен быть лист бумаги. Предлагаю детям записать одно-два предложения по определенной теме. Затем листы передаются по часовой стрелке. Каждый должен прочитать написанное и продолжить записи. Так продолжается, пока лист не вернется к первому автору. Затем слово предоставляется одному ученику, который вслух читает записи. Остальные дополняют, если не прозвучало то, что они считают важным.</a:t>
            </a:r>
          </a:p>
        </p:txBody>
      </p:sp>
      <p:sp>
        <p:nvSpPr>
          <p:cNvPr id="705" name="MANAGER"/>
          <p:cNvSpPr txBox="1"/>
          <p:nvPr/>
        </p:nvSpPr>
        <p:spPr>
          <a:xfrm>
            <a:off x="14956103" y="6723658"/>
            <a:ext cx="4662298" cy="50270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2600" b="0" cap="all">
                <a:solidFill>
                  <a:srgbClr val="646879"/>
                </a:solidFill>
                <a:latin typeface="Maven Pro Medium"/>
                <a:ea typeface="Maven Pro Medium"/>
                <a:cs typeface="Maven Pro Medium"/>
                <a:sym typeface="Maven Pro Medium"/>
              </a:defRPr>
            </a:lvl1pPr>
          </a:lstStyle>
          <a:p>
            <a:r>
              <a:rPr lang="ru-RU" b="1" dirty="0"/>
              <a:t>Прием «Письмо по кругу»</a:t>
            </a:r>
            <a:endParaRPr lang="ru-RU" dirty="0"/>
          </a:p>
        </p:txBody>
      </p:sp>
      <p:sp>
        <p:nvSpPr>
          <p:cNvPr id="716" name="Lorem ipsum sed dolor sit sed amet, consectetur adipiscing incididunt ut labore onsectetur adipiscing et dolo"/>
          <p:cNvSpPr txBox="1"/>
          <p:nvPr/>
        </p:nvSpPr>
        <p:spPr>
          <a:xfrm>
            <a:off x="16421593" y="6718276"/>
            <a:ext cx="5783519" cy="53816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sp>
        <p:nvSpPr>
          <p:cNvPr id="15" name="Фигура">
            <a:extLst>
              <a:ext uri="{FF2B5EF4-FFF2-40B4-BE49-F238E27FC236}">
                <a16:creationId xmlns:a16="http://schemas.microsoft.com/office/drawing/2014/main" id="{732D2B2E-9EBE-4F11-ACC2-92A516DCD6E6}"/>
              </a:ext>
            </a:extLst>
          </p:cNvPr>
          <p:cNvSpPr/>
          <p:nvPr/>
        </p:nvSpPr>
        <p:spPr>
          <a:xfrm>
            <a:off x="11277436" y="12642874"/>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Title text slide">
            <a:extLst>
              <a:ext uri="{FF2B5EF4-FFF2-40B4-BE49-F238E27FC236}">
                <a16:creationId xmlns:a16="http://schemas.microsoft.com/office/drawing/2014/main" id="{7E73E026-1376-44AA-BC3C-53421D70B0A4}"/>
              </a:ext>
            </a:extLst>
          </p:cNvPr>
          <p:cNvSpPr txBox="1"/>
          <p:nvPr/>
        </p:nvSpPr>
        <p:spPr>
          <a:xfrm>
            <a:off x="7905695" y="125008"/>
            <a:ext cx="705040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6000" dirty="0"/>
              <a:t>Описание практики</a:t>
            </a:r>
            <a:endParaRPr sz="6000" dirty="0"/>
          </a:p>
        </p:txBody>
      </p:sp>
      <p:sp>
        <p:nvSpPr>
          <p:cNvPr id="11" name="B.">
            <a:extLst>
              <a:ext uri="{FF2B5EF4-FFF2-40B4-BE49-F238E27FC236}">
                <a16:creationId xmlns:a16="http://schemas.microsoft.com/office/drawing/2014/main" id="{5CEA5E0F-BC71-4CD3-90D1-57C3B806BCEA}"/>
              </a:ext>
            </a:extLst>
          </p:cNvPr>
          <p:cNvSpPr txBox="1"/>
          <p:nvPr/>
        </p:nvSpPr>
        <p:spPr>
          <a:xfrm>
            <a:off x="679955" y="1291273"/>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4</a:t>
            </a:r>
            <a:r>
              <a:rPr dirty="0">
                <a:solidFill>
                  <a:srgbClr val="FF0000"/>
                </a:solidFill>
              </a:rPr>
              <a:t>.</a:t>
            </a:r>
          </a:p>
        </p:txBody>
      </p:sp>
      <p:sp>
        <p:nvSpPr>
          <p:cNvPr id="12" name="B.">
            <a:extLst>
              <a:ext uri="{FF2B5EF4-FFF2-40B4-BE49-F238E27FC236}">
                <a16:creationId xmlns:a16="http://schemas.microsoft.com/office/drawing/2014/main" id="{4C16BBA1-84AB-45C0-836A-F537A92BF636}"/>
              </a:ext>
            </a:extLst>
          </p:cNvPr>
          <p:cNvSpPr txBox="1"/>
          <p:nvPr/>
        </p:nvSpPr>
        <p:spPr>
          <a:xfrm>
            <a:off x="12537886" y="1187355"/>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5</a:t>
            </a:r>
            <a:r>
              <a:rPr dirty="0">
                <a:solidFill>
                  <a:srgbClr val="FF0000"/>
                </a:solidFill>
              </a:rPr>
              <a:t>.</a:t>
            </a:r>
          </a:p>
        </p:txBody>
      </p:sp>
    </p:spTree>
    <p:extLst>
      <p:ext uri="{BB962C8B-B14F-4D97-AF65-F5344CB8AC3E}">
        <p14:creationId xmlns:p14="http://schemas.microsoft.com/office/powerpoint/2010/main" val="118141066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id="{ABF63DAF-FF5A-4A08-A7EA-CC176B751D5D}"/>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8159" r="38159"/>
          <a:stretch>
            <a:fillRect/>
          </a:stretch>
        </p:blipFill>
        <p:spPr>
          <a:xfrm>
            <a:off x="9523413" y="1617663"/>
            <a:ext cx="2287587" cy="11834568"/>
          </a:xfrm>
          <a:prstGeom prst="roundRect">
            <a:avLst>
              <a:gd name="adj" fmla="val 2623"/>
            </a:avLst>
          </a:prstGeom>
        </p:spPr>
      </p:pic>
      <p:sp>
        <p:nvSpPr>
          <p:cNvPr id="769" name="Title text slide"/>
          <p:cNvSpPr txBox="1"/>
          <p:nvPr/>
        </p:nvSpPr>
        <p:spPr>
          <a:xfrm>
            <a:off x="7543801" y="317330"/>
            <a:ext cx="7033846"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6000" dirty="0"/>
              <a:t>Описание практики</a:t>
            </a:r>
            <a:endParaRPr sz="6000" dirty="0"/>
          </a:p>
        </p:txBody>
      </p:sp>
      <p:sp>
        <p:nvSpPr>
          <p:cNvPr id="770" name="Фигура"/>
          <p:cNvSpPr/>
          <p:nvPr/>
        </p:nvSpPr>
        <p:spPr>
          <a:xfrm>
            <a:off x="10667206" y="12848145"/>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771"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t, sunt in culpa qui officia deserunt mollit anim sed id est laborum. Sed ut perspiciatis unde omnis iste natus error sit voluptatem accusantium doloremque sed laudantium, totam rem aperi, voluptatem quia voluptas sit aspernatur"/>
          <p:cNvSpPr txBox="1"/>
          <p:nvPr/>
        </p:nvSpPr>
        <p:spPr>
          <a:xfrm>
            <a:off x="12966969" y="4991100"/>
            <a:ext cx="8998565" cy="53816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sp>
        <p:nvSpPr>
          <p:cNvPr id="3" name="Прямоугольник 2">
            <a:extLst>
              <a:ext uri="{FF2B5EF4-FFF2-40B4-BE49-F238E27FC236}">
                <a16:creationId xmlns:a16="http://schemas.microsoft.com/office/drawing/2014/main" id="{78469A4B-C1DB-4FEC-9A74-B6756F70C9BE}"/>
              </a:ext>
            </a:extLst>
          </p:cNvPr>
          <p:cNvSpPr/>
          <p:nvPr/>
        </p:nvSpPr>
        <p:spPr>
          <a:xfrm>
            <a:off x="11994296" y="1372960"/>
            <a:ext cx="12291646" cy="9964266"/>
          </a:xfrm>
          <a:prstGeom prst="rect">
            <a:avLst/>
          </a:prstGeom>
        </p:spPr>
        <p:txBody>
          <a:bodyPr wrap="square">
            <a:spAutoFit/>
          </a:bodyPr>
          <a:lstStyle/>
          <a:p>
            <a:pPr algn="l">
              <a:lnSpc>
                <a:spcPct val="107000"/>
              </a:lnSpc>
              <a:spcAft>
                <a:spcPts val="800"/>
              </a:spcAft>
            </a:pPr>
            <a:r>
              <a:rPr lang="ru-RU" sz="3200" i="1" dirty="0">
                <a:latin typeface="Calibri" panose="020F0502020204030204" pitchFamily="34" charset="0"/>
                <a:ea typeface="Calibri" panose="020F0502020204030204" pitchFamily="34" charset="0"/>
                <a:cs typeface="Times New Roman" panose="02020603050405020304" pitchFamily="18" charset="0"/>
              </a:rPr>
              <a:t>Ситуация из повседневной жизни  требует «перевода» информации с обыденного языка в понятийно терминологический аппарат социальных наук. </a:t>
            </a:r>
          </a:p>
          <a:p>
            <a:pPr algn="l">
              <a:lnSpc>
                <a:spcPct val="107000"/>
              </a:lnSpc>
              <a:spcAft>
                <a:spcPts val="800"/>
              </a:spcAft>
            </a:pPr>
            <a:r>
              <a:rPr lang="ru-RU" sz="3200" dirty="0">
                <a:latin typeface="Calibri" panose="020F0502020204030204" pitchFamily="34" charset="0"/>
                <a:ea typeface="Calibri" panose="020F0502020204030204" pitchFamily="34" charset="0"/>
                <a:cs typeface="Times New Roman" panose="02020603050405020304" pitchFamily="18" charset="0"/>
              </a:rPr>
              <a:t>После сдачи ОГЭ Вы ищете подработку на каникулы. В Интернете Вы увидели несколько вакансий. Оцените каждую из них с точки зрения возможности достижения Ваших целей. Какие вакансии Вы будете рассматривать, а какие — нет? Поясните своё решение. </a:t>
            </a:r>
          </a:p>
          <a:p>
            <a:pPr algn="l">
              <a:lnSpc>
                <a:spcPct val="107000"/>
              </a:lnSpc>
              <a:spcAft>
                <a:spcPts val="800"/>
              </a:spcAft>
            </a:pPr>
            <a:r>
              <a:rPr lang="ru-RU" sz="3200" dirty="0">
                <a:latin typeface="Calibri" panose="020F0502020204030204" pitchFamily="34" charset="0"/>
                <a:ea typeface="Calibri" panose="020F0502020204030204" pitchFamily="34" charset="0"/>
                <a:cs typeface="Times New Roman" panose="02020603050405020304" pitchFamily="18" charset="0"/>
              </a:rPr>
              <a:t>Вакансия № 1</a:t>
            </a:r>
            <a:r>
              <a:rPr lang="ru-RU" sz="3200" b="0" dirty="0">
                <a:latin typeface="Calibri" panose="020F0502020204030204" pitchFamily="34" charset="0"/>
                <a:ea typeface="Calibri" panose="020F0502020204030204" pitchFamily="34" charset="0"/>
                <a:cs typeface="Times New Roman" panose="02020603050405020304" pitchFamily="18" charset="0"/>
              </a:rPr>
              <a:t>. «Работа в удобное время. Набор текста. 1 лист — 100 рублей. Количество листов зависит только от вашего желания. Для получения первого заказа вы должны перечислить 500 рублей на электронный кошелёк работодателя! Торопитесь! Осталось 8 вакансий!» </a:t>
            </a:r>
          </a:p>
          <a:p>
            <a:pPr algn="l">
              <a:lnSpc>
                <a:spcPct val="107000"/>
              </a:lnSpc>
              <a:spcAft>
                <a:spcPts val="800"/>
              </a:spcAft>
            </a:pPr>
            <a:r>
              <a:rPr lang="ru-RU" sz="3200" dirty="0">
                <a:latin typeface="Calibri" panose="020F0502020204030204" pitchFamily="34" charset="0"/>
                <a:ea typeface="Calibri" panose="020F0502020204030204" pitchFamily="34" charset="0"/>
                <a:cs typeface="Times New Roman" panose="02020603050405020304" pitchFamily="18" charset="0"/>
              </a:rPr>
              <a:t>Вакансия № 2. </a:t>
            </a:r>
            <a:r>
              <a:rPr lang="ru-RU" sz="3200" b="0" dirty="0">
                <a:latin typeface="Calibri" panose="020F0502020204030204" pitchFamily="34" charset="0"/>
                <a:ea typeface="Calibri" panose="020F0502020204030204" pitchFamily="34" charset="0"/>
                <a:cs typeface="Times New Roman" panose="02020603050405020304" pitchFamily="18" charset="0"/>
              </a:rPr>
              <a:t>«Работа рядом с домом. Сети продуктовых магазинов требуются упаковщики товаров. Возможна работа в ночное время» </a:t>
            </a:r>
          </a:p>
          <a:p>
            <a:pPr algn="l">
              <a:lnSpc>
                <a:spcPct val="107000"/>
              </a:lnSpc>
              <a:spcAft>
                <a:spcPts val="800"/>
              </a:spcAft>
            </a:pPr>
            <a:r>
              <a:rPr lang="ru-RU" sz="3200" dirty="0">
                <a:latin typeface="Calibri" panose="020F0502020204030204" pitchFamily="34" charset="0"/>
                <a:ea typeface="Calibri" panose="020F0502020204030204" pitchFamily="34" charset="0"/>
                <a:cs typeface="Times New Roman" panose="02020603050405020304" pitchFamily="18" charset="0"/>
              </a:rPr>
              <a:t>Вакансия № 3. </a:t>
            </a:r>
            <a:r>
              <a:rPr lang="ru-RU" sz="3200" b="0" dirty="0">
                <a:latin typeface="Calibri" panose="020F0502020204030204" pitchFamily="34" charset="0"/>
                <a:ea typeface="Calibri" panose="020F0502020204030204" pitchFamily="34" charset="0"/>
                <a:cs typeface="Times New Roman" panose="02020603050405020304" pitchFamily="18" charset="0"/>
              </a:rPr>
              <a:t>«Работа без заключения трудового договора. Берём даже несовершеннолетних без испытательного срока! Вышивание картин. 2500 рублей за одну картину. По вопросам получения расходных материалов обращаться по телефону!».</a:t>
            </a:r>
          </a:p>
        </p:txBody>
      </p:sp>
      <p:pic>
        <p:nvPicPr>
          <p:cNvPr id="7" name="Рисунок 6" descr="https://fsd.multiurok.ru/html/2023/01/03/s_63b3f924f408a/phpZyQLCp_formirovanie-chitatelskoj-gramotnosti-na-urokah-istorii-i-obcshstvoznaniya_html_ccd0a172a920bd2f.png">
            <a:extLst>
              <a:ext uri="{FF2B5EF4-FFF2-40B4-BE49-F238E27FC236}">
                <a16:creationId xmlns:a16="http://schemas.microsoft.com/office/drawing/2014/main" id="{9D9A485C-E39A-4BA6-AF53-562AE930519D}"/>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85982" y="5679691"/>
            <a:ext cx="9337431" cy="6875585"/>
          </a:xfrm>
          <a:prstGeom prst="rect">
            <a:avLst/>
          </a:prstGeom>
          <a:noFill/>
          <a:ln>
            <a:noFill/>
          </a:ln>
        </p:spPr>
      </p:pic>
      <p:sp>
        <p:nvSpPr>
          <p:cNvPr id="8" name="Прямоугольник 7">
            <a:extLst>
              <a:ext uri="{FF2B5EF4-FFF2-40B4-BE49-F238E27FC236}">
                <a16:creationId xmlns:a16="http://schemas.microsoft.com/office/drawing/2014/main" id="{F95DDE39-359F-4C87-95F5-A0236CABC5DD}"/>
              </a:ext>
            </a:extLst>
          </p:cNvPr>
          <p:cNvSpPr/>
          <p:nvPr/>
        </p:nvSpPr>
        <p:spPr>
          <a:xfrm>
            <a:off x="673141" y="1372959"/>
            <a:ext cx="8774723" cy="4247317"/>
          </a:xfrm>
          <a:prstGeom prst="rect">
            <a:avLst/>
          </a:prstGeom>
        </p:spPr>
        <p:txBody>
          <a:bodyPr wrap="square">
            <a:spAutoFit/>
          </a:bodyPr>
          <a:lstStyle/>
          <a:p>
            <a:pPr algn="l"/>
            <a:r>
              <a:rPr lang="ru-RU" i="1" dirty="0"/>
              <a:t>В странах Z и Y один из фондов изучения общественного мнения провёл среди совершеннолетних граждан опрос: «Доверяете ли Вы правоохранительным органам?».</a:t>
            </a:r>
          </a:p>
          <a:p>
            <a:pPr algn="l"/>
            <a:r>
              <a:rPr lang="ru-RU" i="1" dirty="0"/>
              <a:t> Полученные результаты (в % от числа опрошенных) представлены в виде диаграммы.</a:t>
            </a:r>
          </a:p>
          <a:p>
            <a:pPr algn="l"/>
            <a:r>
              <a:rPr lang="ru-RU" dirty="0"/>
              <a:t>Сделайте  анализ диаграммы?</a:t>
            </a:r>
          </a:p>
        </p:txBody>
      </p:sp>
      <p:sp>
        <p:nvSpPr>
          <p:cNvPr id="10" name="B.">
            <a:extLst>
              <a:ext uri="{FF2B5EF4-FFF2-40B4-BE49-F238E27FC236}">
                <a16:creationId xmlns:a16="http://schemas.microsoft.com/office/drawing/2014/main" id="{FE273169-E6C5-495E-9E72-90655AF0C30B}"/>
              </a:ext>
            </a:extLst>
          </p:cNvPr>
          <p:cNvSpPr txBox="1"/>
          <p:nvPr/>
        </p:nvSpPr>
        <p:spPr>
          <a:xfrm>
            <a:off x="162283" y="1343252"/>
            <a:ext cx="63293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6</a:t>
            </a:r>
            <a:r>
              <a:rPr dirty="0">
                <a:solidFill>
                  <a:srgbClr val="FF0000"/>
                </a:solidFill>
              </a:rPr>
              <a:t>.</a:t>
            </a:r>
          </a:p>
        </p:txBody>
      </p:sp>
      <p:sp>
        <p:nvSpPr>
          <p:cNvPr id="11" name="B.">
            <a:extLst>
              <a:ext uri="{FF2B5EF4-FFF2-40B4-BE49-F238E27FC236}">
                <a16:creationId xmlns:a16="http://schemas.microsoft.com/office/drawing/2014/main" id="{553E8A8C-5F35-4AB1-A6C3-31368373EDD7}"/>
              </a:ext>
            </a:extLst>
          </p:cNvPr>
          <p:cNvSpPr txBox="1"/>
          <p:nvPr/>
        </p:nvSpPr>
        <p:spPr>
          <a:xfrm>
            <a:off x="11447585" y="1343251"/>
            <a:ext cx="529509"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r>
              <a:rPr lang="ru-RU" dirty="0">
                <a:solidFill>
                  <a:srgbClr val="FF0000"/>
                </a:solidFill>
              </a:rPr>
              <a:t>7</a:t>
            </a:r>
            <a:r>
              <a:rPr dirty="0">
                <a:solidFill>
                  <a:srgbClr val="FF0000"/>
                </a:solidFill>
              </a:rPr>
              <a:t>.</a:t>
            </a:r>
          </a:p>
        </p:txBody>
      </p:sp>
    </p:spTree>
    <p:extLst>
      <p:ext uri="{BB962C8B-B14F-4D97-AF65-F5344CB8AC3E}">
        <p14:creationId xmlns:p14="http://schemas.microsoft.com/office/powerpoint/2010/main" val="3033526017"/>
      </p:ext>
    </p:extLst>
  </p:cSld>
  <p:clrMapOvr>
    <a:masterClrMapping/>
  </p:clrMapOvr>
  <p:transition spd="med"/>
</p:sld>
</file>

<file path=ppt/theme/theme1.xml><?xml version="1.0" encoding="utf-8"?>
<a:theme xmlns:a="http://schemas.openxmlformats.org/drawingml/2006/main" name="White">
  <a:themeElements>
    <a:clrScheme name="Radiance - base color">
      <a:dk1>
        <a:srgbClr val="2F313F"/>
      </a:dk1>
      <a:lt1>
        <a:srgbClr val="FFFFFF"/>
      </a:lt1>
      <a:dk2>
        <a:srgbClr val="454752"/>
      </a:dk2>
      <a:lt2>
        <a:srgbClr val="646779"/>
      </a:lt2>
      <a:accent1>
        <a:srgbClr val="635ED6"/>
      </a:accent1>
      <a:accent2>
        <a:srgbClr val="5E9EEE"/>
      </a:accent2>
      <a:accent3>
        <a:srgbClr val="635ED5"/>
      </a:accent3>
      <a:accent4>
        <a:srgbClr val="5E9EEF"/>
      </a:accent4>
      <a:accent5>
        <a:srgbClr val="D3DBE4"/>
      </a:accent5>
      <a:accent6>
        <a:srgbClr val="EDF4FD"/>
      </a:accent6>
      <a:hlink>
        <a:srgbClr val="635ED5"/>
      </a:hlink>
      <a:folHlink>
        <a:srgbClr val="5E9DEE"/>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2778</TotalTime>
  <Words>1471</Words>
  <Application>Microsoft Office PowerPoint</Application>
  <PresentationFormat>Произвольный</PresentationFormat>
  <Paragraphs>111</Paragraphs>
  <Slides>12</Slides>
  <Notes>0</Notes>
  <HiddenSlides>0</HiddenSlides>
  <MMClips>0</MMClips>
  <ScaleCrop>false</ScaleCrop>
  <HeadingPairs>
    <vt:vector size="6" baseType="variant">
      <vt:variant>
        <vt:lpstr>Использованные шрифты</vt:lpstr>
      </vt:variant>
      <vt:variant>
        <vt:i4>10</vt:i4>
      </vt:variant>
      <vt:variant>
        <vt:lpstr>Тема</vt:lpstr>
      </vt:variant>
      <vt:variant>
        <vt:i4>1</vt:i4>
      </vt:variant>
      <vt:variant>
        <vt:lpstr>Заголовки слайдов</vt:lpstr>
      </vt:variant>
      <vt:variant>
        <vt:i4>12</vt:i4>
      </vt:variant>
    </vt:vector>
  </HeadingPairs>
  <TitlesOfParts>
    <vt:vector size="23" baseType="lpstr">
      <vt:lpstr>Arial</vt:lpstr>
      <vt:lpstr>Calibri</vt:lpstr>
      <vt:lpstr>Helvetica Neue</vt:lpstr>
      <vt:lpstr>Helvetica Neue Light</vt:lpstr>
      <vt:lpstr>Helvetica Neue Medium</vt:lpstr>
      <vt:lpstr>Maven Pro Bold</vt:lpstr>
      <vt:lpstr>Maven Pro Medium</vt:lpstr>
      <vt:lpstr>Open Sans</vt:lpstr>
      <vt:lpstr>OpenSans-Regular</vt:lpstr>
      <vt:lpstr>Times New Roman</vt:lpstr>
      <vt:lpstr>White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Дмитрий</dc:creator>
  <cp:lastModifiedBy>Dmitry</cp:lastModifiedBy>
  <cp:revision>122</cp:revision>
  <dcterms:modified xsi:type="dcterms:W3CDTF">2023-11-13T13:48:26Z</dcterms:modified>
</cp:coreProperties>
</file>